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09"/>
  </p:normalViewPr>
  <p:slideViewPr>
    <p:cSldViewPr showGuides="1">
      <p:cViewPr varScale="1">
        <p:scale>
          <a:sx n="124" d="100"/>
          <a:sy n="124" d="100"/>
        </p:scale>
        <p:origin x="744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E3D6-8C5E-4886-A7AA-1CADA4B4E201}" type="datetimeFigureOut">
              <a:rPr lang="el-GR" smtClean="0"/>
              <a:t>6/10/21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33854-0E4D-4401-AF95-9FE19745F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3825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E3D6-8C5E-4886-A7AA-1CADA4B4E201}" type="datetimeFigureOut">
              <a:rPr lang="el-GR" smtClean="0"/>
              <a:t>6/10/21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33854-0E4D-4401-AF95-9FE19745F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0935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E3D6-8C5E-4886-A7AA-1CADA4B4E201}" type="datetimeFigureOut">
              <a:rPr lang="el-GR" smtClean="0"/>
              <a:t>6/10/21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33854-0E4D-4401-AF95-9FE19745F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4173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E3D6-8C5E-4886-A7AA-1CADA4B4E201}" type="datetimeFigureOut">
              <a:rPr lang="el-GR" smtClean="0"/>
              <a:t>6/10/21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33854-0E4D-4401-AF95-9FE19745F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58339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E3D6-8C5E-4886-A7AA-1CADA4B4E201}" type="datetimeFigureOut">
              <a:rPr lang="el-GR" smtClean="0"/>
              <a:t>6/10/21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33854-0E4D-4401-AF95-9FE19745F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00484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E3D6-8C5E-4886-A7AA-1CADA4B4E201}" type="datetimeFigureOut">
              <a:rPr lang="el-GR" smtClean="0"/>
              <a:t>6/10/21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33854-0E4D-4401-AF95-9FE19745F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8918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E3D6-8C5E-4886-A7AA-1CADA4B4E201}" type="datetimeFigureOut">
              <a:rPr lang="el-GR" smtClean="0"/>
              <a:t>6/10/21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33854-0E4D-4401-AF95-9FE19745F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414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E3D6-8C5E-4886-A7AA-1CADA4B4E201}" type="datetimeFigureOut">
              <a:rPr lang="el-GR" smtClean="0"/>
              <a:t>6/10/21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33854-0E4D-4401-AF95-9FE19745F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3042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E3D6-8C5E-4886-A7AA-1CADA4B4E201}" type="datetimeFigureOut">
              <a:rPr lang="el-GR" smtClean="0"/>
              <a:t>6/10/21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33854-0E4D-4401-AF95-9FE19745F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4218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E3D6-8C5E-4886-A7AA-1CADA4B4E201}" type="datetimeFigureOut">
              <a:rPr lang="el-GR" smtClean="0"/>
              <a:t>6/10/21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33854-0E4D-4401-AF95-9FE19745F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85886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E3D6-8C5E-4886-A7AA-1CADA4B4E201}" type="datetimeFigureOut">
              <a:rPr lang="el-GR" smtClean="0"/>
              <a:t>6/10/21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33854-0E4D-4401-AF95-9FE19745F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0805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EE3D6-8C5E-4886-A7AA-1CADA4B4E201}" type="datetimeFigureOut">
              <a:rPr lang="el-GR" smtClean="0"/>
              <a:t>6/10/21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33854-0E4D-4401-AF95-9FE19745F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4429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31589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l"/>
            <a:r>
              <a:rPr lang="el-GR" sz="1600" b="1" dirty="0"/>
              <a:t>ΣΥΧΝΟΤΗΤΑ ΑΠΟΜΟΝΩΣΗΣ ΚΑΙ ΕΛΕΓΧΟΣ ΕΥΑΙΣΘΗΣΙΑΣ ΣΤΗΝ ΚΟΛΙΣΤΙΝΗ ΚΑΙ ΣΤΗΝ ΤΙΓΚΕΚΥΚΛΙΝΗ ΠΟΛΥΑΝΘΕΚΤΙΚΩΝ ΣΤΕΛΕΧΩΝ </a:t>
            </a:r>
            <a:r>
              <a:rPr lang="en-US" sz="1600" b="1" i="1" dirty="0"/>
              <a:t>Acinetobacter </a:t>
            </a:r>
            <a:r>
              <a:rPr lang="en-US" sz="1600" b="1" i="1" dirty="0" err="1"/>
              <a:t>baumannii</a:t>
            </a:r>
            <a:r>
              <a:rPr lang="en-US" sz="1600" b="1" dirty="0"/>
              <a:t> </a:t>
            </a:r>
            <a:r>
              <a:rPr lang="el-GR" sz="1600" b="1" dirty="0"/>
              <a:t> ΣΤΟ </a:t>
            </a:r>
            <a:r>
              <a:rPr lang="el-GR" sz="1600" b="1" dirty="0" smtClean="0"/>
              <a:t>Γ.Ν.ΚΕΡΚΥΡΑΣ</a:t>
            </a:r>
            <a:r>
              <a:rPr lang="en-US" sz="1600" b="1"/>
              <a:t> </a:t>
            </a:r>
            <a:r>
              <a:rPr lang="en-US" sz="1600" b="1" smtClean="0"/>
              <a:t>  </a:t>
            </a:r>
            <a:r>
              <a:rPr lang="el-GR" sz="1600" dirty="0"/>
              <a:t/>
            </a:r>
            <a:br>
              <a:rPr lang="el-GR" sz="1600" dirty="0"/>
            </a:br>
            <a:r>
              <a:rPr lang="el-GR" sz="1600" b="1" dirty="0"/>
              <a:t> </a:t>
            </a:r>
            <a:r>
              <a:rPr lang="el-GR" sz="1200" i="1" u="sng" dirty="0" err="1" smtClean="0"/>
              <a:t>Γ.Σοροβού</a:t>
            </a:r>
            <a:r>
              <a:rPr lang="el-GR" sz="1200" i="1" u="sng" dirty="0" smtClean="0"/>
              <a:t> </a:t>
            </a:r>
            <a:r>
              <a:rPr lang="el-GR" sz="1200" i="1" u="sng" baseline="30000" dirty="0"/>
              <a:t>1 </a:t>
            </a:r>
            <a:r>
              <a:rPr lang="el-GR" sz="1200" i="1" dirty="0"/>
              <a:t>,</a:t>
            </a:r>
            <a:r>
              <a:rPr lang="el-GR" sz="1200" i="1" baseline="30000" dirty="0"/>
              <a:t> </a:t>
            </a:r>
            <a:r>
              <a:rPr lang="el-GR" sz="1200" i="1" dirty="0"/>
              <a:t>Σ.Μπάμπαλη</a:t>
            </a:r>
            <a:r>
              <a:rPr lang="el-GR" sz="1200" i="1" baseline="30000" dirty="0"/>
              <a:t>1</a:t>
            </a:r>
            <a:r>
              <a:rPr lang="el-GR" sz="1200" i="1" dirty="0"/>
              <a:t>,Μ.Χυτήρη</a:t>
            </a:r>
            <a:r>
              <a:rPr lang="el-GR" sz="1200" i="1" baseline="30000" dirty="0"/>
              <a:t>1</a:t>
            </a:r>
            <a:r>
              <a:rPr lang="el-GR" sz="1200" i="1" dirty="0"/>
              <a:t>,Π. Τσόκρης</a:t>
            </a:r>
            <a:r>
              <a:rPr lang="el-GR" sz="1200" i="1" baseline="30000" dirty="0"/>
              <a:t>1 </a:t>
            </a:r>
            <a:r>
              <a:rPr lang="el-GR" sz="1200" i="1" dirty="0"/>
              <a:t>,Ε.Κρικώνη</a:t>
            </a:r>
            <a:r>
              <a:rPr lang="el-GR" sz="1200" i="1" baseline="30000" dirty="0"/>
              <a:t>1</a:t>
            </a:r>
            <a:r>
              <a:rPr lang="el-GR" sz="1200" i="1" dirty="0"/>
              <a:t>,</a:t>
            </a:r>
            <a:r>
              <a:rPr lang="el-GR" sz="1200" i="1" baseline="30000" dirty="0"/>
              <a:t> </a:t>
            </a:r>
            <a:r>
              <a:rPr lang="el-GR" sz="1200" i="1" dirty="0"/>
              <a:t>Κ.Καπάδοχα</a:t>
            </a:r>
            <a:r>
              <a:rPr lang="el-GR" sz="1200" i="1" baseline="30000" dirty="0"/>
              <a:t>2  </a:t>
            </a:r>
            <a:r>
              <a:rPr lang="el-GR" sz="1200" i="1" dirty="0"/>
              <a:t>,Μ.Μίαρη</a:t>
            </a:r>
            <a:r>
              <a:rPr lang="el-GR" sz="1200" i="1" baseline="30000" dirty="0"/>
              <a:t>1</a:t>
            </a:r>
            <a:r>
              <a:rPr lang="el-GR" sz="1200" i="1" dirty="0"/>
              <a:t>, Α. Πασχάλη</a:t>
            </a:r>
            <a:r>
              <a:rPr lang="el-GR" sz="1200" i="1" baseline="30000" dirty="0"/>
              <a:t>1</a:t>
            </a:r>
            <a:r>
              <a:rPr lang="el-GR" sz="1200" i="1" dirty="0"/>
              <a:t>.</a:t>
            </a:r>
            <a:br>
              <a:rPr lang="el-GR" sz="1200" i="1" dirty="0"/>
            </a:br>
            <a:r>
              <a:rPr lang="el-GR" sz="1200" i="1" dirty="0"/>
              <a:t>Μικροβιολογικό Τμήμα  Γ. Ν.Κέρκυρας</a:t>
            </a:r>
            <a:r>
              <a:rPr lang="el-GR" sz="1200" i="1" baseline="30000" dirty="0"/>
              <a:t>1</a:t>
            </a:r>
            <a:r>
              <a:rPr lang="el-GR" sz="1200" i="1" dirty="0"/>
              <a:t>, Νοσηλεύτρια των λοιμώξεων</a:t>
            </a:r>
            <a:r>
              <a:rPr lang="el-GR" sz="1200" i="1" baseline="30000" dirty="0"/>
              <a:t>2</a:t>
            </a:r>
            <a:r>
              <a:rPr lang="el-GR" sz="1200" i="1" dirty="0"/>
              <a:t/>
            </a:r>
            <a:br>
              <a:rPr lang="el-GR" sz="1200" i="1" dirty="0"/>
            </a:br>
            <a:endParaRPr lang="el-GR" sz="1200" i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31590"/>
            <a:ext cx="9144000" cy="4011910"/>
          </a:xfrm>
        </p:spPr>
        <p:txBody>
          <a:bodyPr>
            <a:noAutofit/>
          </a:bodyPr>
          <a:lstStyle/>
          <a:p>
            <a:endParaRPr lang="en-US" dirty="0"/>
          </a:p>
          <a:p>
            <a:pPr algn="l"/>
            <a:r>
              <a:rPr lang="el-GR" sz="1600" b="1" dirty="0">
                <a:solidFill>
                  <a:schemeClr val="tx1"/>
                </a:solidFill>
              </a:rPr>
              <a:t>Εισαγωγή: </a:t>
            </a:r>
            <a:r>
              <a:rPr lang="en-US" sz="1600" dirty="0">
                <a:solidFill>
                  <a:schemeClr val="tx1"/>
                </a:solidFill>
              </a:rPr>
              <a:t>T</a:t>
            </a:r>
            <a:r>
              <a:rPr lang="el-GR" sz="1600" dirty="0">
                <a:solidFill>
                  <a:schemeClr val="tx1"/>
                </a:solidFill>
              </a:rPr>
              <a:t>α πολυανθεκτικά στελέχη </a:t>
            </a:r>
            <a:r>
              <a:rPr lang="en-US" sz="1600" i="1" dirty="0">
                <a:solidFill>
                  <a:schemeClr val="tx1"/>
                </a:solidFill>
              </a:rPr>
              <a:t>A</a:t>
            </a:r>
            <a:r>
              <a:rPr lang="el-GR" sz="1600" i="1" dirty="0">
                <a:solidFill>
                  <a:schemeClr val="tx1"/>
                </a:solidFill>
              </a:rPr>
              <a:t>.</a:t>
            </a:r>
            <a:r>
              <a:rPr lang="en-US" sz="1600" i="1" dirty="0" err="1">
                <a:solidFill>
                  <a:schemeClr val="tx1"/>
                </a:solidFill>
              </a:rPr>
              <a:t>baumannii</a:t>
            </a:r>
            <a:r>
              <a:rPr lang="el-GR" sz="1600" dirty="0">
                <a:solidFill>
                  <a:schemeClr val="tx1"/>
                </a:solidFill>
              </a:rPr>
              <a:t> αποτελούν σημαντική αιτία θνησιμότητας και συντελούν στην αύξηση των ημερών και του κόστους νοσηλείας λόγω των περιορισμένων θεραπευτικών επιλογών. </a:t>
            </a:r>
          </a:p>
          <a:p>
            <a:pPr algn="l"/>
            <a:r>
              <a:rPr lang="el-GR" sz="1600" b="1" dirty="0">
                <a:solidFill>
                  <a:schemeClr val="tx1"/>
                </a:solidFill>
              </a:rPr>
              <a:t>Σκοπός</a:t>
            </a:r>
            <a:r>
              <a:rPr lang="el-GR" sz="1600" dirty="0">
                <a:solidFill>
                  <a:schemeClr val="tx1"/>
                </a:solidFill>
              </a:rPr>
              <a:t> :</a:t>
            </a:r>
            <a:r>
              <a:rPr lang="el-GR" sz="1600" i="1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H</a:t>
            </a:r>
            <a:r>
              <a:rPr lang="el-GR" sz="1600" dirty="0">
                <a:solidFill>
                  <a:schemeClr val="tx1"/>
                </a:solidFill>
              </a:rPr>
              <a:t> καταγραφή των στελεχών στη διάρκεια ενός εξαμήνου (Ιανουάριος 2021-Ιούνιος 2021), καθώς και της ευαισθησίας τους στην κολιστίνη και στην </a:t>
            </a:r>
            <a:r>
              <a:rPr lang="el-GR" sz="1600" dirty="0" err="1">
                <a:solidFill>
                  <a:schemeClr val="tx1"/>
                </a:solidFill>
              </a:rPr>
              <a:t>τιγκεκυκλίνη</a:t>
            </a:r>
            <a:r>
              <a:rPr lang="el-GR" sz="1600" dirty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l-GR" sz="1600" b="1" dirty="0">
                <a:solidFill>
                  <a:schemeClr val="tx1"/>
                </a:solidFill>
              </a:rPr>
              <a:t>Υλικό-Μέθοδοι</a:t>
            </a:r>
            <a:r>
              <a:rPr lang="el-GR" sz="1600" dirty="0">
                <a:solidFill>
                  <a:schemeClr val="tx1"/>
                </a:solidFill>
              </a:rPr>
              <a:t> : </a:t>
            </a:r>
            <a:r>
              <a:rPr lang="en-US" sz="1600" dirty="0">
                <a:solidFill>
                  <a:schemeClr val="tx1"/>
                </a:solidFill>
              </a:rPr>
              <a:t>To</a:t>
            </a:r>
            <a:r>
              <a:rPr lang="el-GR" sz="1600" dirty="0">
                <a:solidFill>
                  <a:schemeClr val="tx1"/>
                </a:solidFill>
              </a:rPr>
              <a:t> υλικό μας αποτέλεσαν 48 στελέχη </a:t>
            </a:r>
            <a:r>
              <a:rPr lang="el-GR" sz="1600" i="1" dirty="0">
                <a:solidFill>
                  <a:schemeClr val="tx1"/>
                </a:solidFill>
              </a:rPr>
              <a:t>Α.</a:t>
            </a:r>
            <a:r>
              <a:rPr lang="en-US" sz="1600" i="1" dirty="0" err="1">
                <a:solidFill>
                  <a:schemeClr val="tx1"/>
                </a:solidFill>
              </a:rPr>
              <a:t>baumannii</a:t>
            </a:r>
            <a:r>
              <a:rPr lang="en-US" sz="1600" i="1" dirty="0">
                <a:solidFill>
                  <a:schemeClr val="tx1"/>
                </a:solidFill>
              </a:rPr>
              <a:t> </a:t>
            </a:r>
            <a:r>
              <a:rPr lang="el-GR" sz="1600" dirty="0">
                <a:solidFill>
                  <a:schemeClr val="tx1"/>
                </a:solidFill>
              </a:rPr>
              <a:t>που απομονώθηκαν από διάφορα κλινικά δείγματα. Η ταυτοποίηση και ο έλεγχος ευαισθησίας στην κολιστίνη πραγματοποιήθηκαν με το αυτοματοποιημένο σύστημα </a:t>
            </a:r>
            <a:r>
              <a:rPr lang="en-US" sz="1600" dirty="0">
                <a:solidFill>
                  <a:schemeClr val="tx1"/>
                </a:solidFill>
              </a:rPr>
              <a:t>VITEK</a:t>
            </a:r>
            <a:r>
              <a:rPr lang="el-GR" sz="1600" dirty="0">
                <a:solidFill>
                  <a:schemeClr val="tx1"/>
                </a:solidFill>
              </a:rPr>
              <a:t> 2 ( </a:t>
            </a:r>
            <a:r>
              <a:rPr lang="en-US" sz="1600" dirty="0" err="1">
                <a:solidFill>
                  <a:schemeClr val="tx1"/>
                </a:solidFill>
              </a:rPr>
              <a:t>Biomerieux</a:t>
            </a:r>
            <a:r>
              <a:rPr lang="el-GR" sz="1600" dirty="0">
                <a:solidFill>
                  <a:schemeClr val="tx1"/>
                </a:solidFill>
              </a:rPr>
              <a:t>). </a:t>
            </a:r>
            <a:r>
              <a:rPr lang="en-US" sz="1600" dirty="0">
                <a:solidFill>
                  <a:schemeClr val="tx1"/>
                </a:solidFill>
              </a:rPr>
              <a:t>E</a:t>
            </a:r>
            <a:r>
              <a:rPr lang="el-GR" sz="1600" dirty="0" err="1">
                <a:solidFill>
                  <a:schemeClr val="tx1"/>
                </a:solidFill>
              </a:rPr>
              <a:t>πιπλέον</a:t>
            </a:r>
            <a:r>
              <a:rPr lang="el-GR" sz="1600" dirty="0">
                <a:solidFill>
                  <a:schemeClr val="tx1"/>
                </a:solidFill>
              </a:rPr>
              <a:t>, η ευαισθησία στην κολιστίνη και στην </a:t>
            </a:r>
            <a:r>
              <a:rPr lang="el-GR" sz="1600" dirty="0" err="1">
                <a:solidFill>
                  <a:schemeClr val="tx1"/>
                </a:solidFill>
              </a:rPr>
              <a:t>τιγκεκυκλίνη</a:t>
            </a:r>
            <a:r>
              <a:rPr lang="el-GR" sz="1600" dirty="0">
                <a:solidFill>
                  <a:schemeClr val="tx1"/>
                </a:solidFill>
              </a:rPr>
              <a:t> ελέγχθηκαν με ταινίες διαβαθμισμένης συγκέντρωσης (Ε-</a:t>
            </a:r>
            <a:r>
              <a:rPr lang="en-US" sz="1600" dirty="0">
                <a:solidFill>
                  <a:schemeClr val="tx1"/>
                </a:solidFill>
              </a:rPr>
              <a:t>test</a:t>
            </a:r>
            <a:r>
              <a:rPr lang="el-GR" sz="1600" dirty="0">
                <a:solidFill>
                  <a:schemeClr val="tx1"/>
                </a:solidFill>
              </a:rPr>
              <a:t>).</a:t>
            </a:r>
          </a:p>
          <a:p>
            <a:pPr algn="l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41993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31589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l"/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l-GR" sz="1600" b="1" dirty="0" smtClean="0"/>
              <a:t>ΣΥΧΝΟΤΗΤΑ ΑΠΟΜΟΝΩΣΗΣ ΚΑΙ ΕΛΕΓΧΟΣ ΕΥΑΙΣΘΗΣΙΑΣ ΣΤΗΝ ΚΟΛΙΣΤΙΝΗ ΚΑΙ ΣΤΗΝ ΤΙΓΚΕΚΥΚΛΙΝΗ ΠΟΛΥΑΝΘΕΚΤΙΚΩΝ ΣΤΕΛΕΧΩΝ </a:t>
            </a:r>
            <a:r>
              <a:rPr lang="en-US" sz="1600" b="1" i="1" dirty="0" smtClean="0"/>
              <a:t>Acinetobacter </a:t>
            </a:r>
            <a:r>
              <a:rPr lang="en-US" sz="1600" b="1" i="1" dirty="0" err="1" smtClean="0"/>
              <a:t>baumannii</a:t>
            </a:r>
            <a:r>
              <a:rPr lang="en-US" sz="1600" b="1" dirty="0" smtClean="0"/>
              <a:t> </a:t>
            </a:r>
            <a:r>
              <a:rPr lang="el-GR" sz="1600" b="1" dirty="0" smtClean="0"/>
              <a:t> ΣΤΟ Γ.Ν.ΚΕΡΚΥΡΑΣ</a:t>
            </a:r>
            <a:r>
              <a:rPr lang="el-GR" sz="1600" dirty="0" smtClean="0"/>
              <a:t/>
            </a:r>
            <a:br>
              <a:rPr lang="el-GR" sz="1600" dirty="0" smtClean="0"/>
            </a:br>
            <a:r>
              <a:rPr lang="el-GR" sz="1200" b="1" dirty="0" smtClean="0"/>
              <a:t> </a:t>
            </a:r>
            <a:r>
              <a:rPr lang="el-GR" sz="1200" i="1" u="sng" dirty="0" err="1" smtClean="0"/>
              <a:t>Γ.Σοροβού</a:t>
            </a:r>
            <a:r>
              <a:rPr lang="el-GR" sz="1200" i="1" u="sng" dirty="0" smtClean="0"/>
              <a:t> </a:t>
            </a:r>
            <a:r>
              <a:rPr lang="el-GR" sz="1200" i="1" u="sng" baseline="30000" dirty="0" smtClean="0"/>
              <a:t>1 </a:t>
            </a:r>
            <a:r>
              <a:rPr lang="el-GR" sz="1200" i="1" dirty="0" smtClean="0"/>
              <a:t>,</a:t>
            </a:r>
            <a:r>
              <a:rPr lang="el-GR" sz="1200" i="1" baseline="30000" dirty="0" smtClean="0"/>
              <a:t> </a:t>
            </a:r>
            <a:r>
              <a:rPr lang="el-GR" sz="1200" i="1" dirty="0" smtClean="0"/>
              <a:t>Σ.Μπάμπαλη</a:t>
            </a:r>
            <a:r>
              <a:rPr lang="el-GR" sz="1200" i="1" baseline="30000" dirty="0" smtClean="0"/>
              <a:t>1</a:t>
            </a:r>
            <a:r>
              <a:rPr lang="el-GR" sz="1200" i="1" dirty="0" smtClean="0"/>
              <a:t>,Μ.Χυτήρη</a:t>
            </a:r>
            <a:r>
              <a:rPr lang="el-GR" sz="1200" i="1" baseline="30000" dirty="0" smtClean="0"/>
              <a:t>1</a:t>
            </a:r>
            <a:r>
              <a:rPr lang="el-GR" sz="1200" i="1" dirty="0" smtClean="0"/>
              <a:t>,Π. Τσόκρης</a:t>
            </a:r>
            <a:r>
              <a:rPr lang="el-GR" sz="1200" i="1" baseline="30000" dirty="0" smtClean="0"/>
              <a:t>1 </a:t>
            </a:r>
            <a:r>
              <a:rPr lang="el-GR" sz="1200" i="1" dirty="0" smtClean="0"/>
              <a:t>,Ε.Κρικώνη</a:t>
            </a:r>
            <a:r>
              <a:rPr lang="el-GR" sz="1200" i="1" baseline="30000" dirty="0" smtClean="0"/>
              <a:t>1</a:t>
            </a:r>
            <a:r>
              <a:rPr lang="el-GR" sz="1200" i="1" dirty="0" smtClean="0"/>
              <a:t>,</a:t>
            </a:r>
            <a:r>
              <a:rPr lang="el-GR" sz="1200" i="1" baseline="30000" dirty="0" smtClean="0"/>
              <a:t> </a:t>
            </a:r>
            <a:r>
              <a:rPr lang="el-GR" sz="1200" i="1" dirty="0" smtClean="0"/>
              <a:t>Κ.Καπάδοχα</a:t>
            </a:r>
            <a:r>
              <a:rPr lang="el-GR" sz="1200" i="1" baseline="30000" dirty="0" smtClean="0"/>
              <a:t>2  </a:t>
            </a:r>
            <a:r>
              <a:rPr lang="el-GR" sz="1200" i="1" dirty="0" smtClean="0"/>
              <a:t>,Μ.Μίαρη</a:t>
            </a:r>
            <a:r>
              <a:rPr lang="el-GR" sz="1200" i="1" baseline="30000" dirty="0" smtClean="0"/>
              <a:t>1</a:t>
            </a:r>
            <a:r>
              <a:rPr lang="el-GR" sz="1200" i="1" dirty="0" smtClean="0"/>
              <a:t>, Α. Πασχάλη</a:t>
            </a:r>
            <a:r>
              <a:rPr lang="el-GR" sz="1200" i="1" baseline="30000" dirty="0" smtClean="0"/>
              <a:t>1</a:t>
            </a:r>
            <a:r>
              <a:rPr lang="el-GR" sz="1200" i="1" dirty="0" smtClean="0"/>
              <a:t>.</a:t>
            </a:r>
            <a:br>
              <a:rPr lang="el-GR" sz="1200" i="1" dirty="0" smtClean="0"/>
            </a:br>
            <a:r>
              <a:rPr lang="el-GR" sz="1200" i="1" dirty="0" smtClean="0"/>
              <a:t>Μικροβιολογικό Τμήμα  Γ. Ν.Κέρκυρας</a:t>
            </a:r>
            <a:r>
              <a:rPr lang="el-GR" sz="1200" i="1" baseline="30000" dirty="0" smtClean="0"/>
              <a:t>1</a:t>
            </a:r>
            <a:r>
              <a:rPr lang="el-GR" sz="1200" i="1" dirty="0" smtClean="0"/>
              <a:t>, Νοσηλεύτρια των λοιμώξεων</a:t>
            </a:r>
            <a:r>
              <a:rPr lang="el-GR" sz="1200" i="1" baseline="30000" dirty="0" smtClean="0"/>
              <a:t>2</a:t>
            </a:r>
            <a:r>
              <a:rPr lang="el-GR" sz="1200" i="1" dirty="0" smtClean="0"/>
              <a:t/>
            </a:r>
            <a:br>
              <a:rPr lang="el-GR" sz="1200" i="1" dirty="0" smtClean="0"/>
            </a:br>
            <a:r>
              <a:rPr lang="el-GR" sz="1100" b="1" i="1" dirty="0" smtClean="0"/>
              <a:t> </a:t>
            </a:r>
            <a:r>
              <a:rPr lang="el-GR" sz="1100" i="1" dirty="0" smtClean="0"/>
              <a:t/>
            </a:r>
            <a:br>
              <a:rPr lang="el-GR" sz="1100" i="1" dirty="0" smtClean="0"/>
            </a:br>
            <a:endParaRPr lang="el-GR" sz="1100" i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31590"/>
            <a:ext cx="9144000" cy="4011910"/>
          </a:xfrm>
        </p:spPr>
        <p:txBody>
          <a:bodyPr>
            <a:noAutofit/>
          </a:bodyPr>
          <a:lstStyle/>
          <a:p>
            <a:pPr algn="l"/>
            <a:r>
              <a:rPr lang="el-GR" sz="1600" b="1" dirty="0" smtClean="0">
                <a:solidFill>
                  <a:schemeClr val="tx1"/>
                </a:solidFill>
              </a:rPr>
              <a:t>Αποτελέσματα </a:t>
            </a:r>
            <a:r>
              <a:rPr lang="el-GR" sz="1600" dirty="0">
                <a:solidFill>
                  <a:schemeClr val="tx1"/>
                </a:solidFill>
              </a:rPr>
              <a:t>: Τα πολυανθεκτικά στελέχη απομονώθηκαν από τα ούρα σε ποσοστό 29,1% (14/48), από τις βρογχικές εκκρίσεις σε ποσοστό 29,1% (14/48), από αιμοκαλλιέργειες σε ποσοστό14,5% (7/48), από τραυματικά υλικά  σε ποσοστό 12,4% (6/48) και σε 8,3%   από αγγειακούς καθετήρες (4/48).Παρακάτω καταγράφεται το ποσοστό απομόνωσης από τις διάφορες κλινικές καθώς και τα ποσοστά ευαισθησίας τους στην κολιστίνη και στην </a:t>
            </a:r>
            <a:r>
              <a:rPr lang="el-GR" sz="1600" dirty="0" err="1">
                <a:solidFill>
                  <a:schemeClr val="tx1"/>
                </a:solidFill>
              </a:rPr>
              <a:t>τιγκεκυκλίνη</a:t>
            </a:r>
            <a:r>
              <a:rPr lang="el-GR" sz="1600" dirty="0">
                <a:solidFill>
                  <a:schemeClr val="tx1"/>
                </a:solidFill>
              </a:rPr>
              <a:t> :</a:t>
            </a:r>
          </a:p>
          <a:p>
            <a:pPr algn="l"/>
            <a:endParaRPr lang="el-GR" sz="1600" dirty="0"/>
          </a:p>
        </p:txBody>
      </p:sp>
      <p:graphicFrame>
        <p:nvGraphicFramePr>
          <p:cNvPr id="4" name="Πίνακας 3"/>
          <p:cNvGraphicFramePr>
            <a:graphicFrameLocks noGrp="1"/>
          </p:cNvGraphicFramePr>
          <p:nvPr>
            <p:extLst/>
          </p:nvPr>
        </p:nvGraphicFramePr>
        <p:xfrm>
          <a:off x="1547665" y="2499742"/>
          <a:ext cx="6072336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4112"/>
                <a:gridCol w="2024112"/>
                <a:gridCol w="2024112"/>
              </a:tblGrid>
              <a:tr h="341757">
                <a:tc>
                  <a:txBody>
                    <a:bodyPr/>
                    <a:lstStyle/>
                    <a:p>
                      <a:r>
                        <a:rPr lang="el-GR" dirty="0" smtClean="0"/>
                        <a:t>Κλινικές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Αριθμός στελεχών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Ποσοστό</a:t>
                      </a:r>
                      <a:endParaRPr lang="el-GR" dirty="0"/>
                    </a:p>
                  </a:txBody>
                  <a:tcPr/>
                </a:tc>
              </a:tr>
              <a:tr h="341757">
                <a:tc>
                  <a:txBody>
                    <a:bodyPr/>
                    <a:lstStyle/>
                    <a:p>
                      <a:r>
                        <a:rPr lang="el-GR" dirty="0" smtClean="0"/>
                        <a:t>  ΜΕΘ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      29/48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   60,4%</a:t>
                      </a:r>
                      <a:endParaRPr lang="el-GR" dirty="0"/>
                    </a:p>
                  </a:txBody>
                  <a:tcPr/>
                </a:tc>
              </a:tr>
              <a:tr h="341757">
                <a:tc>
                  <a:txBody>
                    <a:bodyPr/>
                    <a:lstStyle/>
                    <a:p>
                      <a:r>
                        <a:rPr lang="el-GR" dirty="0" smtClean="0"/>
                        <a:t>ΠΑΘΟΛΟΓΙΚΕΣ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       7/48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   14,5%</a:t>
                      </a:r>
                      <a:endParaRPr lang="el-GR" dirty="0"/>
                    </a:p>
                  </a:txBody>
                  <a:tcPr/>
                </a:tc>
              </a:tr>
              <a:tr h="341757">
                <a:tc>
                  <a:txBody>
                    <a:bodyPr/>
                    <a:lstStyle/>
                    <a:p>
                      <a:r>
                        <a:rPr lang="el-GR" dirty="0" smtClean="0"/>
                        <a:t>ΧΕΙΡΟΥΡΓΙΚΕΣ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       6/48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   12,5%</a:t>
                      </a:r>
                      <a:endParaRPr lang="el-GR" dirty="0"/>
                    </a:p>
                  </a:txBody>
                  <a:tcPr/>
                </a:tc>
              </a:tr>
              <a:tr h="341757">
                <a:tc>
                  <a:txBody>
                    <a:bodyPr/>
                    <a:lstStyle/>
                    <a:p>
                      <a:r>
                        <a:rPr lang="el-GR" dirty="0" smtClean="0"/>
                        <a:t>ΕΞΩΤΕΡΙΚΑ ΙΑΤΡΕΙΑ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       3/48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    6,2%</a:t>
                      </a:r>
                      <a:endParaRPr lang="el-GR" dirty="0"/>
                    </a:p>
                  </a:txBody>
                  <a:tcPr/>
                </a:tc>
              </a:tr>
              <a:tr h="341757">
                <a:tc>
                  <a:txBody>
                    <a:bodyPr/>
                    <a:lstStyle/>
                    <a:p>
                      <a:r>
                        <a:rPr lang="el-GR" dirty="0" smtClean="0"/>
                        <a:t>ΜΟΝΑΔΑ </a:t>
                      </a:r>
                      <a:r>
                        <a:rPr lang="en-US" smtClean="0"/>
                        <a:t>COVID</a:t>
                      </a:r>
                      <a:r>
                        <a:rPr lang="en-US" baseline="0" smtClean="0"/>
                        <a:t> 19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       3/48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    6,2%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9151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31589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l"/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/>
              <a:t/>
            </a:r>
            <a:br>
              <a:rPr lang="en-US" sz="1600" b="1" dirty="0"/>
            </a:b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/>
              <a:t/>
            </a:r>
            <a:br>
              <a:rPr lang="en-US" sz="1600" b="1" dirty="0"/>
            </a:br>
            <a:r>
              <a:rPr lang="el-GR" sz="1600" b="1" dirty="0" smtClean="0"/>
              <a:t>ΣΥΧΝΟΤΗΤΑ </a:t>
            </a:r>
            <a:r>
              <a:rPr lang="el-GR" sz="1600" b="1" dirty="0"/>
              <a:t>ΑΠΟΜΟΝΩΣΗΣ ΚΑΙ ΕΛΕΓΧΟΣ ΕΥΑΙΣΘΗΣΙΑΣ ΣΤΗΝ ΚΟΛΙΣΤΙΝΗ ΚΑΙ ΣΤΗΝ ΤΙΓΚΕΚΥΚΛΙΝΗ ΠΟΛΥΑΝΘΕΚΤΙΚΩΝ ΣΤΕΛΕΧΩΝ </a:t>
            </a:r>
            <a:r>
              <a:rPr lang="en-US" sz="1600" b="1" i="1" dirty="0"/>
              <a:t>Acinetobacter </a:t>
            </a:r>
            <a:r>
              <a:rPr lang="en-US" sz="1600" b="1" i="1" dirty="0" err="1"/>
              <a:t>baumannii</a:t>
            </a:r>
            <a:r>
              <a:rPr lang="en-US" sz="1600" b="1" dirty="0"/>
              <a:t> </a:t>
            </a:r>
            <a:r>
              <a:rPr lang="el-GR" sz="1600" b="1" dirty="0"/>
              <a:t> ΣΤΟ </a:t>
            </a:r>
            <a:r>
              <a:rPr lang="el-GR" sz="1600" b="1" dirty="0" smtClean="0"/>
              <a:t>Γ.Ν.ΚΕΡΚΥΡΑΣ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l-GR" sz="1600" b="1" dirty="0"/>
              <a:t> </a:t>
            </a:r>
            <a:r>
              <a:rPr lang="el-GR" sz="1200" u="sng" dirty="0" err="1" smtClean="0"/>
              <a:t>Γ.Σοροβού</a:t>
            </a:r>
            <a:r>
              <a:rPr lang="el-GR" sz="1200" u="sng" dirty="0" smtClean="0"/>
              <a:t> </a:t>
            </a:r>
            <a:r>
              <a:rPr lang="el-GR" sz="1200" u="sng" baseline="30000" dirty="0"/>
              <a:t>1 </a:t>
            </a:r>
            <a:r>
              <a:rPr lang="el-GR" sz="1200" dirty="0"/>
              <a:t>,</a:t>
            </a:r>
            <a:r>
              <a:rPr lang="el-GR" sz="1200" baseline="30000" dirty="0"/>
              <a:t> </a:t>
            </a:r>
            <a:r>
              <a:rPr lang="el-GR" sz="1200" dirty="0"/>
              <a:t>Σ.Μπάμπαλη</a:t>
            </a:r>
            <a:r>
              <a:rPr lang="el-GR" sz="1200" baseline="30000" dirty="0"/>
              <a:t>1</a:t>
            </a:r>
            <a:r>
              <a:rPr lang="el-GR" sz="1200" dirty="0"/>
              <a:t>,Μ.Χυτήρη</a:t>
            </a:r>
            <a:r>
              <a:rPr lang="el-GR" sz="1200" baseline="30000" dirty="0"/>
              <a:t>1</a:t>
            </a:r>
            <a:r>
              <a:rPr lang="el-GR" sz="1200" dirty="0"/>
              <a:t>,Π. Τσόκρης</a:t>
            </a:r>
            <a:r>
              <a:rPr lang="el-GR" sz="1200" baseline="30000" dirty="0"/>
              <a:t>1 </a:t>
            </a:r>
            <a:r>
              <a:rPr lang="el-GR" sz="1200" dirty="0"/>
              <a:t>,Ε.Κρικώνη</a:t>
            </a:r>
            <a:r>
              <a:rPr lang="el-GR" sz="1200" baseline="30000" dirty="0"/>
              <a:t>1</a:t>
            </a:r>
            <a:r>
              <a:rPr lang="el-GR" sz="1200" dirty="0"/>
              <a:t>,</a:t>
            </a:r>
            <a:r>
              <a:rPr lang="el-GR" sz="1200" baseline="30000" dirty="0"/>
              <a:t> </a:t>
            </a:r>
            <a:r>
              <a:rPr lang="el-GR" sz="1200" dirty="0"/>
              <a:t>Κ.Καπάδοχα</a:t>
            </a:r>
            <a:r>
              <a:rPr lang="el-GR" sz="1200" baseline="30000" dirty="0"/>
              <a:t>2  </a:t>
            </a:r>
            <a:r>
              <a:rPr lang="el-GR" sz="1200" dirty="0"/>
              <a:t>,Μ.Μίαρη</a:t>
            </a:r>
            <a:r>
              <a:rPr lang="el-GR" sz="1200" baseline="30000" dirty="0"/>
              <a:t>1</a:t>
            </a:r>
            <a:r>
              <a:rPr lang="el-GR" sz="1200" dirty="0"/>
              <a:t>, Α. Πασχάλη</a:t>
            </a:r>
            <a:r>
              <a:rPr lang="el-GR" sz="1200" baseline="30000" dirty="0"/>
              <a:t>1</a:t>
            </a:r>
            <a:r>
              <a:rPr lang="el-GR" sz="1200" dirty="0"/>
              <a:t>.</a:t>
            </a:r>
            <a:br>
              <a:rPr lang="el-GR" sz="1200" dirty="0"/>
            </a:br>
            <a:r>
              <a:rPr lang="el-GR" sz="1200" dirty="0"/>
              <a:t>Μικροβιολογικό Τμήμα  Γ. Ν.Κέρκυρας</a:t>
            </a:r>
            <a:r>
              <a:rPr lang="el-GR" sz="1200" baseline="30000" dirty="0"/>
              <a:t>1</a:t>
            </a:r>
            <a:r>
              <a:rPr lang="el-GR" sz="1200" dirty="0"/>
              <a:t>, Νοσηλεύτρια των </a:t>
            </a:r>
            <a:r>
              <a:rPr lang="el-GR" sz="1200" dirty="0" smtClean="0"/>
              <a:t>λοιμώξεων</a:t>
            </a:r>
            <a:r>
              <a:rPr lang="el-GR" sz="1200" baseline="30000" dirty="0" smtClean="0"/>
              <a:t>2</a:t>
            </a:r>
            <a:r>
              <a:rPr lang="en-US" sz="1200" baseline="30000" dirty="0" smtClean="0"/>
              <a:t/>
            </a:r>
            <a:br>
              <a:rPr lang="en-US" sz="1200" baseline="30000" dirty="0" smtClean="0"/>
            </a:br>
            <a:r>
              <a:rPr lang="el-GR" sz="1200" dirty="0"/>
              <a:t/>
            </a:r>
            <a:br>
              <a:rPr lang="el-GR" sz="1200" dirty="0"/>
            </a:br>
            <a:r>
              <a:rPr lang="el-GR" sz="1600" b="1" dirty="0"/>
              <a:t> </a:t>
            </a:r>
            <a:r>
              <a:rPr lang="el-GR" sz="1600" dirty="0"/>
              <a:t/>
            </a:r>
            <a:br>
              <a:rPr lang="el-GR" sz="1600" dirty="0"/>
            </a:br>
            <a:r>
              <a:rPr lang="el-GR" sz="1600" b="1" dirty="0"/>
              <a:t> </a:t>
            </a:r>
            <a:r>
              <a:rPr lang="el-GR" sz="1600" dirty="0"/>
              <a:t/>
            </a:r>
            <a:br>
              <a:rPr lang="el-GR" sz="1600" dirty="0"/>
            </a:br>
            <a:endParaRPr lang="el-GR" sz="1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31590"/>
            <a:ext cx="9144000" cy="4011910"/>
          </a:xfrm>
        </p:spPr>
        <p:txBody>
          <a:bodyPr>
            <a:noAutofit/>
          </a:bodyPr>
          <a:lstStyle/>
          <a:p>
            <a:endParaRPr lang="en-US" dirty="0"/>
          </a:p>
          <a:p>
            <a:endParaRPr lang="en-US" dirty="0"/>
          </a:p>
          <a:p>
            <a:endParaRPr lang="el-GR" dirty="0"/>
          </a:p>
        </p:txBody>
      </p:sp>
      <p:graphicFrame>
        <p:nvGraphicFramePr>
          <p:cNvPr id="4" name="Πίνακας 3"/>
          <p:cNvGraphicFramePr>
            <a:graphicFrameLocks noGrp="1"/>
          </p:cNvGraphicFramePr>
          <p:nvPr>
            <p:extLst/>
          </p:nvPr>
        </p:nvGraphicFramePr>
        <p:xfrm>
          <a:off x="971601" y="1347614"/>
          <a:ext cx="6648399" cy="864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1"/>
                <a:gridCol w="2160240"/>
                <a:gridCol w="2399928"/>
              </a:tblGrid>
              <a:tr h="432048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Ευαίσθητα</a:t>
                      </a:r>
                      <a:r>
                        <a:rPr lang="el-GR" sz="1400" baseline="0" dirty="0" smtClean="0"/>
                        <a:t> στην κολιστίνη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Ευαίσθητα στην </a:t>
                      </a:r>
                      <a:r>
                        <a:rPr lang="el-GR" sz="1400" dirty="0" err="1" smtClean="0"/>
                        <a:t>τιγκεκυκλινη</a:t>
                      </a:r>
                      <a:endParaRPr lang="el-GR" sz="14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Acinetobacter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baumanii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r>
                        <a:rPr lang="en-US" sz="1400" dirty="0" smtClean="0"/>
                        <a:t>50%(24/48)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   </a:t>
                      </a:r>
                      <a:r>
                        <a:rPr lang="en-US" sz="1400" smtClean="0"/>
                        <a:t>63%</a:t>
                      </a:r>
                      <a:r>
                        <a:rPr lang="en-US" sz="1400" baseline="0" smtClean="0"/>
                        <a:t> (30/48)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512" y="2427734"/>
            <a:ext cx="871296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/>
              <a:t>Συμπεράσματα</a:t>
            </a:r>
            <a:r>
              <a:rPr lang="el-GR" sz="1600" dirty="0"/>
              <a:t> </a:t>
            </a:r>
            <a:r>
              <a:rPr lang="el-GR" sz="1600" dirty="0" smtClean="0"/>
              <a:t>:</a:t>
            </a:r>
            <a:endParaRPr lang="en-US" sz="1600" dirty="0" smtClean="0"/>
          </a:p>
          <a:p>
            <a:r>
              <a:rPr lang="el-GR" sz="1600" dirty="0" smtClean="0"/>
              <a:t>1)</a:t>
            </a:r>
            <a:r>
              <a:rPr lang="en-US" sz="1600" dirty="0"/>
              <a:t>To </a:t>
            </a:r>
            <a:r>
              <a:rPr lang="el-GR" sz="1600" dirty="0"/>
              <a:t>μεγαλύτερο ποσοστό πολυανθεκτικών στελεχών Α</a:t>
            </a:r>
            <a:r>
              <a:rPr lang="en-US" sz="1600" dirty="0" err="1"/>
              <a:t>cinetobacter</a:t>
            </a:r>
            <a:r>
              <a:rPr lang="en-US" sz="1600" dirty="0"/>
              <a:t> </a:t>
            </a:r>
            <a:r>
              <a:rPr lang="en-US" sz="1600" dirty="0" err="1"/>
              <a:t>baumannii</a:t>
            </a:r>
            <a:r>
              <a:rPr lang="en-US" sz="1600" dirty="0"/>
              <a:t> </a:t>
            </a:r>
            <a:r>
              <a:rPr lang="el-GR" sz="1600" dirty="0"/>
              <a:t>απομονώθηκε από την ΜΕΘ του νοσοκομείου μας. Αυτό καταδεικνύει  πιθανή ενδονοσοκομειακή διασπορά λόγω αποικισμού του άψυχου περιβάλλοντος ή λόγω πτωχής συμμόρφωσης του προσωπικού με τα μέτρα ελέγχου των λοιμώξεων</a:t>
            </a:r>
            <a:r>
              <a:rPr lang="el-GR" sz="1600" dirty="0" smtClean="0"/>
              <a:t>.</a:t>
            </a:r>
            <a:endParaRPr lang="en-US" sz="1600" dirty="0" smtClean="0"/>
          </a:p>
          <a:p>
            <a:endParaRPr lang="el-GR" sz="1600" dirty="0"/>
          </a:p>
          <a:p>
            <a:r>
              <a:rPr lang="el-GR" sz="1600" dirty="0"/>
              <a:t>2) Τα σχετικά υψηλά ποσοστά αντοχής στην κολιστίνη και στην </a:t>
            </a:r>
            <a:r>
              <a:rPr lang="el-GR" sz="1600" dirty="0" err="1"/>
              <a:t>τιγκεκυκλίνη</a:t>
            </a:r>
            <a:r>
              <a:rPr lang="el-GR" sz="1600" dirty="0"/>
              <a:t> κάνουν επιτακτική την ανάγκη για ορθολογική χρήση και διαφύλαξη των αντιβιοτικών τελευταίας εκλογής, καθώς και για την ανεύρεση νέων  αντιμικροβιακών παραγόντων.</a:t>
            </a:r>
          </a:p>
          <a:p>
            <a:r>
              <a:rPr lang="el-GR" sz="1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87000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335</Words>
  <Application>Microsoft Macintosh PowerPoint</Application>
  <PresentationFormat>Προβολή στην οθόνη (16:9)</PresentationFormat>
  <Paragraphs>37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6" baseType="lpstr">
      <vt:lpstr>Calibri</vt:lpstr>
      <vt:lpstr>Arial</vt:lpstr>
      <vt:lpstr>Office Theme</vt:lpstr>
      <vt:lpstr>ΣΥΧΝΟΤΗΤΑ ΑΠΟΜΟΝΩΣΗΣ ΚΑΙ ΕΛΕΓΧΟΣ ΕΥΑΙΣΘΗΣΙΑΣ ΣΤΗΝ ΚΟΛΙΣΤΙΝΗ ΚΑΙ ΣΤΗΝ ΤΙΓΚΕΚΥΚΛΙΝΗ ΠΟΛΥΑΝΘΕΚΤΙΚΩΝ ΣΤΕΛΕΧΩΝ Acinetobacter baumannii  ΣΤΟ Γ.Ν.ΚΕΡΚΥΡΑΣ     Γ.Σοροβού 1 , Σ.Μπάμπαλη1,Μ.Χυτήρη1,Π. Τσόκρης1 ,Ε.Κρικώνη1, Κ.Καπάδοχα2  ,Μ.Μίαρη1, Α. Πασχάλη1. Μικροβιολογικό Τμήμα  Γ. Ν.Κέρκυρας1, Νοσηλεύτρια των λοιμώξεων2 </vt:lpstr>
      <vt:lpstr> ΣΥΧΝΟΤΗΤΑ ΑΠΟΜΟΝΩΣΗΣ ΚΑΙ ΕΛΕΓΧΟΣ ΕΥΑΙΣΘΗΣΙΑΣ ΣΤΗΝ ΚΟΛΙΣΤΙΝΗ ΚΑΙ ΣΤΗΝ ΤΙΓΚΕΚΥΚΛΙΝΗ ΠΟΛΥΑΝΘΕΚΤΙΚΩΝ ΣΤΕΛΕΧΩΝ Acinetobacter baumannii  ΣΤΟ Γ.Ν.ΚΕΡΚΥΡΑΣ  Γ.Σοροβού 1 , Σ.Μπάμπαλη1,Μ.Χυτήρη1,Π. Τσόκρης1 ,Ε.Κρικώνη1, Κ.Καπάδοχα2  ,Μ.Μίαρη1, Α. Πασχάλη1. Μικροβιολογικό Τμήμα  Γ. Ν.Κέρκυρας1, Νοσηλεύτρια των λοιμώξεων2   </vt:lpstr>
      <vt:lpstr>    ΣΥΧΝΟΤΗΤΑ ΑΠΟΜΟΝΩΣΗΣ ΚΑΙ ΕΛΕΓΧΟΣ ΕΥΑΙΣΘΗΣΙΑΣ ΣΤΗΝ ΚΟΛΙΣΤΙΝΗ ΚΑΙ ΣΤΗΝ ΤΙΓΚΕΚΥΚΛΙΝΗ ΠΟΛΥΑΝΘΕΚΤΙΚΩΝ ΣΤΕΛΕΧΩΝ Acinetobacter baumannii  ΣΤΟ Γ.Ν.ΚΕΡΚΥΡΑΣ  Γ.Σοροβού 1 , Σ.Μπάμπαλη1,Μ.Χυτήρη1,Π. Τσόκρης1 ,Ε.Κρικώνη1, Κ.Καπάδοχα2  ,Μ.Μίαρη1, Α. Πασχάλη1. Μικροβιολογικό Τμήμα  Γ. Ν.Κέρκυρας1, Νοσηλεύτρια των λοιμώξεων2      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Number: Poster Title Authors Affiliation</dc:title>
  <dc:creator>AF</dc:creator>
  <cp:lastModifiedBy>Χρήστης του Microsoft Office</cp:lastModifiedBy>
  <cp:revision>6</cp:revision>
  <dcterms:created xsi:type="dcterms:W3CDTF">2018-04-03T09:55:12Z</dcterms:created>
  <dcterms:modified xsi:type="dcterms:W3CDTF">2021-10-06T08:29:33Z</dcterms:modified>
</cp:coreProperties>
</file>