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9"/>
  </p:normalViewPr>
  <p:slideViewPr>
    <p:cSldViewPr showGuides="1">
      <p:cViewPr varScale="1">
        <p:scale>
          <a:sx n="124" d="100"/>
          <a:sy n="124" d="100"/>
        </p:scale>
        <p:origin x="74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82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93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17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33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048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91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4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04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2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8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805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E3D6-8C5E-4886-A7AA-1CADA4B4E201}" type="datetimeFigureOut">
              <a:rPr lang="el-GR" smtClean="0"/>
              <a:t>6/10/21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442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3158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l-GR" sz="1600" b="1" dirty="0" smtClean="0"/>
              <a:t>ΜΕΛΕΤΗ </a:t>
            </a:r>
            <a:r>
              <a:rPr lang="el-GR" sz="1600" b="1" dirty="0"/>
              <a:t>ΤΗΣ ΕΠΙΔΗΜΙΟΛΟΓΙΑΣ ΤΩΝ ΑΝΘΕΚΤΙΚΩΝ ΣΤΙΣ ΚΑΡΒΑΠΕΝΕΜΕΣ  ΣΤΕΛΕΧΩΝ </a:t>
            </a:r>
            <a:r>
              <a:rPr lang="el-GR" sz="1600" b="1" i="1" dirty="0"/>
              <a:t>Klebsiella pneumoniae </a:t>
            </a:r>
            <a:r>
              <a:rPr lang="el-GR" sz="1600" b="1" dirty="0"/>
              <a:t>ΣΤΟ ΓΕΝΙΚΟ ΝΟΣΟΚΟΜΕΙΟ ΤΗΣ ΚΕΡΚΥΡΑΣ  </a:t>
            </a:r>
            <a:r>
              <a:rPr lang="el-GR" sz="1600" dirty="0"/>
              <a:t/>
            </a:r>
            <a:br>
              <a:rPr lang="el-GR" sz="1600" dirty="0"/>
            </a:br>
            <a:r>
              <a:rPr lang="el-GR" sz="1200" u="sng" dirty="0" err="1"/>
              <a:t>Γ.Σοροβού</a:t>
            </a:r>
            <a:r>
              <a:rPr lang="el-GR" sz="1200" u="sng" dirty="0"/>
              <a:t> </a:t>
            </a:r>
            <a:r>
              <a:rPr lang="el-GR" sz="1200" u="sng" baseline="30000" dirty="0"/>
              <a:t>1 </a:t>
            </a:r>
            <a:r>
              <a:rPr lang="el-GR" sz="1200" dirty="0"/>
              <a:t>,</a:t>
            </a:r>
            <a:r>
              <a:rPr lang="el-GR" sz="1200" baseline="30000" dirty="0"/>
              <a:t> </a:t>
            </a:r>
            <a:r>
              <a:rPr lang="el-GR" sz="1200" dirty="0"/>
              <a:t>Σ.Μπάμπαλη</a:t>
            </a:r>
            <a:r>
              <a:rPr lang="el-GR" sz="1200" baseline="30000" dirty="0"/>
              <a:t>1</a:t>
            </a:r>
            <a:r>
              <a:rPr lang="el-GR" sz="1200" dirty="0"/>
              <a:t>,Π. Τσόκρης</a:t>
            </a:r>
            <a:r>
              <a:rPr lang="el-GR" sz="1200" baseline="30000" dirty="0"/>
              <a:t>1 </a:t>
            </a:r>
            <a:r>
              <a:rPr lang="el-GR" sz="1200" dirty="0"/>
              <a:t>,Ε.Κρικώνη</a:t>
            </a:r>
            <a:r>
              <a:rPr lang="el-GR" sz="1200" baseline="30000" dirty="0"/>
              <a:t>1</a:t>
            </a:r>
            <a:r>
              <a:rPr lang="el-GR" sz="1200" dirty="0"/>
              <a:t>,</a:t>
            </a:r>
            <a:r>
              <a:rPr lang="el-GR" sz="1200" baseline="30000" dirty="0"/>
              <a:t> </a:t>
            </a:r>
            <a:r>
              <a:rPr lang="el-GR" sz="1200" dirty="0"/>
              <a:t>Κ.Καπάδοχα</a:t>
            </a:r>
            <a:r>
              <a:rPr lang="el-GR" sz="1200" baseline="30000" dirty="0"/>
              <a:t>2</a:t>
            </a:r>
            <a:r>
              <a:rPr lang="el-GR" sz="1200" dirty="0"/>
              <a:t>,Α.Στεργίου</a:t>
            </a:r>
            <a:r>
              <a:rPr lang="el-GR" sz="1200" baseline="30000" dirty="0"/>
              <a:t>1</a:t>
            </a:r>
            <a:r>
              <a:rPr lang="el-GR" sz="1200" dirty="0"/>
              <a:t>, Μ.Μίαρη</a:t>
            </a:r>
            <a:r>
              <a:rPr lang="el-GR" sz="1200" baseline="30000" dirty="0"/>
              <a:t>1</a:t>
            </a:r>
            <a:r>
              <a:rPr lang="el-GR" sz="1200" dirty="0"/>
              <a:t>, Α. Πασχάλη</a:t>
            </a:r>
            <a:r>
              <a:rPr lang="el-GR" sz="1200" baseline="30000" dirty="0"/>
              <a:t>1</a:t>
            </a:r>
            <a:r>
              <a:rPr lang="el-GR" sz="1200" dirty="0"/>
              <a:t>.</a:t>
            </a:r>
            <a:br>
              <a:rPr lang="el-GR" sz="1200" dirty="0"/>
            </a:br>
            <a:r>
              <a:rPr lang="el-GR" sz="1200" dirty="0"/>
              <a:t>Μικροβιολογικό Τμήμα  Γ. Ν.Κέρκυρας</a:t>
            </a:r>
            <a:r>
              <a:rPr lang="el-GR" sz="1200" baseline="30000" dirty="0"/>
              <a:t>1</a:t>
            </a:r>
            <a:r>
              <a:rPr lang="el-GR" sz="1200" dirty="0"/>
              <a:t>, Νοσηλεύτρια των λοιμώξεων</a:t>
            </a:r>
            <a:r>
              <a:rPr lang="el-GR" sz="1200" baseline="30000" dirty="0"/>
              <a:t>2</a:t>
            </a:r>
            <a:r>
              <a:rPr lang="el-GR" sz="1200" dirty="0"/>
              <a:t/>
            </a:r>
            <a:br>
              <a:rPr lang="el-GR" sz="1200" dirty="0"/>
            </a:br>
            <a:r>
              <a:rPr lang="el-GR" sz="3600" b="1" dirty="0"/>
              <a:t> 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31590"/>
            <a:ext cx="9144000" cy="4011910"/>
          </a:xfrm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l-GR" sz="1400" b="1" dirty="0" smtClean="0">
                <a:solidFill>
                  <a:schemeClr val="tx1"/>
                </a:solidFill>
              </a:rPr>
              <a:t>Εισαγωγή</a:t>
            </a:r>
            <a:r>
              <a:rPr lang="el-GR" sz="1400" b="1" dirty="0">
                <a:solidFill>
                  <a:schemeClr val="tx1"/>
                </a:solidFill>
              </a:rPr>
              <a:t>: </a:t>
            </a:r>
            <a:r>
              <a:rPr lang="el-GR" sz="1400" dirty="0">
                <a:solidFill>
                  <a:schemeClr val="tx1"/>
                </a:solidFill>
              </a:rPr>
              <a:t>Οι νοσοκομειακές λοιμώξεις από ανθεκτικά στις καρβαπενέμες στελέχη </a:t>
            </a:r>
            <a:r>
              <a:rPr lang="el-GR" sz="1400" i="1" dirty="0" err="1">
                <a:solidFill>
                  <a:schemeClr val="tx1"/>
                </a:solidFill>
              </a:rPr>
              <a:t>K.pneumoniae</a:t>
            </a:r>
            <a:r>
              <a:rPr lang="el-GR" sz="1400" dirty="0">
                <a:solidFill>
                  <a:schemeClr val="tx1"/>
                </a:solidFill>
              </a:rPr>
              <a:t> αποτελούν ένα μεγάλο πρόβλημα για τα ελληνικά νοσοκομεία, καθώς αυξάνουν την θνητότητα</a:t>
            </a:r>
            <a:r>
              <a:rPr lang="el-GR" sz="1400" dirty="0" smtClean="0">
                <a:solidFill>
                  <a:schemeClr val="tx1"/>
                </a:solidFill>
              </a:rPr>
              <a:t>,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το </a:t>
            </a:r>
            <a:r>
              <a:rPr lang="el-GR" sz="1400" dirty="0">
                <a:solidFill>
                  <a:schemeClr val="tx1"/>
                </a:solidFill>
              </a:rPr>
              <a:t>κόστος και τις ημέρες  νοσηλείας λόγω των υψηλών ποσοστών θεραπευτικής αποτυχίας. </a:t>
            </a:r>
          </a:p>
          <a:p>
            <a:pPr algn="l"/>
            <a:r>
              <a:rPr lang="el-GR" sz="1400" b="1" dirty="0">
                <a:solidFill>
                  <a:schemeClr val="tx1"/>
                </a:solidFill>
              </a:rPr>
              <a:t>Σκοπός: </a:t>
            </a:r>
            <a:r>
              <a:rPr lang="en-US" sz="1400" dirty="0">
                <a:solidFill>
                  <a:schemeClr val="tx1"/>
                </a:solidFill>
              </a:rPr>
              <a:t>H </a:t>
            </a:r>
            <a:r>
              <a:rPr lang="el-GR" sz="1400" dirty="0">
                <a:solidFill>
                  <a:schemeClr val="tx1"/>
                </a:solidFill>
              </a:rPr>
              <a:t>διερεύνηση της επιδημιολογίας των πολυανθεκτικών στελεχών </a:t>
            </a:r>
            <a:r>
              <a:rPr lang="en-US" sz="1400" i="1" dirty="0">
                <a:solidFill>
                  <a:schemeClr val="tx1"/>
                </a:solidFill>
              </a:rPr>
              <a:t>K</a:t>
            </a:r>
            <a:r>
              <a:rPr lang="el-GR" sz="1400" i="1" dirty="0">
                <a:solidFill>
                  <a:schemeClr val="tx1"/>
                </a:solidFill>
              </a:rPr>
              <a:t>.</a:t>
            </a:r>
            <a:r>
              <a:rPr lang="en-US" sz="1400" i="1" dirty="0">
                <a:solidFill>
                  <a:schemeClr val="tx1"/>
                </a:solidFill>
              </a:rPr>
              <a:t>pneumoniae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l-GR" sz="1400" dirty="0">
                <a:solidFill>
                  <a:schemeClr val="tx1"/>
                </a:solidFill>
              </a:rPr>
              <a:t>στο </a:t>
            </a:r>
            <a:r>
              <a:rPr lang="el-GR" sz="1400" dirty="0" err="1">
                <a:solidFill>
                  <a:schemeClr val="tx1"/>
                </a:solidFill>
              </a:rPr>
              <a:t>Γ.Ν.Κέρκυρας</a:t>
            </a:r>
            <a:r>
              <a:rPr lang="el-GR" sz="1400" dirty="0" smtClean="0">
                <a:solidFill>
                  <a:schemeClr val="tx1"/>
                </a:solidFill>
              </a:rPr>
              <a:t>.</a:t>
            </a:r>
            <a:endParaRPr lang="el-GR" sz="1400" dirty="0">
              <a:solidFill>
                <a:schemeClr val="tx1"/>
              </a:solidFill>
            </a:endParaRPr>
          </a:p>
          <a:p>
            <a:pPr algn="l"/>
            <a:r>
              <a:rPr lang="el-GR" sz="1400" b="1" dirty="0">
                <a:solidFill>
                  <a:schemeClr val="tx1"/>
                </a:solidFill>
              </a:rPr>
              <a:t>Υλικό-Μέθοδος: </a:t>
            </a:r>
            <a:r>
              <a:rPr lang="el-GR" sz="1400" dirty="0">
                <a:solidFill>
                  <a:schemeClr val="tx1"/>
                </a:solidFill>
              </a:rPr>
              <a:t>Μελετήθηκαν τα ανθεκτικά στις καρβαπενέμες στελέχη </a:t>
            </a:r>
            <a:r>
              <a:rPr lang="en-US" sz="1400" i="1" dirty="0">
                <a:solidFill>
                  <a:schemeClr val="tx1"/>
                </a:solidFill>
              </a:rPr>
              <a:t>K</a:t>
            </a:r>
            <a:r>
              <a:rPr lang="el-GR" sz="1400" i="1" dirty="0">
                <a:solidFill>
                  <a:schemeClr val="tx1"/>
                </a:solidFill>
              </a:rPr>
              <a:t>.</a:t>
            </a:r>
            <a:r>
              <a:rPr lang="en-US" sz="1400" i="1" dirty="0">
                <a:solidFill>
                  <a:schemeClr val="tx1"/>
                </a:solidFill>
              </a:rPr>
              <a:t>pneumoniae</a:t>
            </a:r>
            <a:r>
              <a:rPr lang="el-GR" sz="1400" i="1" dirty="0">
                <a:solidFill>
                  <a:schemeClr val="tx1"/>
                </a:solidFill>
              </a:rPr>
              <a:t>,</a:t>
            </a:r>
            <a:r>
              <a:rPr lang="el-GR" sz="1400" dirty="0">
                <a:solidFill>
                  <a:schemeClr val="tx1"/>
                </a:solidFill>
              </a:rPr>
              <a:t> που απομονώθηκαν από δείγματα ασθενών του νοσοκομείου μας κατά το χρονικό διάστημα 2 ετών ( από 01-01-2019 έως 31-12-2020).Η ταυτοποίηση των στελεχών και ο έλεγχος ευαισθησίας  πραγματοποιήθηκε  μέσω του αυτοματοποιημένου συστήματος </a:t>
            </a:r>
            <a:r>
              <a:rPr lang="el-GR" sz="1400" dirty="0" err="1">
                <a:solidFill>
                  <a:schemeClr val="tx1"/>
                </a:solidFill>
              </a:rPr>
              <a:t>Vitek</a:t>
            </a:r>
            <a:r>
              <a:rPr lang="el-GR" sz="1400" dirty="0">
                <a:solidFill>
                  <a:schemeClr val="tx1"/>
                </a:solidFill>
              </a:rPr>
              <a:t> IΙ. Ο έλεγχος ευαισθησίας στην </a:t>
            </a:r>
            <a:r>
              <a:rPr lang="el-GR" sz="1400" dirty="0" err="1">
                <a:solidFill>
                  <a:schemeClr val="tx1"/>
                </a:solidFill>
              </a:rPr>
              <a:t>τιγκεκυκλίνη</a:t>
            </a:r>
            <a:r>
              <a:rPr lang="el-GR" sz="1400" dirty="0">
                <a:solidFill>
                  <a:schemeClr val="tx1"/>
                </a:solidFill>
              </a:rPr>
              <a:t> επιβεβαιώθηκε με Ε-</a:t>
            </a:r>
            <a:r>
              <a:rPr lang="en-US" sz="1400" dirty="0">
                <a:solidFill>
                  <a:schemeClr val="tx1"/>
                </a:solidFill>
              </a:rPr>
              <a:t>test</a:t>
            </a:r>
            <a:r>
              <a:rPr lang="el-GR" sz="1400" dirty="0">
                <a:solidFill>
                  <a:schemeClr val="tx1"/>
                </a:solidFill>
              </a:rPr>
              <a:t> ,ενώ στα ευαίσθητα στην κολιστίνη  στελέχη έγινε επιβεβαίωση με την πρότυπη μέθοδο </a:t>
            </a:r>
            <a:r>
              <a:rPr lang="el-GR" sz="1400" dirty="0" err="1">
                <a:solidFill>
                  <a:schemeClr val="tx1"/>
                </a:solidFill>
              </a:rPr>
              <a:t>μικροραιώσεων</a:t>
            </a:r>
            <a:r>
              <a:rPr lang="el-GR" sz="1400" dirty="0">
                <a:solidFill>
                  <a:schemeClr val="tx1"/>
                </a:solidFill>
              </a:rPr>
              <a:t> σε ζωμό. Όλα τα στελέχη εστάλησαν στο ΚΕΔΥ ,όπου πραγματοποιήθηκε </a:t>
            </a:r>
            <a:r>
              <a:rPr lang="en-US" sz="1400" dirty="0">
                <a:solidFill>
                  <a:schemeClr val="tx1"/>
                </a:solidFill>
              </a:rPr>
              <a:t>PCR </a:t>
            </a:r>
            <a:r>
              <a:rPr lang="el-GR" sz="1400" dirty="0">
                <a:solidFill>
                  <a:schemeClr val="tx1"/>
                </a:solidFill>
              </a:rPr>
              <a:t>για ανίχνευση των </a:t>
            </a:r>
            <a:r>
              <a:rPr lang="en-US" sz="1400" dirty="0" err="1">
                <a:solidFill>
                  <a:schemeClr val="tx1"/>
                </a:solidFill>
              </a:rPr>
              <a:t>bla</a:t>
            </a:r>
            <a:r>
              <a:rPr lang="el-GR" sz="1400" dirty="0">
                <a:solidFill>
                  <a:schemeClr val="tx1"/>
                </a:solidFill>
              </a:rPr>
              <a:t>-VIM, KPC, NDM και OXA-48. Στα ανθεκτικά στην κολιστίνη στελέχη, ακολούθησε μοριακός έλεγχος για ανίχνευση του γονιδίου </a:t>
            </a:r>
            <a:r>
              <a:rPr lang="en-US" sz="1400" dirty="0" err="1">
                <a:solidFill>
                  <a:schemeClr val="tx1"/>
                </a:solidFill>
              </a:rPr>
              <a:t>mcr</a:t>
            </a:r>
            <a:r>
              <a:rPr lang="el-GR" sz="1400" dirty="0">
                <a:solidFill>
                  <a:schemeClr val="tx1"/>
                </a:solidFill>
              </a:rPr>
              <a:t>-1.</a:t>
            </a:r>
          </a:p>
          <a:p>
            <a:pPr algn="l"/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94199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3158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l-GR" sz="1600" b="1" dirty="0" smtClean="0"/>
              <a:t>ΜΕΛΕΤΗ </a:t>
            </a:r>
            <a:r>
              <a:rPr lang="el-GR" sz="1600" b="1" dirty="0"/>
              <a:t>ΤΗΣ ΕΠΙΔΗΜΙΟΛΟΓΙΑΣ ΤΩΝ ΑΝΘΕΚΤΙΚΩΝ ΣΤΙΣ ΚΑΡΒΑΠΕΝΕΜΕΣ  ΣΤΕΛΕΧΩΝ </a:t>
            </a:r>
            <a:r>
              <a:rPr lang="el-GR" sz="1600" b="1" i="1" dirty="0"/>
              <a:t>Klebsiella pneumoniae </a:t>
            </a:r>
            <a:r>
              <a:rPr lang="el-GR" sz="1600" b="1" dirty="0"/>
              <a:t>ΣΤΟ ΓΕΝΙΚΟ ΝΟΣΟΚΟΜΕΙΟ ΤΗΣ ΚΕΡΚΥΡΑΣ  </a:t>
            </a:r>
            <a:r>
              <a:rPr lang="el-GR" sz="1600" dirty="0"/>
              <a:t/>
            </a:r>
            <a:br>
              <a:rPr lang="el-GR" sz="1600" dirty="0"/>
            </a:br>
            <a:r>
              <a:rPr lang="el-GR" sz="1200" u="sng" dirty="0" err="1"/>
              <a:t>Γ.Σοροβού</a:t>
            </a:r>
            <a:r>
              <a:rPr lang="el-GR" sz="1200" u="sng" dirty="0"/>
              <a:t> </a:t>
            </a:r>
            <a:r>
              <a:rPr lang="el-GR" sz="1200" u="sng" baseline="30000" dirty="0"/>
              <a:t>1 </a:t>
            </a:r>
            <a:r>
              <a:rPr lang="el-GR" sz="1200" dirty="0"/>
              <a:t>,</a:t>
            </a:r>
            <a:r>
              <a:rPr lang="el-GR" sz="1200" baseline="30000" dirty="0"/>
              <a:t> </a:t>
            </a:r>
            <a:r>
              <a:rPr lang="el-GR" sz="1200" dirty="0"/>
              <a:t>Σ.Μπάμπαλη</a:t>
            </a:r>
            <a:r>
              <a:rPr lang="el-GR" sz="1200" baseline="30000" dirty="0"/>
              <a:t>1</a:t>
            </a:r>
            <a:r>
              <a:rPr lang="el-GR" sz="1200" dirty="0"/>
              <a:t>,Π. Τσόκρης</a:t>
            </a:r>
            <a:r>
              <a:rPr lang="el-GR" sz="1200" baseline="30000" dirty="0"/>
              <a:t>1 </a:t>
            </a:r>
            <a:r>
              <a:rPr lang="el-GR" sz="1200" dirty="0"/>
              <a:t>,Ε.Κρικώνη</a:t>
            </a:r>
            <a:r>
              <a:rPr lang="el-GR" sz="1200" baseline="30000" dirty="0"/>
              <a:t>1</a:t>
            </a:r>
            <a:r>
              <a:rPr lang="el-GR" sz="1200" dirty="0"/>
              <a:t>,</a:t>
            </a:r>
            <a:r>
              <a:rPr lang="el-GR" sz="1200" baseline="30000" dirty="0"/>
              <a:t> </a:t>
            </a:r>
            <a:r>
              <a:rPr lang="el-GR" sz="1200" dirty="0"/>
              <a:t>Κ.Καπάδοχα</a:t>
            </a:r>
            <a:r>
              <a:rPr lang="el-GR" sz="1200" baseline="30000" dirty="0"/>
              <a:t>2</a:t>
            </a:r>
            <a:r>
              <a:rPr lang="el-GR" sz="1200" dirty="0"/>
              <a:t>,Α.Στεργίου</a:t>
            </a:r>
            <a:r>
              <a:rPr lang="el-GR" sz="1200" baseline="30000" dirty="0"/>
              <a:t>1</a:t>
            </a:r>
            <a:r>
              <a:rPr lang="el-GR" sz="1200" dirty="0"/>
              <a:t>, Μ.Μίαρη</a:t>
            </a:r>
            <a:r>
              <a:rPr lang="el-GR" sz="1200" baseline="30000" dirty="0"/>
              <a:t>1</a:t>
            </a:r>
            <a:r>
              <a:rPr lang="el-GR" sz="1200" dirty="0"/>
              <a:t>, Α. Πασχάλη</a:t>
            </a:r>
            <a:r>
              <a:rPr lang="el-GR" sz="1200" baseline="30000" dirty="0"/>
              <a:t>1</a:t>
            </a:r>
            <a:r>
              <a:rPr lang="el-GR" sz="1200" dirty="0"/>
              <a:t>.</a:t>
            </a:r>
            <a:br>
              <a:rPr lang="el-GR" sz="1200" dirty="0"/>
            </a:br>
            <a:r>
              <a:rPr lang="el-GR" sz="1200" dirty="0"/>
              <a:t>Μικροβιολογικό Τμήμα  Γ. Ν.Κέρκυρας</a:t>
            </a:r>
            <a:r>
              <a:rPr lang="el-GR" sz="1200" baseline="30000" dirty="0"/>
              <a:t>1</a:t>
            </a:r>
            <a:r>
              <a:rPr lang="el-GR" sz="1200" dirty="0"/>
              <a:t>, Νοσηλεύτρια των λοιμώξεων</a:t>
            </a:r>
            <a:r>
              <a:rPr lang="el-GR" sz="1200" baseline="30000" dirty="0"/>
              <a:t>2</a:t>
            </a:r>
            <a:r>
              <a:rPr lang="el-GR" sz="1200" dirty="0"/>
              <a:t/>
            </a:r>
            <a:br>
              <a:rPr lang="el-GR" sz="1200" dirty="0"/>
            </a:br>
            <a:r>
              <a:rPr lang="el-GR" sz="3600" b="1" dirty="0"/>
              <a:t> 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31590"/>
            <a:ext cx="9144000" cy="4011910"/>
          </a:xfrm>
        </p:spPr>
        <p:txBody>
          <a:bodyPr>
            <a:noAutofit/>
          </a:bodyPr>
          <a:lstStyle/>
          <a:p>
            <a:pPr algn="l"/>
            <a:r>
              <a:rPr lang="el-GR" sz="1400" b="1" dirty="0">
                <a:solidFill>
                  <a:schemeClr val="tx1"/>
                </a:solidFill>
              </a:rPr>
              <a:t>Αποτελέσματα :</a:t>
            </a:r>
            <a:r>
              <a:rPr lang="el-GR" sz="1400" dirty="0">
                <a:solidFill>
                  <a:schemeClr val="tx1"/>
                </a:solidFill>
              </a:rPr>
              <a:t> Απομονώθηκαν 72 στελέχη </a:t>
            </a:r>
            <a:r>
              <a:rPr lang="el-GR" sz="1400" dirty="0" err="1">
                <a:solidFill>
                  <a:schemeClr val="tx1"/>
                </a:solidFill>
              </a:rPr>
              <a:t>πολυανθεκτικής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i="1" dirty="0">
                <a:solidFill>
                  <a:schemeClr val="tx1"/>
                </a:solidFill>
              </a:rPr>
              <a:t>Κ.</a:t>
            </a:r>
            <a:r>
              <a:rPr lang="en-US" sz="1400" i="1" dirty="0">
                <a:solidFill>
                  <a:schemeClr val="tx1"/>
                </a:solidFill>
              </a:rPr>
              <a:t>pneumoniae</a:t>
            </a:r>
            <a:r>
              <a:rPr lang="el-GR" sz="1400" dirty="0">
                <a:solidFill>
                  <a:schemeClr val="tx1"/>
                </a:solidFill>
              </a:rPr>
              <a:t>.</a:t>
            </a:r>
            <a:r>
              <a:rPr lang="el-GR" sz="1400" b="1" i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A</a:t>
            </a:r>
            <a:r>
              <a:rPr lang="el-GR" sz="1400" dirty="0" err="1">
                <a:solidFill>
                  <a:schemeClr val="tx1"/>
                </a:solidFill>
              </a:rPr>
              <a:t>πό</a:t>
            </a:r>
            <a:r>
              <a:rPr lang="el-GR" sz="1400" dirty="0">
                <a:solidFill>
                  <a:schemeClr val="tx1"/>
                </a:solidFill>
              </a:rPr>
              <a:t> τα 72 στελέχη, 50 (69%) προέρχονταν από ασθενείς της Παθολογικής Κλινικής, 10 (7,2%) από την ΜΕΘ, 5(3,6%) από την Χειρουργική, 4 (2,9%)από την Πνευμονολογική και  3 από άλλες κλινικές του νοσοκομείου. Σύμφωνα με τα αποτελέσματα της </a:t>
            </a:r>
            <a:r>
              <a:rPr lang="en-US" sz="1400" dirty="0">
                <a:solidFill>
                  <a:schemeClr val="tx1"/>
                </a:solidFill>
              </a:rPr>
              <a:t>PCR </a:t>
            </a:r>
            <a:r>
              <a:rPr lang="el-GR" sz="1400" dirty="0">
                <a:solidFill>
                  <a:schemeClr val="tx1"/>
                </a:solidFill>
              </a:rPr>
              <a:t>,στα 57(79,2%) στελέχη απομονώθηκε η καρβαπενεμάση </a:t>
            </a:r>
            <a:r>
              <a:rPr lang="en-US" sz="1400" dirty="0">
                <a:solidFill>
                  <a:schemeClr val="tx1"/>
                </a:solidFill>
              </a:rPr>
              <a:t>NDM</a:t>
            </a:r>
            <a:r>
              <a:rPr lang="el-GR" sz="1400" dirty="0">
                <a:solidFill>
                  <a:schemeClr val="tx1"/>
                </a:solidFill>
              </a:rPr>
              <a:t>, σε 12 η </a:t>
            </a:r>
            <a:r>
              <a:rPr lang="en-US" sz="1400" dirty="0">
                <a:solidFill>
                  <a:schemeClr val="tx1"/>
                </a:solidFill>
              </a:rPr>
              <a:t>KPC</a:t>
            </a:r>
            <a:r>
              <a:rPr lang="el-GR" sz="1400" dirty="0">
                <a:solidFill>
                  <a:schemeClr val="tx1"/>
                </a:solidFill>
              </a:rPr>
              <a:t> (16,7%),  σε 2 η </a:t>
            </a:r>
            <a:r>
              <a:rPr lang="en-US" sz="1400" dirty="0">
                <a:solidFill>
                  <a:schemeClr val="tx1"/>
                </a:solidFill>
              </a:rPr>
              <a:t>VIM</a:t>
            </a:r>
            <a:r>
              <a:rPr lang="el-GR" sz="1400" dirty="0">
                <a:solidFill>
                  <a:schemeClr val="tx1"/>
                </a:solidFill>
              </a:rPr>
              <a:t> (1,4%), ενώ 1(0,72%) στέλεχος παρήγαγε ταυτόχρονα </a:t>
            </a:r>
            <a:r>
              <a:rPr lang="en-US" sz="1400" dirty="0">
                <a:solidFill>
                  <a:schemeClr val="tx1"/>
                </a:solidFill>
              </a:rPr>
              <a:t>VIM </a:t>
            </a:r>
            <a:r>
              <a:rPr lang="el-GR" sz="1400" dirty="0">
                <a:solidFill>
                  <a:schemeClr val="tx1"/>
                </a:solidFill>
              </a:rPr>
              <a:t>και </a:t>
            </a:r>
            <a:r>
              <a:rPr lang="en-US" sz="1400" dirty="0">
                <a:solidFill>
                  <a:schemeClr val="tx1"/>
                </a:solidFill>
              </a:rPr>
              <a:t>KPC </a:t>
            </a:r>
            <a:r>
              <a:rPr lang="el-GR" sz="1400" dirty="0">
                <a:solidFill>
                  <a:schemeClr val="tx1"/>
                </a:solidFill>
              </a:rPr>
              <a:t>.Τέσσερα  στελέχη ήταν ανθεκτικά στην κολιστίνη. Στα στελέχη αυτά πραγματοποιήθηκε έλεγχος για το γονίδιο </a:t>
            </a:r>
            <a:r>
              <a:rPr lang="en-US" sz="1400" dirty="0" err="1">
                <a:solidFill>
                  <a:schemeClr val="tx1"/>
                </a:solidFill>
              </a:rPr>
              <a:t>mcr</a:t>
            </a:r>
            <a:r>
              <a:rPr lang="el-GR" sz="1400" dirty="0">
                <a:solidFill>
                  <a:schemeClr val="tx1"/>
                </a:solidFill>
              </a:rPr>
              <a:t>-1, ο οποίος ήταν αρνητικός. Παρακάτω καταγράφονται οι ευαισθησίες τους στα υπόλοιπα αντιβιοτικά:</a:t>
            </a: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/>
          </p:nvPr>
        </p:nvGraphicFramePr>
        <p:xfrm>
          <a:off x="611561" y="2643759"/>
          <a:ext cx="8136906" cy="23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760"/>
                <a:gridCol w="1133106"/>
                <a:gridCol w="1400760"/>
                <a:gridCol w="1400760"/>
                <a:gridCol w="1400760"/>
                <a:gridCol w="1400760"/>
              </a:tblGrid>
              <a:tr h="956678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Colistin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Trimethro</a:t>
                      </a:r>
                      <a:r>
                        <a:rPr lang="en-US" sz="1400" dirty="0" smtClean="0"/>
                        <a:t>-</a:t>
                      </a:r>
                    </a:p>
                    <a:p>
                      <a:r>
                        <a:rPr lang="en-US" sz="1400" dirty="0" smtClean="0"/>
                        <a:t>prim-</a:t>
                      </a:r>
                      <a:r>
                        <a:rPr lang="en-US" sz="1400" dirty="0" err="1" smtClean="0"/>
                        <a:t>sulfocotrimoxazole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Tigecycline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Tetracycline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Gentamycin</a:t>
                      </a:r>
                    </a:p>
                  </a:txBody>
                  <a:tcPr/>
                </a:tc>
              </a:tr>
              <a:tr h="3086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NDM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98%(56/57)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47%(27/57)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51%(29/57)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40%(23/57)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21%(15/57)</a:t>
                      </a:r>
                      <a:endParaRPr lang="el-GR" sz="1200" dirty="0"/>
                    </a:p>
                  </a:txBody>
                  <a:tcPr/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KPC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75% (9/12)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42%</a:t>
                      </a:r>
                      <a:r>
                        <a:rPr lang="en-US" sz="1200" baseline="0" dirty="0" smtClean="0"/>
                        <a:t> (5/12)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58%(7/12) 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42%(5/12)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67%(8/12)</a:t>
                      </a:r>
                      <a:endParaRPr lang="el-GR" sz="1200" dirty="0"/>
                    </a:p>
                  </a:txBody>
                  <a:tcPr/>
                </a:tc>
              </a:tr>
              <a:tr h="3086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VIM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r>
                        <a:rPr lang="en-US" sz="1200" baseline="0" dirty="0" smtClean="0"/>
                        <a:t> (2/2)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0%(0/2)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0%</a:t>
                      </a:r>
                      <a:r>
                        <a:rPr lang="en-US" sz="1200" baseline="0" dirty="0" smtClean="0"/>
                        <a:t> (0/2)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0%(0/2)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0%(0/2)</a:t>
                      </a:r>
                      <a:endParaRPr lang="el-GR" sz="1200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NDM+</a:t>
                      </a:r>
                    </a:p>
                    <a:p>
                      <a:r>
                        <a:rPr lang="en-US" sz="1400" dirty="0" smtClean="0"/>
                        <a:t>VIM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100%(1/1)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0%</a:t>
                      </a:r>
                      <a:r>
                        <a:rPr lang="en-US" sz="1200" baseline="0" dirty="0" smtClean="0"/>
                        <a:t> (0/1)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100%(1/1)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100%(1/1)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100%(1/1)</a:t>
                      </a:r>
                      <a:endParaRPr lang="el-G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74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3158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l-GR" sz="1600" b="1" dirty="0" smtClean="0"/>
              <a:t>ΜΕΛΕΤΗ </a:t>
            </a:r>
            <a:r>
              <a:rPr lang="el-GR" sz="1600" b="1" dirty="0"/>
              <a:t>ΤΗΣ ΕΠΙΔΗΜΙΟΛΟΓΙΑΣ ΤΩΝ ΑΝΘΕΚΤΙΚΩΝ ΣΤΙΣ ΚΑΡΒΑΠΕΝΕΜΕΣ  ΣΤΕΛΕΧΩΝ </a:t>
            </a:r>
            <a:r>
              <a:rPr lang="el-GR" sz="1600" b="1" i="1" dirty="0"/>
              <a:t>Klebsiella pneumoniae </a:t>
            </a:r>
            <a:r>
              <a:rPr lang="el-GR" sz="1600" b="1" dirty="0"/>
              <a:t>ΣΤΟ ΓΕΝΙΚΟ ΝΟΣΟΚΟΜΕΙΟ ΤΗΣ ΚΕΡΚΥΡΑΣ  </a:t>
            </a:r>
            <a:r>
              <a:rPr lang="el-GR" sz="1600" dirty="0"/>
              <a:t/>
            </a:r>
            <a:br>
              <a:rPr lang="el-GR" sz="1600" dirty="0"/>
            </a:br>
            <a:r>
              <a:rPr lang="el-GR" sz="1200" u="sng" dirty="0" err="1"/>
              <a:t>Γ.Σοροβού</a:t>
            </a:r>
            <a:r>
              <a:rPr lang="el-GR" sz="1200" u="sng" dirty="0"/>
              <a:t> </a:t>
            </a:r>
            <a:r>
              <a:rPr lang="el-GR" sz="1200" u="sng" baseline="30000" dirty="0"/>
              <a:t>1 </a:t>
            </a:r>
            <a:r>
              <a:rPr lang="el-GR" sz="1200" dirty="0"/>
              <a:t>,</a:t>
            </a:r>
            <a:r>
              <a:rPr lang="el-GR" sz="1200" baseline="30000" dirty="0"/>
              <a:t> </a:t>
            </a:r>
            <a:r>
              <a:rPr lang="el-GR" sz="1200" dirty="0"/>
              <a:t>Σ.Μπάμπαλη</a:t>
            </a:r>
            <a:r>
              <a:rPr lang="el-GR" sz="1200" baseline="30000" dirty="0"/>
              <a:t>1</a:t>
            </a:r>
            <a:r>
              <a:rPr lang="el-GR" sz="1200" dirty="0"/>
              <a:t>,Π. Τσόκρης</a:t>
            </a:r>
            <a:r>
              <a:rPr lang="el-GR" sz="1200" baseline="30000" dirty="0"/>
              <a:t>1 </a:t>
            </a:r>
            <a:r>
              <a:rPr lang="el-GR" sz="1200" dirty="0"/>
              <a:t>,Ε.Κρικώνη</a:t>
            </a:r>
            <a:r>
              <a:rPr lang="el-GR" sz="1200" baseline="30000" dirty="0"/>
              <a:t>1</a:t>
            </a:r>
            <a:r>
              <a:rPr lang="el-GR" sz="1200" dirty="0"/>
              <a:t>,</a:t>
            </a:r>
            <a:r>
              <a:rPr lang="el-GR" sz="1200" baseline="30000" dirty="0"/>
              <a:t> </a:t>
            </a:r>
            <a:r>
              <a:rPr lang="el-GR" sz="1200" dirty="0"/>
              <a:t>Κ.Καπάδοχα</a:t>
            </a:r>
            <a:r>
              <a:rPr lang="el-GR" sz="1200" baseline="30000" dirty="0"/>
              <a:t>2</a:t>
            </a:r>
            <a:r>
              <a:rPr lang="el-GR" sz="1200" dirty="0"/>
              <a:t>,Α.Στεργίου</a:t>
            </a:r>
            <a:r>
              <a:rPr lang="el-GR" sz="1200" baseline="30000" dirty="0"/>
              <a:t>1</a:t>
            </a:r>
            <a:r>
              <a:rPr lang="el-GR" sz="1200" dirty="0"/>
              <a:t>, Μ.Μίαρη</a:t>
            </a:r>
            <a:r>
              <a:rPr lang="el-GR" sz="1200" baseline="30000" dirty="0"/>
              <a:t>1</a:t>
            </a:r>
            <a:r>
              <a:rPr lang="el-GR" sz="1200" dirty="0"/>
              <a:t>, Α. Πασχάλη</a:t>
            </a:r>
            <a:r>
              <a:rPr lang="el-GR" sz="1200" baseline="30000" dirty="0"/>
              <a:t>1</a:t>
            </a:r>
            <a:r>
              <a:rPr lang="el-GR" sz="1200" dirty="0"/>
              <a:t>.</a:t>
            </a:r>
            <a:br>
              <a:rPr lang="el-GR" sz="1200" dirty="0"/>
            </a:br>
            <a:r>
              <a:rPr lang="el-GR" sz="1200" dirty="0"/>
              <a:t>Μικροβιολογικό Τμήμα  Γ. Ν.Κέρκυρας</a:t>
            </a:r>
            <a:r>
              <a:rPr lang="el-GR" sz="1200" baseline="30000" dirty="0"/>
              <a:t>1</a:t>
            </a:r>
            <a:r>
              <a:rPr lang="el-GR" sz="1200" dirty="0"/>
              <a:t>, Νοσηλεύτρια των λοιμώξεων</a:t>
            </a:r>
            <a:r>
              <a:rPr lang="el-GR" sz="1200" baseline="30000" dirty="0"/>
              <a:t>2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3600" b="1" dirty="0"/>
              <a:t> 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31590"/>
            <a:ext cx="9144000" cy="4011910"/>
          </a:xfrm>
        </p:spPr>
        <p:txBody>
          <a:bodyPr>
            <a:noAutofit/>
          </a:bodyPr>
          <a:lstStyle/>
          <a:p>
            <a:endParaRPr lang="en-US" dirty="0"/>
          </a:p>
          <a:p>
            <a:pPr algn="l"/>
            <a:r>
              <a:rPr lang="el-GR" sz="1400" b="1" dirty="0">
                <a:solidFill>
                  <a:schemeClr val="tx1"/>
                </a:solidFill>
              </a:rPr>
              <a:t>Συμπεράσματα </a:t>
            </a:r>
            <a:r>
              <a:rPr lang="el-GR" sz="1400" b="1" dirty="0" smtClean="0">
                <a:solidFill>
                  <a:schemeClr val="tx1"/>
                </a:solidFill>
              </a:rPr>
              <a:t>: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l"/>
            <a:r>
              <a:rPr lang="el-GR" sz="1400" b="1" i="1" dirty="0" smtClean="0">
                <a:solidFill>
                  <a:schemeClr val="tx1"/>
                </a:solidFill>
              </a:rPr>
              <a:t>1)</a:t>
            </a:r>
            <a:r>
              <a:rPr lang="en-US" sz="1400" dirty="0">
                <a:solidFill>
                  <a:schemeClr val="tx1"/>
                </a:solidFill>
              </a:rPr>
              <a:t>H NDM </a:t>
            </a:r>
            <a:r>
              <a:rPr lang="el-GR" sz="1400" dirty="0">
                <a:solidFill>
                  <a:schemeClr val="tx1"/>
                </a:solidFill>
              </a:rPr>
              <a:t>καρβαπενεμάση ενδημεί στο νοσοκομείο της Κέρκυρας</a:t>
            </a:r>
            <a:r>
              <a:rPr lang="el-GR" sz="1400" b="1" i="1" dirty="0">
                <a:solidFill>
                  <a:schemeClr val="tx1"/>
                </a:solidFill>
              </a:rPr>
              <a:t>.</a:t>
            </a:r>
            <a:endParaRPr lang="el-GR" sz="1400" dirty="0">
              <a:solidFill>
                <a:schemeClr val="tx1"/>
              </a:solidFill>
            </a:endParaRPr>
          </a:p>
          <a:p>
            <a:pPr algn="l"/>
            <a:r>
              <a:rPr lang="el-GR" sz="1400" b="1" i="1" dirty="0">
                <a:solidFill>
                  <a:schemeClr val="tx1"/>
                </a:solidFill>
              </a:rPr>
              <a:t>2) </a:t>
            </a:r>
            <a:r>
              <a:rPr lang="el-GR" sz="1400" dirty="0">
                <a:solidFill>
                  <a:schemeClr val="tx1"/>
                </a:solidFill>
              </a:rPr>
              <a:t>Η μεγάλη διασπορά των πολυανθεκτικών στελεχών καταδεικνύει την πτωχή συμμόρφωση του προσωπικού με τα μέτρα ελέγχου των λοιμώξεων.</a:t>
            </a:r>
          </a:p>
          <a:p>
            <a:pPr algn="l"/>
            <a:r>
              <a:rPr lang="el-GR" sz="1400" b="1" i="1" dirty="0">
                <a:solidFill>
                  <a:schemeClr val="tx1"/>
                </a:solidFill>
              </a:rPr>
              <a:t>3) </a:t>
            </a:r>
            <a:r>
              <a:rPr lang="el-GR" sz="1400" dirty="0">
                <a:solidFill>
                  <a:schemeClr val="tx1"/>
                </a:solidFill>
              </a:rPr>
              <a:t>Η γνώση της επιδημιολογίας των καρβαπεμενασών στο νοσοκομείο μας, καθώς και τα ποσοστά αντοχής στα υπόλοιπα αντιβιοτικά είναι σημαντική για την έγκαιρη έναρξη εμπειρικής θεραπευτικής αγωγής.</a:t>
            </a:r>
          </a:p>
          <a:p>
            <a:pPr algn="l"/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9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452</Words>
  <Application>Microsoft Macintosh PowerPoint</Application>
  <PresentationFormat>Προβολή στην οθόνη (16:9)</PresentationFormat>
  <Paragraphs>44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    ΜΕΛΕΤΗ ΤΗΣ ΕΠΙΔΗΜΙΟΛΟΓΙΑΣ ΤΩΝ ΑΝΘΕΚΤΙΚΩΝ ΣΤΙΣ ΚΑΡΒΑΠΕΝΕΜΕΣ  ΣΤΕΛΕΧΩΝ Klebsiella pneumoniae ΣΤΟ ΓΕΝΙΚΟ ΝΟΣΟΚΟΜΕΙΟ ΤΗΣ ΚΕΡΚΥΡΑΣ   Γ.Σοροβού 1 , Σ.Μπάμπαλη1,Π. Τσόκρης1 ,Ε.Κρικώνη1, Κ.Καπάδοχα2,Α.Στεργίου1, Μ.Μίαρη1, Α. Πασχάλη1. Μικροβιολογικό Τμήμα  Γ. Ν.Κέρκυρας1, Νοσηλεύτρια των λοιμώξεων2   </vt:lpstr>
      <vt:lpstr>    ΜΕΛΕΤΗ ΤΗΣ ΕΠΙΔΗΜΙΟΛΟΓΙΑΣ ΤΩΝ ΑΝΘΕΚΤΙΚΩΝ ΣΤΙΣ ΚΑΡΒΑΠΕΝΕΜΕΣ  ΣΤΕΛΕΧΩΝ Klebsiella pneumoniae ΣΤΟ ΓΕΝΙΚΟ ΝΟΣΟΚΟΜΕΙΟ ΤΗΣ ΚΕΡΚΥΡΑΣ   Γ.Σοροβού 1 , Σ.Μπάμπαλη1,Π. Τσόκρης1 ,Ε.Κρικώνη1, Κ.Καπάδοχα2,Α.Στεργίου1, Μ.Μίαρη1, Α. Πασχάλη1. Μικροβιολογικό Τμήμα  Γ. Ν.Κέρκυρας1, Νοσηλεύτρια των λοιμώξεων2   </vt:lpstr>
      <vt:lpstr>    ΜΕΛΕΤΗ ΤΗΣ ΕΠΙΔΗΜΙΟΛΟΓΙΑΣ ΤΩΝ ΑΝΘΕΚΤΙΚΩΝ ΣΤΙΣ ΚΑΡΒΑΠΕΝΕΜΕΣ  ΣΤΕΛΕΧΩΝ Klebsiella pneumoniae ΣΤΟ ΓΕΝΙΚΟ ΝΟΣΟΚΟΜΕΙΟ ΤΗΣ ΚΕΡΚΥΡΑΣ   Γ.Σοροβού 1 , Σ.Μπάμπαλη1,Π. Τσόκρης1 ,Ε.Κρικώνη1, Κ.Καπάδοχα2,Α.Στεργίου1, Μ.Μίαρη1, Α. Πασχάλη1. Μικροβιολογικό Τμήμα  Γ. Ν.Κέρκυρας1, Νοσηλεύτρια των λοιμώξεων2  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Number: Poster Title Authors Affiliation</dc:title>
  <dc:creator>AF</dc:creator>
  <cp:lastModifiedBy>Χρήστης του Microsoft Office</cp:lastModifiedBy>
  <cp:revision>7</cp:revision>
  <dcterms:created xsi:type="dcterms:W3CDTF">2018-04-03T09:55:12Z</dcterms:created>
  <dcterms:modified xsi:type="dcterms:W3CDTF">2021-10-06T08:33:15Z</dcterms:modified>
</cp:coreProperties>
</file>