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5"/>
    <p:restoredTop sz="93793"/>
  </p:normalViewPr>
  <p:slideViewPr>
    <p:cSldViewPr snapToGrid="0" snapToObjects="1">
      <p:cViewPr varScale="1">
        <p:scale>
          <a:sx n="123" d="100"/>
          <a:sy n="123"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181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170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56494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2717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7774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02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925913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704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990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674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83035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680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56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96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7311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151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Επεξεργασία στυλ υποδείγματος κειμένου
Δεύτερου επιπέδου
Τρίτου επιπέδου
Τέταρτου επιπέδου
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9/25/21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257984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F1DBE6-612D-ED4D-8386-E9F8B143301E}"/>
              </a:ext>
            </a:extLst>
          </p:cNvPr>
          <p:cNvSpPr>
            <a:spLocks noGrp="1"/>
          </p:cNvSpPr>
          <p:nvPr>
            <p:ph type="ctrTitle"/>
          </p:nvPr>
        </p:nvSpPr>
        <p:spPr>
          <a:xfrm>
            <a:off x="1" y="249383"/>
            <a:ext cx="10858500" cy="3283526"/>
          </a:xfrm>
        </p:spPr>
        <p:txBody>
          <a:bodyPr>
            <a:normAutofit/>
          </a:bodyPr>
          <a:lstStyle/>
          <a:p>
            <a:r>
              <a:rPr lang="el-GR" sz="4800" b="1" dirty="0">
                <a:solidFill>
                  <a:schemeClr val="accent6">
                    <a:lumMod val="50000"/>
                  </a:schemeClr>
                </a:solidFill>
              </a:rPr>
              <a:t>ΕΜΒΟΛΙΑΣΜΟΣ ΕΡΓΑΖΟΜΕΝΩΝ ΚΑΙ ΝΟΣΗΣΗ ΑΠΟ </a:t>
            </a:r>
            <a:r>
              <a:rPr lang="en-US" sz="4800" b="1" dirty="0">
                <a:solidFill>
                  <a:schemeClr val="accent6">
                    <a:lumMod val="50000"/>
                  </a:schemeClr>
                </a:solidFill>
              </a:rPr>
              <a:t>SARS</a:t>
            </a:r>
            <a:r>
              <a:rPr lang="el-GR" sz="4800" b="1" dirty="0">
                <a:solidFill>
                  <a:schemeClr val="accent6">
                    <a:lumMod val="50000"/>
                  </a:schemeClr>
                </a:solidFill>
              </a:rPr>
              <a:t>-</a:t>
            </a:r>
            <a:r>
              <a:rPr lang="en-US" sz="4800" b="1" dirty="0">
                <a:solidFill>
                  <a:schemeClr val="accent6">
                    <a:lumMod val="50000"/>
                  </a:schemeClr>
                </a:solidFill>
              </a:rPr>
              <a:t>CoV</a:t>
            </a:r>
            <a:r>
              <a:rPr lang="el-GR" sz="4800" b="1" dirty="0">
                <a:solidFill>
                  <a:schemeClr val="accent6">
                    <a:lumMod val="50000"/>
                  </a:schemeClr>
                </a:solidFill>
              </a:rPr>
              <a:t>-2 ΣΕ ΔΥΟ ΔΗΜΟΣΙΑ ΝΟΣΟΚΟΜΕΙΑ ΤΗΣ ΚΥΠΡΟΥ</a:t>
            </a:r>
            <a:br>
              <a:rPr lang="el-GR" dirty="0"/>
            </a:br>
            <a:endParaRPr lang="el-GR" dirty="0"/>
          </a:p>
        </p:txBody>
      </p:sp>
      <p:sp>
        <p:nvSpPr>
          <p:cNvPr id="3" name="Υπότιτλος 2">
            <a:extLst>
              <a:ext uri="{FF2B5EF4-FFF2-40B4-BE49-F238E27FC236}">
                <a16:creationId xmlns:a16="http://schemas.microsoft.com/office/drawing/2014/main" id="{27B79D60-1BB2-C24B-90AC-2ACF540C1375}"/>
              </a:ext>
            </a:extLst>
          </p:cNvPr>
          <p:cNvSpPr>
            <a:spLocks noGrp="1"/>
          </p:cNvSpPr>
          <p:nvPr>
            <p:ph type="subTitle" idx="1"/>
          </p:nvPr>
        </p:nvSpPr>
        <p:spPr>
          <a:xfrm>
            <a:off x="176645" y="4083627"/>
            <a:ext cx="9933710" cy="2504209"/>
          </a:xfrm>
        </p:spPr>
        <p:txBody>
          <a:bodyPr>
            <a:normAutofit fontScale="70000" lnSpcReduction="20000"/>
          </a:bodyPr>
          <a:lstStyle/>
          <a:p>
            <a:r>
              <a:rPr lang="el-GR" sz="3100" b="1" i="1" u="sng" dirty="0">
                <a:solidFill>
                  <a:schemeClr val="accent6">
                    <a:lumMod val="50000"/>
                  </a:schemeClr>
                </a:solidFill>
              </a:rPr>
              <a:t>Άριστος Αριστοδήμου</a:t>
            </a:r>
            <a:r>
              <a:rPr lang="el-GR" sz="3100" b="1" i="1" u="sng" baseline="30000" dirty="0">
                <a:solidFill>
                  <a:schemeClr val="accent6">
                    <a:lumMod val="50000"/>
                  </a:schemeClr>
                </a:solidFill>
              </a:rPr>
              <a:t>1</a:t>
            </a:r>
            <a:r>
              <a:rPr lang="el-GR" sz="3100" b="1" i="1" dirty="0">
                <a:solidFill>
                  <a:schemeClr val="accent6">
                    <a:lumMod val="50000"/>
                  </a:schemeClr>
                </a:solidFill>
              </a:rPr>
              <a:t>, Χριστόφορος Νικολαϊδης</a:t>
            </a:r>
            <a:r>
              <a:rPr lang="el-GR" sz="3100" b="1" i="1" baseline="30000" dirty="0">
                <a:solidFill>
                  <a:schemeClr val="accent6">
                    <a:lumMod val="50000"/>
                  </a:schemeClr>
                </a:solidFill>
              </a:rPr>
              <a:t>2</a:t>
            </a:r>
            <a:r>
              <a:rPr lang="el-GR" sz="3100" b="1" i="1" dirty="0">
                <a:solidFill>
                  <a:schemeClr val="accent6">
                    <a:lumMod val="50000"/>
                  </a:schemeClr>
                </a:solidFill>
              </a:rPr>
              <a:t>, Ελένη Ζαχαροπούλου</a:t>
            </a:r>
            <a:r>
              <a:rPr lang="el-GR" sz="3100" b="1" i="1" baseline="30000" dirty="0">
                <a:solidFill>
                  <a:schemeClr val="accent6">
                    <a:lumMod val="50000"/>
                  </a:schemeClr>
                </a:solidFill>
              </a:rPr>
              <a:t>2</a:t>
            </a:r>
            <a:r>
              <a:rPr lang="el-GR" sz="3100" b="1" i="1" dirty="0">
                <a:solidFill>
                  <a:schemeClr val="accent6">
                    <a:lumMod val="50000"/>
                  </a:schemeClr>
                </a:solidFill>
              </a:rPr>
              <a:t>, Μαρίνος Λεμέσιος</a:t>
            </a:r>
            <a:r>
              <a:rPr lang="el-GR" sz="3100" b="1" i="1" baseline="30000" dirty="0">
                <a:solidFill>
                  <a:schemeClr val="accent6">
                    <a:lumMod val="50000"/>
                  </a:schemeClr>
                </a:solidFill>
              </a:rPr>
              <a:t>3</a:t>
            </a:r>
            <a:r>
              <a:rPr lang="el-GR" sz="3100" b="1" i="1" dirty="0">
                <a:solidFill>
                  <a:schemeClr val="accent6">
                    <a:lumMod val="50000"/>
                  </a:schemeClr>
                </a:solidFill>
              </a:rPr>
              <a:t>, Μαρία Χατζηχριστοδούλου</a:t>
            </a:r>
            <a:r>
              <a:rPr lang="el-GR" sz="3100" b="1" i="1" baseline="30000" dirty="0">
                <a:solidFill>
                  <a:schemeClr val="accent6">
                    <a:lumMod val="50000"/>
                  </a:schemeClr>
                </a:solidFill>
              </a:rPr>
              <a:t>3</a:t>
            </a:r>
            <a:r>
              <a:rPr lang="el-GR" sz="3100" b="1" i="1" dirty="0">
                <a:solidFill>
                  <a:schemeClr val="accent6">
                    <a:lumMod val="50000"/>
                  </a:schemeClr>
                </a:solidFill>
              </a:rPr>
              <a:t>, Ανδρέας Κωστής</a:t>
            </a:r>
            <a:r>
              <a:rPr lang="el-GR" sz="3100" b="1" i="1" baseline="30000" dirty="0">
                <a:solidFill>
                  <a:schemeClr val="accent6">
                    <a:lumMod val="50000"/>
                  </a:schemeClr>
                </a:solidFill>
              </a:rPr>
              <a:t>1</a:t>
            </a:r>
            <a:r>
              <a:rPr lang="el-GR" sz="3100" b="1" i="1" dirty="0">
                <a:solidFill>
                  <a:schemeClr val="accent6">
                    <a:lumMod val="50000"/>
                  </a:schemeClr>
                </a:solidFill>
              </a:rPr>
              <a:t>, Χρίστος Νικολάου</a:t>
            </a:r>
            <a:r>
              <a:rPr lang="el-GR" sz="3100" b="1" i="1" baseline="30000" dirty="0">
                <a:solidFill>
                  <a:schemeClr val="accent6">
                    <a:lumMod val="50000"/>
                  </a:schemeClr>
                </a:solidFill>
              </a:rPr>
              <a:t>4</a:t>
            </a:r>
            <a:r>
              <a:rPr lang="el-GR" sz="3100" b="1" i="1" dirty="0">
                <a:solidFill>
                  <a:schemeClr val="accent6">
                    <a:lumMod val="50000"/>
                  </a:schemeClr>
                </a:solidFill>
              </a:rPr>
              <a:t>, Έλενα Λεωνίδου</a:t>
            </a:r>
            <a:r>
              <a:rPr lang="el-GR" sz="3100" b="1" i="1" baseline="30000" dirty="0">
                <a:solidFill>
                  <a:schemeClr val="accent6">
                    <a:lumMod val="50000"/>
                  </a:schemeClr>
                </a:solidFill>
              </a:rPr>
              <a:t>1</a:t>
            </a:r>
            <a:endParaRPr lang="el-GR" sz="3100" dirty="0">
              <a:solidFill>
                <a:schemeClr val="accent6">
                  <a:lumMod val="50000"/>
                </a:schemeClr>
              </a:solidFill>
            </a:endParaRPr>
          </a:p>
          <a:p>
            <a:r>
              <a:rPr lang="el-GR" sz="3100" b="1" baseline="30000" dirty="0">
                <a:solidFill>
                  <a:schemeClr val="accent6">
                    <a:lumMod val="50000"/>
                  </a:schemeClr>
                </a:solidFill>
              </a:rPr>
              <a:t>1</a:t>
            </a:r>
            <a:r>
              <a:rPr lang="el-GR" sz="3100" b="1" dirty="0">
                <a:solidFill>
                  <a:schemeClr val="accent6">
                    <a:lumMod val="50000"/>
                  </a:schemeClr>
                </a:solidFill>
              </a:rPr>
              <a:t> Μονάδα </a:t>
            </a:r>
            <a:r>
              <a:rPr lang="en-US" sz="3100" b="1" dirty="0">
                <a:solidFill>
                  <a:schemeClr val="accent6">
                    <a:lumMod val="50000"/>
                  </a:schemeClr>
                </a:solidFill>
              </a:rPr>
              <a:t>COVID</a:t>
            </a:r>
            <a:r>
              <a:rPr lang="el-GR" sz="3100" b="1" dirty="0">
                <a:solidFill>
                  <a:schemeClr val="accent6">
                    <a:lumMod val="50000"/>
                  </a:schemeClr>
                </a:solidFill>
              </a:rPr>
              <a:t>, Γενικό Νοσοκομείο Λεμεσού</a:t>
            </a:r>
            <a:endParaRPr lang="el-GR" sz="3100" dirty="0">
              <a:solidFill>
                <a:schemeClr val="accent6">
                  <a:lumMod val="50000"/>
                </a:schemeClr>
              </a:solidFill>
            </a:endParaRPr>
          </a:p>
          <a:p>
            <a:r>
              <a:rPr lang="el-GR" sz="3100" b="1" baseline="30000" dirty="0">
                <a:solidFill>
                  <a:schemeClr val="accent6">
                    <a:lumMod val="50000"/>
                  </a:schemeClr>
                </a:solidFill>
              </a:rPr>
              <a:t>2</a:t>
            </a:r>
            <a:r>
              <a:rPr lang="el-GR" sz="3100" b="1" dirty="0">
                <a:solidFill>
                  <a:schemeClr val="accent6">
                    <a:lumMod val="50000"/>
                  </a:schemeClr>
                </a:solidFill>
              </a:rPr>
              <a:t> Τμήμα Ελέγχου Λοιμώξεων, Γενικό Νοσοκομείο Λεμεσού</a:t>
            </a:r>
            <a:endParaRPr lang="el-GR" sz="3100" dirty="0">
              <a:solidFill>
                <a:schemeClr val="accent6">
                  <a:lumMod val="50000"/>
                </a:schemeClr>
              </a:solidFill>
            </a:endParaRPr>
          </a:p>
          <a:p>
            <a:r>
              <a:rPr lang="el-GR" sz="3100" b="1" baseline="30000" dirty="0">
                <a:solidFill>
                  <a:schemeClr val="accent6">
                    <a:lumMod val="50000"/>
                  </a:schemeClr>
                </a:solidFill>
              </a:rPr>
              <a:t>3</a:t>
            </a:r>
            <a:r>
              <a:rPr lang="el-GR" sz="3100" b="1" dirty="0">
                <a:solidFill>
                  <a:schemeClr val="accent6">
                    <a:lumMod val="50000"/>
                  </a:schemeClr>
                </a:solidFill>
              </a:rPr>
              <a:t> Επιτροπή Ελέγχου Λοιμώξεων, Περιφερειακό Νοσοκομείο Τροόδους</a:t>
            </a:r>
            <a:endParaRPr lang="el-GR" sz="3100" dirty="0">
              <a:solidFill>
                <a:schemeClr val="accent6">
                  <a:lumMod val="50000"/>
                </a:schemeClr>
              </a:solidFill>
            </a:endParaRPr>
          </a:p>
          <a:p>
            <a:r>
              <a:rPr lang="el-GR" sz="3100" b="1" baseline="30000" dirty="0">
                <a:solidFill>
                  <a:schemeClr val="accent6">
                    <a:lumMod val="50000"/>
                  </a:schemeClr>
                </a:solidFill>
              </a:rPr>
              <a:t>4</a:t>
            </a:r>
            <a:r>
              <a:rPr lang="el-GR" sz="3100" b="1" dirty="0">
                <a:solidFill>
                  <a:schemeClr val="accent6">
                    <a:lumMod val="50000"/>
                  </a:schemeClr>
                </a:solidFill>
              </a:rPr>
              <a:t> Διοίκηση Γενικού Νοσοκομείου Λεμεσού</a:t>
            </a:r>
            <a:endParaRPr lang="el-GR" sz="3100" dirty="0">
              <a:solidFill>
                <a:schemeClr val="accent6">
                  <a:lumMod val="50000"/>
                </a:schemeClr>
              </a:solidFill>
            </a:endParaRPr>
          </a:p>
          <a:p>
            <a:endParaRPr lang="el-GR" dirty="0"/>
          </a:p>
        </p:txBody>
      </p:sp>
    </p:spTree>
    <p:extLst>
      <p:ext uri="{BB962C8B-B14F-4D97-AF65-F5344CB8AC3E}">
        <p14:creationId xmlns:p14="http://schemas.microsoft.com/office/powerpoint/2010/main" val="146198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895EF1-8452-BD4D-9692-36E677FFB3C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21B5EC6-1D3E-3D49-B389-AF9C515E80DC}"/>
              </a:ext>
            </a:extLst>
          </p:cNvPr>
          <p:cNvSpPr>
            <a:spLocks noGrp="1"/>
          </p:cNvSpPr>
          <p:nvPr>
            <p:ph idx="1"/>
          </p:nvPr>
        </p:nvSpPr>
        <p:spPr>
          <a:xfrm>
            <a:off x="124692" y="176645"/>
            <a:ext cx="11159836" cy="6567055"/>
          </a:xfrm>
        </p:spPr>
        <p:txBody>
          <a:bodyPr>
            <a:normAutofit fontScale="92500" lnSpcReduction="10000"/>
          </a:bodyPr>
          <a:lstStyle/>
          <a:p>
            <a:pPr marL="0" indent="0">
              <a:buNone/>
            </a:pPr>
            <a:r>
              <a:rPr lang="el-GR" sz="2300" b="1" dirty="0">
                <a:solidFill>
                  <a:srgbClr val="FF0000"/>
                </a:solidFill>
              </a:rPr>
              <a:t>Σκοπός:</a:t>
            </a:r>
            <a:r>
              <a:rPr lang="el-GR" sz="2300" b="1" dirty="0"/>
              <a:t> </a:t>
            </a:r>
            <a:r>
              <a:rPr lang="el-GR" sz="2300" b="1" dirty="0">
                <a:solidFill>
                  <a:schemeClr val="tx1"/>
                </a:solidFill>
              </a:rPr>
              <a:t>Στην παρούσα εργασία περιγράφεται η εμβολιαστική κάλυψη και η νόσηση από </a:t>
            </a:r>
            <a:r>
              <a:rPr lang="en-US" sz="2300" b="1" dirty="0">
                <a:solidFill>
                  <a:schemeClr val="tx1"/>
                </a:solidFill>
              </a:rPr>
              <a:t>SARS</a:t>
            </a:r>
            <a:r>
              <a:rPr lang="el-GR" sz="2300" b="1" dirty="0">
                <a:solidFill>
                  <a:schemeClr val="tx1"/>
                </a:solidFill>
              </a:rPr>
              <a:t>-</a:t>
            </a:r>
            <a:r>
              <a:rPr lang="en-US" sz="2300" b="1" dirty="0">
                <a:solidFill>
                  <a:schemeClr val="tx1"/>
                </a:solidFill>
              </a:rPr>
              <a:t>CoV</a:t>
            </a:r>
            <a:r>
              <a:rPr lang="el-GR" sz="2300" b="1" dirty="0">
                <a:solidFill>
                  <a:schemeClr val="tx1"/>
                </a:solidFill>
              </a:rPr>
              <a:t>-2 ανάμεσα στους εργαζομένους δύο δημόσιων νοσοκομείων της Κύπρου. Στο Γενικό Νοσοκομείο Λεμεσού με 331 κλίνες και 1350 εργαζομένους και στο Περιφερειακό Νοσοκομείο Τροόδους με 40 κλίνες και 121 εργαζομένους. </a:t>
            </a:r>
            <a:endParaRPr lang="el-GR" sz="2300" dirty="0">
              <a:solidFill>
                <a:schemeClr val="tx1"/>
              </a:solidFill>
            </a:endParaRPr>
          </a:p>
          <a:p>
            <a:pPr marL="0" indent="0">
              <a:buNone/>
            </a:pPr>
            <a:r>
              <a:rPr lang="el-GR" sz="2300" b="1" dirty="0"/>
              <a:t> </a:t>
            </a:r>
            <a:endParaRPr lang="el-GR" sz="2300" dirty="0"/>
          </a:p>
          <a:p>
            <a:pPr marL="0" indent="0">
              <a:buNone/>
            </a:pPr>
            <a:r>
              <a:rPr lang="el-GR" sz="2300" b="1" dirty="0">
                <a:solidFill>
                  <a:srgbClr val="FF0000"/>
                </a:solidFill>
              </a:rPr>
              <a:t>Αποτελέσματα: </a:t>
            </a:r>
            <a:r>
              <a:rPr lang="el-GR" sz="2300" b="1" dirty="0">
                <a:solidFill>
                  <a:schemeClr val="tx1"/>
                </a:solidFill>
              </a:rPr>
              <a:t>Στο Γενικό Νοσοκομείο Λεμεσού από τα τηρούμενα αρχεία προκύπτει πως έχει εμβολιαστεί περίπου το 91% των ιατρών, το 77% των νοσηλευτών και το 75% του λοιπού προσωπικού. Σημειώνεται πως η ενημέρωση των αρχείων αυτών μεταβάλλεται συνεχώς και δεν είναι πλήρης. Προ της κυκλοφορίας του εμβολίου είχαν νοσήσει με </a:t>
            </a:r>
            <a:r>
              <a:rPr lang="en-US" sz="2300" b="1" dirty="0">
                <a:solidFill>
                  <a:schemeClr val="tx1"/>
                </a:solidFill>
              </a:rPr>
              <a:t>COVID</a:t>
            </a:r>
            <a:r>
              <a:rPr lang="el-GR" sz="2300" b="1" dirty="0">
                <a:solidFill>
                  <a:schemeClr val="tx1"/>
                </a:solidFill>
              </a:rPr>
              <a:t>-19 11 μέλη του ιατρικού προσωπικού, 67 νοσηλευτές και 35 άλλοι εργαζόμενοι στο νοσοκομείο. Μετά την έναρξη του εμβολιασμού νόσησαν ακόμη 17 γιατροί, 143 νοσηλευτές και 53 μέλη του λοιπού προσωπικού. Οι 7 ιατροί, οι 50 νοσηλευτές και 11 μέλη από το λοιπό προσωπικό ήταν εμβολιασμένα. Έξι εργαζόμενοι χρειάστηκαν νοσηλεία, ενώ πέντε εκ των εργαζομένων νόσησαν δύο φορές.</a:t>
            </a:r>
            <a:endParaRPr lang="el-GR" sz="2300" dirty="0">
              <a:solidFill>
                <a:schemeClr val="tx1"/>
              </a:solidFill>
            </a:endParaRPr>
          </a:p>
          <a:p>
            <a:pPr marL="0" indent="0">
              <a:buNone/>
            </a:pPr>
            <a:r>
              <a:rPr lang="el-GR" sz="2300" b="1" dirty="0">
                <a:solidFill>
                  <a:schemeClr val="tx1"/>
                </a:solidFill>
              </a:rPr>
              <a:t>Στο Περιφερειακό Νοσοκομείο Τροόδους από τα τηρούμενα αρχεία προκύπτει πως έχει εμβολιαστεί το 100% των ιατρών, το 96% του νοσηλευτικού προσωπικού και το 86% του λοιπού προσωπικού. Προ της κυκλοφορίας του εμβολίου είχαν νοσήσει με </a:t>
            </a:r>
            <a:r>
              <a:rPr lang="en-US" sz="2300" b="1" dirty="0">
                <a:solidFill>
                  <a:schemeClr val="tx1"/>
                </a:solidFill>
              </a:rPr>
              <a:t>COVID</a:t>
            </a:r>
            <a:r>
              <a:rPr lang="el-GR" sz="2300" b="1" dirty="0">
                <a:solidFill>
                  <a:schemeClr val="tx1"/>
                </a:solidFill>
              </a:rPr>
              <a:t>-19 1 ιατρός, 9 νοσηλευτές και 6 μέλη του λοιπού προσωπικού. Μετά την έναρξη του εμβολιασμού νόσησαν ακόμη 10 νοσηλευτές και 13 μέλη του λοιπού προσωπικού. Μια νοσηλεύτρια και ένα άτομο από το λοιπό προσωπικό ήταν πλήρως εμβολιασμένα. Δύο εκ των εργαζομένων χρειάστηκαν νοσηλεία.</a:t>
            </a:r>
            <a:endParaRPr lang="el-GR" sz="2300" dirty="0">
              <a:solidFill>
                <a:schemeClr val="tx1"/>
              </a:solidFill>
            </a:endParaRPr>
          </a:p>
          <a:p>
            <a:endParaRPr lang="el-GR" dirty="0"/>
          </a:p>
        </p:txBody>
      </p:sp>
    </p:spTree>
    <p:extLst>
      <p:ext uri="{BB962C8B-B14F-4D97-AF65-F5344CB8AC3E}">
        <p14:creationId xmlns:p14="http://schemas.microsoft.com/office/powerpoint/2010/main" val="19114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103408-E4B6-D64B-96BA-95867C61418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731E67A-A6F2-7F4D-B5C4-02484448A815}"/>
              </a:ext>
            </a:extLst>
          </p:cNvPr>
          <p:cNvSpPr>
            <a:spLocks noGrp="1"/>
          </p:cNvSpPr>
          <p:nvPr>
            <p:ph idx="1"/>
          </p:nvPr>
        </p:nvSpPr>
        <p:spPr>
          <a:xfrm>
            <a:off x="415636" y="987137"/>
            <a:ext cx="8858366" cy="5054226"/>
          </a:xfrm>
        </p:spPr>
        <p:txBody>
          <a:bodyPr>
            <a:normAutofit lnSpcReduction="10000"/>
          </a:bodyPr>
          <a:lstStyle/>
          <a:p>
            <a:pPr marL="0" indent="0">
              <a:buNone/>
            </a:pPr>
            <a:r>
              <a:rPr lang="el-GR" sz="2600" b="1" dirty="0">
                <a:solidFill>
                  <a:srgbClr val="FF0000"/>
                </a:solidFill>
              </a:rPr>
              <a:t>Συμπεράσματα: </a:t>
            </a:r>
            <a:r>
              <a:rPr lang="el-GR" sz="2600" b="1" dirty="0">
                <a:solidFill>
                  <a:schemeClr val="tx1"/>
                </a:solidFill>
              </a:rPr>
              <a:t>α) Η εμβολιαστική κάλυψη των ιατρών βρίσκεται σε μάλλον ικανοποιητικό επίπεδο και στα δυο νοσηλευτήρια. Εντούτοις στο νοσηλευτικό προσωπικό και στο λοιπό προσωπικό φαίνεται να υπάρχουν περιθώρια βελτίωσης (ιδιαίτερα στο Γενικό Νοσοκομείο Λεμεσού).</a:t>
            </a:r>
            <a:endParaRPr lang="en-US" sz="2600" b="1" dirty="0">
              <a:solidFill>
                <a:schemeClr val="tx1"/>
              </a:solidFill>
            </a:endParaRPr>
          </a:p>
          <a:p>
            <a:pPr marL="0" indent="0">
              <a:buNone/>
            </a:pPr>
            <a:endParaRPr lang="el-GR" sz="2600" dirty="0">
              <a:solidFill>
                <a:schemeClr val="tx1"/>
              </a:solidFill>
            </a:endParaRPr>
          </a:p>
          <a:p>
            <a:pPr marL="0" indent="0">
              <a:buNone/>
            </a:pPr>
            <a:r>
              <a:rPr lang="el-GR" sz="2600" b="1" dirty="0">
                <a:solidFill>
                  <a:schemeClr val="tx1"/>
                </a:solidFill>
              </a:rPr>
              <a:t>β) Μέσα από τη μελέτη αυτή διαπιστώθηκε η ανάγκη πληρέστερης και ακριβέστερης τήρησης αρχείου εμβολιασμένων και </a:t>
            </a:r>
            <a:r>
              <a:rPr lang="el-GR" sz="2600" b="1" dirty="0" err="1">
                <a:solidFill>
                  <a:schemeClr val="tx1"/>
                </a:solidFill>
              </a:rPr>
              <a:t>νοσησάντων</a:t>
            </a:r>
            <a:r>
              <a:rPr lang="el-GR" sz="2600" b="1" dirty="0">
                <a:solidFill>
                  <a:schemeClr val="tx1"/>
                </a:solidFill>
              </a:rPr>
              <a:t>, καθώς ο εκ των υστέρων αναδρομικός εντοπισμός δεν μπορεί να είναι πλήρης.</a:t>
            </a:r>
            <a:endParaRPr lang="el-GR" sz="2600" dirty="0">
              <a:solidFill>
                <a:schemeClr val="tx1"/>
              </a:solidFill>
            </a:endParaRPr>
          </a:p>
          <a:p>
            <a:endParaRPr lang="el-GR" dirty="0"/>
          </a:p>
        </p:txBody>
      </p:sp>
    </p:spTree>
    <p:extLst>
      <p:ext uri="{BB962C8B-B14F-4D97-AF65-F5344CB8AC3E}">
        <p14:creationId xmlns:p14="http://schemas.microsoft.com/office/powerpoint/2010/main" val="322608167"/>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{47D266DD-F32E-484D-94BD-C14F54780A53}tf10001060</Template>
  <TotalTime>14</TotalTime>
  <Words>400</Words>
  <Application>Microsoft Macintosh PowerPoint</Application>
  <PresentationFormat>Ευρεία οθόνη</PresentationFormat>
  <Paragraphs>13</Paragraphs>
  <Slides>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vt:i4>
      </vt:variant>
    </vt:vector>
  </HeadingPairs>
  <TitlesOfParts>
    <vt:vector size="7" baseType="lpstr">
      <vt:lpstr>Arial</vt:lpstr>
      <vt:lpstr>Trebuchet MS</vt:lpstr>
      <vt:lpstr>Wingdings 3</vt:lpstr>
      <vt:lpstr>Όψη</vt:lpstr>
      <vt:lpstr>ΕΜΒΟΛΙΑΣΜΟΣ ΕΡΓΑΖΟΜΕΝΩΝ ΚΑΙ ΝΟΣΗΣΗ ΑΠΟ SARS-CoV-2 ΣΕ ΔΥΟ ΔΗΜΟΣΙΑ ΝΟΣΟΚΟΜΕΙΑ ΤΗΣ ΚΥΠΡΟΥ </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ΕΜΒΟΛΙΑΣΜΟΣ ΕΡΓΑΖΟΜΕΝΩΝ ΚΑΙ ΝΟΣΗΣΗ ΑΠΟ SARS-CoV-2 ΣΕ ΔΥΟ ΔΗΜΟΣΙΑ ΝΟΣΟΚΟΜΕΙΑ ΤΗΣ ΚΥΠΡΟΥ </dc:title>
  <dc:creator>a.aristodimou@gmail.com</dc:creator>
  <cp:lastModifiedBy>a.aristodimou@gmail.com</cp:lastModifiedBy>
  <cp:revision>2</cp:revision>
  <dcterms:created xsi:type="dcterms:W3CDTF">2021-09-25T11:16:39Z</dcterms:created>
  <dcterms:modified xsi:type="dcterms:W3CDTF">2021-09-25T11:30:51Z</dcterms:modified>
</cp:coreProperties>
</file>