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1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31;&#965;&#957;&#941;&#948;&#961;&#953;&#959;\&#915;&#953;&#969;&#961;&#947;&#959;&#962;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931;&#965;&#957;&#941;&#948;&#961;&#953;&#959;\&#915;&#953;&#969;&#961;&#947;&#959;&#962;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31;&#965;&#957;&#941;&#948;&#961;&#953;&#959;\&#915;&#953;&#969;&#961;&#947;&#959;&#962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5815751801712383E-2"/>
                  <c:y val="3.8980391067659159E-2"/>
                </c:manualLayout>
              </c:layout>
              <c:tx>
                <c:rich>
                  <a:bodyPr/>
                  <a:lstStyle/>
                  <a:p>
                    <a:r>
                      <a:rPr lang="el-GR" sz="700" b="0" dirty="0"/>
                      <a:t>ΕΜΒΟΛΙΑΣΜΕΝΟΙ
15%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4.6602062430221788E-2"/>
                  <c:y val="-0.16438729030107763"/>
                </c:manualLayout>
              </c:layout>
              <c:tx>
                <c:rich>
                  <a:bodyPr/>
                  <a:lstStyle/>
                  <a:p>
                    <a:r>
                      <a:rPr lang="el-GR" sz="700" dirty="0"/>
                      <a:t>ΜΗ ΕΜΒΟΛΙΑΣΜΕΝΟΙ
85%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Φύλλο3!$A$1:$B$1</c:f>
              <c:strCache>
                <c:ptCount val="2"/>
                <c:pt idx="0">
                  <c:v>ΕΜΒΟΛΙΑΣΜΕΝΟΙ</c:v>
                </c:pt>
                <c:pt idx="1">
                  <c:v>ΜΗ ΕΜΒΟΛΙΑΣΜΕΝΟΙ</c:v>
                </c:pt>
              </c:strCache>
            </c:strRef>
          </c:cat>
          <c:val>
            <c:numRef>
              <c:f>Φύλλο3!$A$2:$B$2</c:f>
              <c:numCache>
                <c:formatCode>0%</c:formatCode>
                <c:ptCount val="2"/>
                <c:pt idx="0">
                  <c:v>0.15000000000000008</c:v>
                </c:pt>
                <c:pt idx="1">
                  <c:v>0.85000000000000031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"/>
  <c:chart>
    <c:plotArea>
      <c:layout>
        <c:manualLayout>
          <c:layoutTarget val="inner"/>
          <c:xMode val="edge"/>
          <c:yMode val="edge"/>
          <c:x val="0.23135392363811424"/>
          <c:y val="0.14244124390219276"/>
          <c:w val="0.572881819715505"/>
          <c:h val="0.57655715021563259"/>
        </c:manualLayout>
      </c:layout>
      <c:barChart>
        <c:barDir val="col"/>
        <c:grouping val="stacked"/>
        <c:ser>
          <c:idx val="0"/>
          <c:order val="0"/>
          <c:cat>
            <c:strRef>
              <c:f>Φύλλο3!$G$1:$H$1</c:f>
              <c:strCache>
                <c:ptCount val="2"/>
                <c:pt idx="0">
                  <c:v>Εμβολιασμένοι </c:v>
                </c:pt>
                <c:pt idx="1">
                  <c:v>Μη εμβολιασμένοι</c:v>
                </c:pt>
              </c:strCache>
            </c:strRef>
          </c:cat>
          <c:val>
            <c:numRef>
              <c:f>Φύλλο3!$G$2:$H$2</c:f>
              <c:numCache>
                <c:formatCode>General</c:formatCode>
                <c:ptCount val="2"/>
                <c:pt idx="0">
                  <c:v>75</c:v>
                </c:pt>
                <c:pt idx="1">
                  <c:v>52</c:v>
                </c:pt>
              </c:numCache>
            </c:numRef>
          </c:val>
        </c:ser>
        <c:dLbls/>
        <c:overlap val="100"/>
        <c:axId val="89202688"/>
        <c:axId val="89204224"/>
      </c:barChart>
      <c:catAx>
        <c:axId val="89202688"/>
        <c:scaling>
          <c:orientation val="minMax"/>
        </c:scaling>
        <c:axPos val="b"/>
        <c:tickLblPos val="nextTo"/>
        <c:crossAx val="89204224"/>
        <c:crosses val="autoZero"/>
        <c:auto val="1"/>
        <c:lblAlgn val="ctr"/>
        <c:lblOffset val="100"/>
      </c:catAx>
      <c:valAx>
        <c:axId val="89204224"/>
        <c:scaling>
          <c:orientation val="minMax"/>
        </c:scaling>
        <c:axPos val="l"/>
        <c:majorGridlines/>
        <c:numFmt formatCode="General" sourceLinked="1"/>
        <c:tickLblPos val="nextTo"/>
        <c:crossAx val="8920268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>
        <c:manualLayout>
          <c:layoutTarget val="inner"/>
          <c:xMode val="edge"/>
          <c:yMode val="edge"/>
          <c:x val="0.31712170869903361"/>
          <c:y val="8.9637031070621778E-2"/>
          <c:w val="0.50766414842795216"/>
          <c:h val="0.3736726011924606"/>
        </c:manualLayout>
      </c:layout>
      <c:bar3DChart>
        <c:barDir val="col"/>
        <c:grouping val="clustered"/>
        <c:ser>
          <c:idx val="0"/>
          <c:order val="0"/>
          <c:tx>
            <c:strRef>
              <c:f>Φύλλο3!$B$38:$B$39</c:f>
              <c:strCache>
                <c:ptCount val="1"/>
                <c:pt idx="0">
                  <c:v>Άντρες </c:v>
                </c:pt>
              </c:strCache>
            </c:strRef>
          </c:tx>
          <c:cat>
            <c:strRef>
              <c:f>Φύλλο3!$A$40:$A$41</c:f>
              <c:strCache>
                <c:ptCount val="2"/>
                <c:pt idx="0">
                  <c:v>Εμβολιασμένοι</c:v>
                </c:pt>
                <c:pt idx="1">
                  <c:v>Ανεμβολίαστοι</c:v>
                </c:pt>
              </c:strCache>
            </c:strRef>
          </c:cat>
          <c:val>
            <c:numRef>
              <c:f>Φύλλο3!$B$40:$B$41</c:f>
              <c:numCache>
                <c:formatCode>0%</c:formatCode>
                <c:ptCount val="2"/>
                <c:pt idx="0">
                  <c:v>0.65000000000000013</c:v>
                </c:pt>
                <c:pt idx="1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Φύλλο3!$C$38:$C$39</c:f>
              <c:strCache>
                <c:ptCount val="1"/>
                <c:pt idx="0">
                  <c:v>Γυναίκες </c:v>
                </c:pt>
              </c:strCache>
            </c:strRef>
          </c:tx>
          <c:cat>
            <c:strRef>
              <c:f>Φύλλο3!$A$40:$A$41</c:f>
              <c:strCache>
                <c:ptCount val="2"/>
                <c:pt idx="0">
                  <c:v>Εμβολιασμένοι</c:v>
                </c:pt>
                <c:pt idx="1">
                  <c:v>Ανεμβολίαστοι</c:v>
                </c:pt>
              </c:strCache>
            </c:strRef>
          </c:cat>
          <c:val>
            <c:numRef>
              <c:f>Φύλλο3!$C$40:$C$41</c:f>
              <c:numCache>
                <c:formatCode>0%</c:formatCode>
                <c:ptCount val="2"/>
                <c:pt idx="0">
                  <c:v>0.35000000000000003</c:v>
                </c:pt>
                <c:pt idx="1">
                  <c:v>0.45</c:v>
                </c:pt>
              </c:numCache>
            </c:numRef>
          </c:val>
        </c:ser>
        <c:dLbls/>
        <c:shape val="box"/>
        <c:axId val="89229568"/>
        <c:axId val="89239552"/>
        <c:axId val="0"/>
      </c:bar3DChart>
      <c:catAx>
        <c:axId val="89229568"/>
        <c:scaling>
          <c:orientation val="minMax"/>
        </c:scaling>
        <c:axPos val="b"/>
        <c:tickLblPos val="nextTo"/>
        <c:crossAx val="89239552"/>
        <c:crosses val="autoZero"/>
        <c:auto val="1"/>
        <c:lblAlgn val="ctr"/>
        <c:lblOffset val="100"/>
      </c:catAx>
      <c:valAx>
        <c:axId val="89239552"/>
        <c:scaling>
          <c:orientation val="minMax"/>
        </c:scaling>
        <c:axPos val="l"/>
        <c:majorGridlines/>
        <c:numFmt formatCode="0%" sourceLinked="1"/>
        <c:tickLblPos val="nextTo"/>
        <c:crossAx val="8922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65585741017995"/>
          <c:y val="3.5884422803596536E-2"/>
          <c:w val="0.21870736584823924"/>
          <c:h val="0.33855208217605487"/>
        </c:manualLayout>
      </c:layout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0.02222</cdr:x>
      <cdr:y>0.29167</cdr:y>
    </cdr:from>
    <cdr:to>
      <cdr:x>0.24444</cdr:x>
      <cdr:y>0.91792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72008" y="504056"/>
          <a:ext cx="720073" cy="1082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l-GR" sz="800" b="1" dirty="0" smtClean="0"/>
            <a:t>Η</a:t>
          </a:r>
          <a:r>
            <a:rPr lang="el-GR" sz="800" b="1" baseline="0" dirty="0" smtClean="0"/>
            <a:t>λικία  </a:t>
          </a:r>
          <a:endParaRPr lang="el-GR" sz="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8F20-8C1C-4695-97B4-443859D10108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909DE-3B43-4DAC-AE1E-9C822D976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7821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909DE-3B43-4DAC-AE1E-9C822D97637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ADC8D-BA78-4956-AAE1-ECAF0B833471}" type="datetimeFigureOut">
              <a:rPr lang="el-GR" smtClean="0"/>
              <a:pPr/>
              <a:t>28/Σεπ/2021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DD3D-AA43-42A8-8463-AE9BE3401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8455968" cy="339502"/>
          </a:xfrm>
        </p:spPr>
        <p:txBody>
          <a:bodyPr>
            <a:noAutofit/>
          </a:bodyPr>
          <a:lstStyle/>
          <a:p>
            <a:r>
              <a:rPr lang="el-GR" sz="1200" b="1" dirty="0" smtClean="0"/>
              <a:t>ΚΑΤΑΣΤΑΣΗ ΕΜΒΟΛΙΑΣΜΟΥ ΤΩΝ ΝΟΣΗΛΕΥΟΜΕΝΩΝ </a:t>
            </a:r>
            <a:r>
              <a:rPr lang="en-US" sz="1200" b="1" dirty="0" smtClean="0"/>
              <a:t>COVID</a:t>
            </a:r>
            <a:r>
              <a:rPr lang="el-GR" sz="1200" b="1" dirty="0" smtClean="0"/>
              <a:t> (+) ΑΣΘΕΝΩΝ ΣΤΗΝ </a:t>
            </a:r>
            <a:r>
              <a:rPr lang="en-US" sz="1200" b="1" dirty="0" smtClean="0"/>
              <a:t>COVID</a:t>
            </a:r>
            <a:r>
              <a:rPr lang="el-GR" sz="1200" b="1" dirty="0"/>
              <a:t> </a:t>
            </a:r>
            <a:r>
              <a:rPr lang="el-GR" sz="1200" b="1" dirty="0" smtClean="0"/>
              <a:t>ΚΛΙΝΙΚΗ ΤΟΥ ΝΟΣΟΚΟΜΕΙΟΥ ΡΕΘΥΜΝΟΥ</a:t>
            </a:r>
            <a:endParaRPr lang="el-GR" sz="12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39502"/>
            <a:ext cx="8676456" cy="216024"/>
          </a:xfrm>
        </p:spPr>
        <p:txBody>
          <a:bodyPr>
            <a:normAutofit fontScale="25000" lnSpcReduction="20000"/>
          </a:bodyPr>
          <a:lstStyle/>
          <a:p>
            <a:r>
              <a:rPr lang="el-GR" u="sng" dirty="0" smtClean="0">
                <a:solidFill>
                  <a:schemeClr val="tx1"/>
                </a:solidFill>
              </a:rPr>
              <a:t>Γιώργος Αλετράς</a:t>
            </a:r>
            <a:r>
              <a:rPr lang="el-GR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Μάνος Τραϊτοράκης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, Σοφία Αδαλή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, Αναστασία Κωμοδρόμου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, Μιχαέλα Αυδή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, Ιωάννης Προκοπίδης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, Ευανθία Θεοδώρου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, Ελένη Ιωαννίδου</a:t>
            </a:r>
            <a:r>
              <a:rPr lang="el-GR" baseline="30000" dirty="0">
                <a:solidFill>
                  <a:schemeClr val="tx1"/>
                </a:solidFill>
              </a:rPr>
              <a:t>1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baseline="30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Γενικό Νοσοκομείο  Ρεθύμνου, </a:t>
            </a:r>
            <a:r>
              <a:rPr lang="en-US" dirty="0" smtClean="0">
                <a:solidFill>
                  <a:schemeClr val="tx1"/>
                </a:solidFill>
              </a:rPr>
              <a:t>COVID </a:t>
            </a:r>
            <a:r>
              <a:rPr lang="el-GR" dirty="0" smtClean="0">
                <a:solidFill>
                  <a:schemeClr val="tx1"/>
                </a:solidFill>
              </a:rPr>
              <a:t>κλινική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467544" y="653956"/>
            <a:ext cx="7488832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Συσχέτιση εμβολιαστικής κάλυψης και </a:t>
            </a:r>
            <a:r>
              <a:rPr lang="el-GR" sz="1100" b="1" dirty="0" smtClean="0"/>
              <a:t>άλλων παραγόντων  (π.χ. ηλικία, φύλο) </a:t>
            </a:r>
            <a:r>
              <a:rPr lang="el-GR" sz="1100" b="1" dirty="0"/>
              <a:t>με τη βαρύτητα  νόσησης από </a:t>
            </a:r>
            <a:r>
              <a:rPr lang="en-US" sz="1100" b="1" dirty="0" smtClean="0"/>
              <a:t>COVID-19</a:t>
            </a:r>
            <a:r>
              <a:rPr lang="el-GR" sz="1100" b="1" dirty="0" smtClean="0"/>
              <a:t> </a:t>
            </a:r>
            <a:endParaRPr lang="el-GR" sz="1100" b="1" dirty="0"/>
          </a:p>
        </p:txBody>
      </p:sp>
      <p:sp>
        <p:nvSpPr>
          <p:cNvPr id="22" name="6 - TextBox"/>
          <p:cNvSpPr txBox="1"/>
          <p:nvPr/>
        </p:nvSpPr>
        <p:spPr>
          <a:xfrm>
            <a:off x="35496" y="971892"/>
            <a:ext cx="3024336" cy="1800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1000" b="1" dirty="0" smtClean="0"/>
              <a:t>                                 </a:t>
            </a:r>
            <a:r>
              <a:rPr lang="el-GR" sz="1000" b="1" u="sng" dirty="0" smtClean="0"/>
              <a:t> </a:t>
            </a:r>
            <a:r>
              <a:rPr lang="el-GR" sz="1100" b="1" u="sng" dirty="0" smtClean="0"/>
              <a:t>Μεθοδολογία:</a:t>
            </a:r>
            <a:endParaRPr lang="el-GR" sz="1100" dirty="0" smtClean="0"/>
          </a:p>
          <a:p>
            <a:r>
              <a:rPr lang="el-GR" sz="1000" dirty="0" smtClean="0"/>
              <a:t>Καταγραφή των νοσηλευόμενων ασθενών στην </a:t>
            </a:r>
            <a:r>
              <a:rPr lang="en-US" sz="1000" dirty="0" smtClean="0"/>
              <a:t>COVID </a:t>
            </a:r>
            <a:r>
              <a:rPr lang="el-GR" sz="1000" dirty="0" smtClean="0"/>
              <a:t>κλινική</a:t>
            </a:r>
            <a:r>
              <a:rPr lang="en-US" sz="1000" dirty="0" smtClean="0"/>
              <a:t> </a:t>
            </a:r>
            <a:r>
              <a:rPr lang="el-GR" sz="1000" dirty="0" smtClean="0"/>
              <a:t>τους μήνες Ιούλιο έως και Αύγουστο 2021</a:t>
            </a:r>
          </a:p>
          <a:p>
            <a:r>
              <a:rPr lang="el-GR" sz="1000" dirty="0" smtClean="0"/>
              <a:t>Καταγράφηκαν: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ü"/>
            </a:pPr>
            <a:r>
              <a:rPr lang="el-GR" sz="1000" dirty="0" smtClean="0"/>
              <a:t>Τα δημογραφικά </a:t>
            </a:r>
            <a:r>
              <a:rPr lang="el-GR" sz="1000" dirty="0"/>
              <a:t>χαρακτηριστικά των ασθενών (π.χ. ηλικία, </a:t>
            </a:r>
            <a:r>
              <a:rPr lang="el-GR" sz="1000" dirty="0" smtClean="0"/>
              <a:t>φύλο)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1000" dirty="0"/>
              <a:t>Η</a:t>
            </a:r>
            <a:r>
              <a:rPr lang="el-GR" sz="1000" dirty="0" smtClean="0"/>
              <a:t>μέρες νοσηλείας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1000" dirty="0"/>
              <a:t>Τ</a:t>
            </a:r>
            <a:r>
              <a:rPr lang="el-GR" sz="1000" dirty="0" smtClean="0"/>
              <a:t>ο είδος εμβολίου που πραγματοποίηθηκε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1000" dirty="0" smtClean="0"/>
              <a:t>Το διάστημα από την ημερομηνία της τελικής δόσης του εμβολίου έως την ημερομηνία εισαγωγής στο νοσοκομείο και η έκβασή</a:t>
            </a:r>
            <a:r>
              <a:rPr lang="en-US" sz="1000" dirty="0" smtClean="0"/>
              <a:t> </a:t>
            </a:r>
            <a:r>
              <a:rPr lang="el-GR" sz="1000" dirty="0" smtClean="0"/>
              <a:t>τους</a:t>
            </a:r>
          </a:p>
        </p:txBody>
      </p:sp>
      <p:sp>
        <p:nvSpPr>
          <p:cNvPr id="24" name="8 - TextBox"/>
          <p:cNvSpPr txBox="1"/>
          <p:nvPr/>
        </p:nvSpPr>
        <p:spPr>
          <a:xfrm>
            <a:off x="3168352" y="987574"/>
            <a:ext cx="3419872" cy="3508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1200" b="1" dirty="0"/>
              <a:t> </a:t>
            </a:r>
            <a:r>
              <a:rPr lang="el-GR" sz="1200" b="1" dirty="0" smtClean="0"/>
              <a:t>                                  </a:t>
            </a:r>
            <a:r>
              <a:rPr lang="el-GR" sz="1100" b="1" u="sng" dirty="0" smtClean="0"/>
              <a:t>Αποτελέσματα:</a:t>
            </a:r>
            <a:endParaRPr lang="el-GR" sz="11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Συνολικά 205 </a:t>
            </a:r>
            <a:r>
              <a:rPr lang="en-US" sz="1000" dirty="0" smtClean="0"/>
              <a:t>COVID (+) </a:t>
            </a:r>
            <a:r>
              <a:rPr lang="el-GR" sz="1000" dirty="0" smtClean="0"/>
              <a:t>ασθενείς στο διάστημα 07-08/2021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Από αυτούς </a:t>
            </a:r>
            <a:r>
              <a:rPr lang="el-GR" sz="1000" b="1" dirty="0" smtClean="0"/>
              <a:t>οι 31 ήταν πλήρως εμβολιασμένοι (15%) </a:t>
            </a:r>
            <a:r>
              <a:rPr lang="el-GR" sz="1000" dirty="0" smtClean="0"/>
              <a:t>και το 90% των ασθενών με </a:t>
            </a:r>
            <a:r>
              <a:rPr lang="en-US" sz="1000" dirty="0" smtClean="0"/>
              <a:t>Pfizer.</a:t>
            </a:r>
            <a:r>
              <a:rPr lang="el-GR" sz="1000" dirty="0" smtClean="0"/>
              <a:t> Ο μέσος όρος του διαστήματος από την ημερομηνία της 2</a:t>
            </a:r>
            <a:r>
              <a:rPr lang="el-GR" sz="1000" baseline="30000" dirty="0" smtClean="0"/>
              <a:t>ης</a:t>
            </a:r>
            <a:r>
              <a:rPr lang="el-GR" sz="1000" dirty="0" smtClean="0"/>
              <a:t> δόσης και την εισαγωγή ήταν 138 ημέρες</a:t>
            </a:r>
            <a:endParaRPr lang="el-GR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Από την ομάδα των μη εμβολιασμένων: </a:t>
            </a:r>
            <a:r>
              <a:rPr lang="en-US" sz="1000" dirty="0" smtClean="0"/>
              <a:t>6 </a:t>
            </a:r>
            <a:r>
              <a:rPr lang="el-GR" sz="1000" dirty="0" smtClean="0"/>
              <a:t>ασθενείς</a:t>
            </a:r>
            <a:r>
              <a:rPr lang="en-US" sz="1000" dirty="0" smtClean="0"/>
              <a:t> (3%)</a:t>
            </a:r>
            <a:r>
              <a:rPr lang="el-GR" sz="1000" dirty="0" smtClean="0"/>
              <a:t> είχαν εμβολιαστεί με τη 1</a:t>
            </a:r>
            <a:r>
              <a:rPr lang="el-GR" sz="1000" baseline="30000" dirty="0" smtClean="0"/>
              <a:t>η</a:t>
            </a:r>
            <a:r>
              <a:rPr lang="el-GR" sz="1000" dirty="0" smtClean="0"/>
              <a:t> δόση (όλοι με </a:t>
            </a:r>
            <a:r>
              <a:rPr lang="en-US" sz="1000" dirty="0" smtClean="0"/>
              <a:t>Pfizer)  </a:t>
            </a:r>
            <a:r>
              <a:rPr lang="el-GR" sz="1000" dirty="0" smtClean="0"/>
              <a:t>και οι υπόλοιποι </a:t>
            </a:r>
            <a:r>
              <a:rPr lang="el-GR" sz="1000" dirty="0" smtClean="0"/>
              <a:t> 168 </a:t>
            </a:r>
            <a:r>
              <a:rPr lang="el-GR" sz="1000" dirty="0" smtClean="0"/>
              <a:t>(82%) δεν είχαν καθόλου εμβολιαστική κάλυψη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Όσον αφορά τον μέσο όρο ηλικίας των ασθενών ήταν </a:t>
            </a:r>
            <a:r>
              <a:rPr lang="el-GR" sz="1000" b="1" dirty="0" smtClean="0"/>
              <a:t>52 έτη για τους μη εμβολιασμένους και τα 75 έτη για τους εμβολιασμένους</a:t>
            </a:r>
            <a:endParaRPr lang="el-GR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Οι </a:t>
            </a:r>
            <a:r>
              <a:rPr lang="el-GR" sz="1000" dirty="0"/>
              <a:t>άνδρες εμφάνισαν μεγαλύτερα ποσοστά νοσηλειών τόσο στην κατηγορία των εμβολιασμένων όσο και σε αυτή των μη εμβολιασμένων (65% και 55% αντίστοιχα</a:t>
            </a:r>
            <a:r>
              <a:rPr lang="el-GR" sz="1000" dirty="0" smtClean="0"/>
              <a:t>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Ωστόσο , παρατηρήθηκε </a:t>
            </a:r>
            <a:r>
              <a:rPr lang="el-GR" sz="1000" dirty="0"/>
              <a:t>μικρότερη διάρκεια νοσηλείας στους μη εμβολιασμένους σε σχέση με τους </a:t>
            </a:r>
            <a:r>
              <a:rPr lang="el-GR" sz="1000" dirty="0" smtClean="0"/>
              <a:t>εμβολιασμένους (7 </a:t>
            </a:r>
            <a:r>
              <a:rPr lang="el-GR" sz="1000" dirty="0"/>
              <a:t>ημέρες έναντι 10 ημερών</a:t>
            </a:r>
            <a:r>
              <a:rPr lang="el-GR" sz="1000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Συνολικά </a:t>
            </a:r>
            <a:r>
              <a:rPr lang="el-GR" sz="1000" dirty="0"/>
              <a:t>6 ασθενείς κατέληξαν με την πλειοψηφία αυτών να είναι μη </a:t>
            </a:r>
            <a:r>
              <a:rPr lang="el-GR" sz="1000" dirty="0" smtClean="0"/>
              <a:t>εμβολιασμένοι</a:t>
            </a:r>
            <a:endParaRPr lang="el-GR" sz="1000" dirty="0"/>
          </a:p>
        </p:txBody>
      </p:sp>
      <p:graphicFrame>
        <p:nvGraphicFramePr>
          <p:cNvPr id="28" name="9 - Γράφημα"/>
          <p:cNvGraphicFramePr/>
          <p:nvPr>
            <p:extLst>
              <p:ext uri="{D42A27DB-BD31-4B8C-83A1-F6EECF244321}">
                <p14:modId xmlns:p14="http://schemas.microsoft.com/office/powerpoint/2010/main" xmlns="" val="3422810869"/>
              </p:ext>
            </p:extLst>
          </p:nvPr>
        </p:nvGraphicFramePr>
        <p:xfrm>
          <a:off x="5868144" y="843558"/>
          <a:ext cx="4392488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2824356"/>
            <a:ext cx="3131840" cy="210826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1100" b="1" dirty="0" smtClean="0"/>
              <a:t>                              </a:t>
            </a:r>
            <a:r>
              <a:rPr lang="el-GR" sz="1100" b="1" u="sng" dirty="0" smtClean="0"/>
              <a:t>Συμπεράσματα</a:t>
            </a:r>
            <a:r>
              <a:rPr lang="el-GR" sz="1100" b="1" u="sng" dirty="0"/>
              <a:t>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/>
              <a:t>Ο εμβολιασμός για την </a:t>
            </a:r>
            <a:r>
              <a:rPr lang="en-US" sz="1000" dirty="0"/>
              <a:t>COVID-19 </a:t>
            </a:r>
            <a:r>
              <a:rPr lang="el-GR" sz="1000" dirty="0"/>
              <a:t>προστατεύει από σοβαρή νόσο και </a:t>
            </a:r>
            <a:r>
              <a:rPr lang="el-GR" sz="1000" dirty="0" smtClean="0"/>
              <a:t>θάνατο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Οι </a:t>
            </a:r>
            <a:r>
              <a:rPr lang="el-GR" sz="1000" dirty="0"/>
              <a:t>εμβολιασμένοι που χρειάστηκαν νοσηλεία είναι </a:t>
            </a:r>
            <a:r>
              <a:rPr lang="el-GR" sz="1000" dirty="0" smtClean="0"/>
              <a:t>πολύ μεγαλύτερης ηλικίας σε </a:t>
            </a:r>
            <a:r>
              <a:rPr lang="el-GR" sz="1000" dirty="0"/>
              <a:t>σχέση με τους μη </a:t>
            </a:r>
            <a:r>
              <a:rPr lang="el-GR" sz="1000" dirty="0" smtClean="0"/>
              <a:t>εμβολιασμένους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Η </a:t>
            </a:r>
            <a:r>
              <a:rPr lang="el-GR" sz="1000" dirty="0"/>
              <a:t>μεγαλύτερη διάρκεια νοσηλείας των εμβολιασμένων αποδίδεται στο γεγονός  παρουσίας μεγαλύτερης ηλικίας</a:t>
            </a:r>
            <a:r>
              <a:rPr lang="el-GR" sz="1000" dirty="0" smtClean="0"/>
              <a:t>, πολλαπλών </a:t>
            </a:r>
            <a:r>
              <a:rPr lang="el-GR" sz="1000" dirty="0" err="1" smtClean="0"/>
              <a:t>συννοσηροτήτων</a:t>
            </a:r>
            <a:r>
              <a:rPr lang="el-GR" sz="1000" dirty="0" smtClean="0"/>
              <a:t> </a:t>
            </a:r>
            <a:r>
              <a:rPr lang="el-GR" sz="1000" dirty="0"/>
              <a:t>και </a:t>
            </a:r>
            <a:r>
              <a:rPr lang="el-GR" sz="1000" dirty="0" smtClean="0"/>
              <a:t>επιπλοκών.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1000" dirty="0" smtClean="0"/>
              <a:t>Το </a:t>
            </a:r>
            <a:r>
              <a:rPr lang="el-GR" sz="1000" dirty="0"/>
              <a:t>ανδρικό φύλο παρουσιάζει μεγαλύτερη συχνότητα νοσηλείας ανεξάρτητα κατάστασης </a:t>
            </a:r>
            <a:r>
              <a:rPr lang="el-GR" sz="1000" dirty="0" smtClean="0"/>
              <a:t>εμβολιασμού</a:t>
            </a:r>
            <a:endParaRPr lang="el-GR" sz="1000" dirty="0"/>
          </a:p>
        </p:txBody>
      </p:sp>
      <p:graphicFrame>
        <p:nvGraphicFramePr>
          <p:cNvPr id="11" name="5 - Γράφημα"/>
          <p:cNvGraphicFramePr/>
          <p:nvPr>
            <p:extLst>
              <p:ext uri="{D42A27DB-BD31-4B8C-83A1-F6EECF244321}">
                <p14:modId xmlns:p14="http://schemas.microsoft.com/office/powerpoint/2010/main" xmlns="" val="198271271"/>
              </p:ext>
            </p:extLst>
          </p:nvPr>
        </p:nvGraphicFramePr>
        <p:xfrm>
          <a:off x="6516216" y="1995686"/>
          <a:ext cx="324036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8 - Γράφημα"/>
          <p:cNvGraphicFramePr/>
          <p:nvPr>
            <p:extLst>
              <p:ext uri="{D42A27DB-BD31-4B8C-83A1-F6EECF244321}">
                <p14:modId xmlns:p14="http://schemas.microsoft.com/office/powerpoint/2010/main" xmlns="" val="3501967947"/>
              </p:ext>
            </p:extLst>
          </p:nvPr>
        </p:nvGraphicFramePr>
        <p:xfrm>
          <a:off x="5975648" y="3579862"/>
          <a:ext cx="3168352" cy="177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074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344</Words>
  <Application>Microsoft Office PowerPoint</Application>
  <PresentationFormat>Προβολή στην οθόνη (16:9)</PresentationFormat>
  <Paragraphs>29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ΚΑΤΑΣΤΑΣΗ ΕΜΒΟΛΙΑΣΜΟΥ ΤΩΝ ΝΟΣΗΛΕΥΟΜΕΝΩΝ COVID (+) ΑΣΘΕΝΩΝ ΣΤΗΝ COVID ΚΛΙΝΙΚΗ ΤΟΥ ΝΟΣΟΚΟΜΕΙΟΥ ΡΕΘΥΜΝΟΥ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79</cp:revision>
  <dcterms:created xsi:type="dcterms:W3CDTF">2021-09-25T16:36:17Z</dcterms:created>
  <dcterms:modified xsi:type="dcterms:W3CDTF">2021-09-28T08:07:54Z</dcterms:modified>
</cp:coreProperties>
</file>