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RIA\Desktop\&#915;&#961;&#945;&#966;&#942;&#956;&#945;&#964;&#945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ARIA\Desktop\&#915;&#961;&#945;&#966;&#942;&#956;&#945;&#964;&#94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u="sng" baseline="0" dirty="0" err="1">
                <a:solidFill>
                  <a:schemeClr val="tx1"/>
                </a:solidFill>
              </a:rPr>
              <a:t>Novodiag</a:t>
            </a:r>
            <a:r>
              <a:rPr lang="en-US" b="1" u="sng" baseline="0" dirty="0">
                <a:solidFill>
                  <a:schemeClr val="tx1"/>
                </a:solidFill>
              </a:rPr>
              <a:t> vs RT-PCR</a:t>
            </a:r>
            <a:endParaRPr lang="el-GR" b="1" u="sng" baseline="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ofPieChart>
        <c:ofPieType val="bar"/>
        <c:varyColors val="1"/>
        <c:ser>
          <c:idx val="0"/>
          <c:order val="0"/>
          <c:dPt>
            <c:idx val="0"/>
            <c:bubble3D val="0"/>
            <c:spPr>
              <a:solidFill>
                <a:schemeClr val="accent4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AB-4321-A980-6E8362437B7E}"/>
              </c:ext>
            </c:extLst>
          </c:dPt>
          <c:dPt>
            <c:idx val="1"/>
            <c:bubble3D val="0"/>
            <c:spPr>
              <a:solidFill>
                <a:schemeClr val="accent4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1AB-4321-A980-6E8362437B7E}"/>
              </c:ext>
            </c:extLst>
          </c:dPt>
          <c:dPt>
            <c:idx val="2"/>
            <c:bubble3D val="0"/>
            <c:spPr>
              <a:solidFill>
                <a:schemeClr val="accent4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1AB-4321-A980-6E8362437B7E}"/>
              </c:ext>
            </c:extLst>
          </c:dPt>
          <c:dPt>
            <c:idx val="3"/>
            <c:bubble3D val="0"/>
            <c:spPr>
              <a:solidFill>
                <a:schemeClr val="accent4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1AB-4321-A980-6E8362437B7E}"/>
              </c:ext>
            </c:extLst>
          </c:dPt>
          <c:dPt>
            <c:idx val="4"/>
            <c:bubble3D val="0"/>
            <c:spPr>
              <a:solidFill>
                <a:schemeClr val="accent4">
                  <a:tint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1AB-4321-A980-6E8362437B7E}"/>
              </c:ext>
            </c:extLst>
          </c:dPt>
          <c:dLbls>
            <c:dLbl>
              <c:idx val="0"/>
              <c:layout>
                <c:manualLayout>
                  <c:x val="0.1499994906816571"/>
                  <c:y val="9.128259198702531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8CBB84F-B3D0-4861-9616-27371CDF56ED}" type="PERCENTAGE">
                      <a:rPr lang="el-GR" b="1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[ΠΟΣΟΣΤΟ]</a:t>
                    </a:fld>
                    <a:r>
                      <a:rPr lang="el-GR" b="1" dirty="0">
                        <a:solidFill>
                          <a:schemeClr val="tx1"/>
                        </a:solidFill>
                      </a:rPr>
                      <a:t> Συμφωνία με </a:t>
                    </a:r>
                    <a:r>
                      <a:rPr lang="en-US" b="1" dirty="0">
                        <a:solidFill>
                          <a:schemeClr val="tx1"/>
                        </a:solidFill>
                      </a:rPr>
                      <a:t>RT-PCR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031347816406747"/>
                      <c:h val="0.2323942860809342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1AB-4321-A980-6E8362437B7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83EAB79-A252-4246-AE86-A1E9AA178AC7}" type="PERCENTAGE">
                      <a:rPr lang="el-GR"/>
                      <a:pPr/>
                      <a:t>[ΠΟΣΟΣΤΟ]</a:t>
                    </a:fld>
                    <a:r>
                      <a:rPr lang="el-GR"/>
                      <a:t> </a:t>
                    </a:r>
                  </a:p>
                  <a:p>
                    <a:r>
                      <a:rPr lang="el-GR"/>
                      <a:t>Αμφίβολα</a:t>
                    </a:r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1AB-4321-A980-6E8362437B7E}"/>
                </c:ext>
              </c:extLst>
            </c:dLbl>
            <c:dLbl>
              <c:idx val="3"/>
              <c:layout>
                <c:manualLayout>
                  <c:x val="-0.15111329713777644"/>
                  <c:y val="-6.4641314650984785E-2"/>
                </c:manualLayout>
              </c:layout>
              <c:tx>
                <c:rich>
                  <a:bodyPr/>
                  <a:lstStyle/>
                  <a:p>
                    <a:fld id="{5C43DD96-9734-4037-9B58-9E05A79AA713}" type="PERCENTAGE">
                      <a:rPr lang="el-GR"/>
                      <a:pPr/>
                      <a:t>[ΠΟΣΟΣΤΟ]</a:t>
                    </a:fld>
                    <a:r>
                      <a:rPr lang="el-GR" dirty="0"/>
                      <a:t> </a:t>
                    </a:r>
                  </a:p>
                  <a:p>
                    <a:r>
                      <a:rPr lang="el-GR" dirty="0"/>
                      <a:t>Θετικά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1AB-4321-A980-6E8362437B7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EAFD921-3A0B-4F3E-B29A-23E1259D60BD}" type="PERCENTAGE">
                      <a:rPr lang="el-GR"/>
                      <a:pPr/>
                      <a:t>[ΠΟΣΟΣΤΟ]</a:t>
                    </a:fld>
                    <a:r>
                      <a:rPr lang="el-GR"/>
                      <a:t> Ασυμφωνία με </a:t>
                    </a:r>
                    <a:r>
                      <a:rPr lang="en-US"/>
                      <a:t>RT-PCR</a:t>
                    </a:r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1AB-4321-A980-6E8362437B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Lit>
              <c:ptCount val="1"/>
              <c:pt idx="0">
                <c:v>Συμφωνία με RT-PCR</c:v>
              </c:pt>
            </c:strLit>
          </c:cat>
          <c:val>
            <c:numRef>
              <c:f>Φύλλο1!$A$2:$A$5</c:f>
              <c:numCache>
                <c:formatCode>General</c:formatCode>
                <c:ptCount val="4"/>
                <c:pt idx="0" formatCode="0%">
                  <c:v>0.8</c:v>
                </c:pt>
                <c:pt idx="2" formatCode="0%">
                  <c:v>0.06</c:v>
                </c:pt>
                <c:pt idx="3" formatCode="0%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1AB-4321-A980-6E8362437B7E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sng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 u="sng">
                <a:solidFill>
                  <a:sysClr val="windowText" lastClr="000000"/>
                </a:solidFill>
              </a:rPr>
              <a:t>FilmArray</a:t>
            </a:r>
            <a:r>
              <a:rPr lang="en-US" b="1" u="sng" baseline="0">
                <a:solidFill>
                  <a:sysClr val="windowText" lastClr="000000"/>
                </a:solidFill>
              </a:rPr>
              <a:t> vs RT-PCR</a:t>
            </a:r>
            <a:endParaRPr lang="el-GR" b="1" u="sng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sng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ofPieChart>
        <c:ofPieType val="bar"/>
        <c:varyColors val="1"/>
        <c:ser>
          <c:idx val="0"/>
          <c:order val="0"/>
          <c:dPt>
            <c:idx val="0"/>
            <c:bubble3D val="0"/>
            <c:spPr>
              <a:solidFill>
                <a:schemeClr val="accent4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FF-492A-A141-14E4432F73FB}"/>
              </c:ext>
            </c:extLst>
          </c:dPt>
          <c:dPt>
            <c:idx val="1"/>
            <c:bubble3D val="0"/>
            <c:spPr>
              <a:solidFill>
                <a:schemeClr val="accent4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AFF-492A-A141-14E4432F73FB}"/>
              </c:ext>
            </c:extLst>
          </c:dPt>
          <c:dPt>
            <c:idx val="2"/>
            <c:bubble3D val="0"/>
            <c:spPr>
              <a:solidFill>
                <a:schemeClr val="accent4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AFF-492A-A141-14E4432F73FB}"/>
              </c:ext>
            </c:extLst>
          </c:dPt>
          <c:dPt>
            <c:idx val="3"/>
            <c:bubble3D val="0"/>
            <c:spPr>
              <a:solidFill>
                <a:schemeClr val="accent4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AFF-492A-A141-14E4432F73FB}"/>
              </c:ext>
            </c:extLst>
          </c:dPt>
          <c:dPt>
            <c:idx val="4"/>
            <c:bubble3D val="0"/>
            <c:spPr>
              <a:solidFill>
                <a:schemeClr val="accent4">
                  <a:tint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AFF-492A-A141-14E4432F73FB}"/>
              </c:ext>
            </c:extLst>
          </c:dPt>
          <c:dLbls>
            <c:dLbl>
              <c:idx val="0"/>
              <c:layout>
                <c:manualLayout>
                  <c:x val="0.17272095346058977"/>
                  <c:y val="2.648065562449384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7B1E696-7592-47B7-A0B3-3B69A6164EF3}" type="VALUE">
                      <a:rPr lang="el-GR" b="1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[ΤΙΜΗ]</a:t>
                    </a:fld>
                    <a:r>
                      <a:rPr lang="el-GR" b="1">
                        <a:solidFill>
                          <a:schemeClr val="tx1"/>
                        </a:solidFill>
                      </a:rPr>
                      <a:t>% Συμφωνία με </a:t>
                    </a:r>
                    <a:r>
                      <a:rPr lang="en-US" b="1">
                        <a:solidFill>
                          <a:schemeClr val="tx1"/>
                        </a:solidFill>
                      </a:rPr>
                      <a:t>RT-PCR 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145665224946438"/>
                      <c:h val="0.1790590160461525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AFF-492A-A141-14E4432F73FB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E3C15C6-A946-4690-BDF3-92ADB972B749}" type="VALUE">
                      <a:rPr lang="el-GR" b="1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[ΤΙΜΗ]</a:t>
                    </a:fld>
                    <a:r>
                      <a:rPr lang="el-GR" b="1">
                        <a:solidFill>
                          <a:schemeClr val="tx1"/>
                        </a:solidFill>
                      </a:rPr>
                      <a:t>% Αμφίβολα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646973510962854"/>
                      <c:h val="0.1873802627068530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AFF-492A-A141-14E4432F73FB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30CA455-7320-4917-9C92-0E6BA765787B}" type="VALUE">
                      <a:rPr lang="el-GR" b="1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[ΤΙΜΗ]</a:t>
                    </a:fld>
                    <a:r>
                      <a:rPr lang="el-GR" b="1">
                        <a:solidFill>
                          <a:schemeClr val="tx1"/>
                        </a:solidFill>
                      </a:rPr>
                      <a:t>% Θετικά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3148583117848"/>
                      <c:h val="0.1436180283391118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AFF-492A-A141-14E4432F73FB}"/>
                </c:ext>
              </c:extLst>
            </c:dLbl>
            <c:dLbl>
              <c:idx val="4"/>
              <c:layout>
                <c:manualLayout>
                  <c:x val="-0.15690338172363583"/>
                  <c:y val="2.024889510158226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E4CD096-027C-4FB3-9B0D-27940063F305}" type="VALUE">
                      <a:rPr lang="el-GR" b="1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[ΤΙΜΗ]</a:t>
                    </a:fld>
                    <a:r>
                      <a:rPr lang="el-GR" b="1">
                        <a:solidFill>
                          <a:schemeClr val="tx1"/>
                        </a:solidFill>
                      </a:rPr>
                      <a:t>% Ασυμφωνία</a:t>
                    </a:r>
                    <a:r>
                      <a:rPr lang="el-GR" b="1" baseline="0">
                        <a:solidFill>
                          <a:schemeClr val="tx1"/>
                        </a:solidFill>
                      </a:rPr>
                      <a:t> με </a:t>
                    </a:r>
                    <a:r>
                      <a:rPr lang="en-US" b="1" baseline="0">
                        <a:solidFill>
                          <a:schemeClr val="tx1"/>
                        </a:solidFill>
                      </a:rPr>
                      <a:t>RT-PCR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669925693895363"/>
                      <c:h val="0.1738429113437349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AFF-492A-A141-14E4432F73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Φύλλο1!$A$33:$A$36</c:f>
              <c:numCache>
                <c:formatCode>General</c:formatCode>
                <c:ptCount val="4"/>
                <c:pt idx="0">
                  <c:v>92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AFF-492A-A141-14E4432F73FB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4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7AFF-492A-A141-14E4432F73FB}"/>
              </c:ext>
            </c:extLst>
          </c:dPt>
          <c:dPt>
            <c:idx val="1"/>
            <c:bubble3D val="0"/>
            <c:spPr>
              <a:solidFill>
                <a:schemeClr val="accent4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7AFF-492A-A141-14E4432F73FB}"/>
              </c:ext>
            </c:extLst>
          </c:dPt>
          <c:dPt>
            <c:idx val="2"/>
            <c:bubble3D val="0"/>
            <c:spPr>
              <a:solidFill>
                <a:schemeClr val="accent4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7AFF-492A-A141-14E4432F73FB}"/>
              </c:ext>
            </c:extLst>
          </c:dPt>
          <c:dPt>
            <c:idx val="3"/>
            <c:bubble3D val="0"/>
            <c:spPr>
              <a:solidFill>
                <a:schemeClr val="accent4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7AFF-492A-A141-14E4432F73FB}"/>
              </c:ext>
            </c:extLst>
          </c:dPt>
          <c:dPt>
            <c:idx val="4"/>
            <c:bubble3D val="0"/>
            <c:spPr>
              <a:solidFill>
                <a:schemeClr val="accent4">
                  <a:tint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7AFF-492A-A141-14E4432F73FB}"/>
              </c:ext>
            </c:extLst>
          </c:dPt>
          <c:val>
            <c:numRef>
              <c:f>Φύλλο1!$B$33:$B$36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15-7AFF-492A-A141-14E4432F7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C313BE-23E1-4D5F-BD00-ED42C6603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2E3CFCF-9C0C-4E50-B0E1-4107F1C73A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A67F045-502A-4D96-8F80-034CB6A81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F23C-B9EC-453E-8F0B-694FDAF94C52}" type="datetimeFigureOut">
              <a:rPr lang="el-GR" smtClean="0"/>
              <a:t>28/9/2021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E6F5CD8-C5B1-470F-B73A-5C0D38BC1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5207884-67C2-4643-B842-D0E3D3C43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00EB-9803-44F8-9BED-83C5CC5578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2607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B817717-4887-4C21-A372-127437F17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C576AE8-68ED-40AA-A5DE-8A618FA67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0776C19-B1AD-445D-A4F4-C175FF4CA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F23C-B9EC-453E-8F0B-694FDAF94C52}" type="datetimeFigureOut">
              <a:rPr lang="el-GR" smtClean="0"/>
              <a:t>28/9/2021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1FBFF02-81EB-456E-A6B9-9F9637200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B70FC6F-8334-482D-9B32-244186E76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00EB-9803-44F8-9BED-83C5CC5578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096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206BC94-81C0-4872-AB37-7DD3C7AA2E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2E2E786-1215-4B99-A33E-DFBE0DA5C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15C87B9-7EB2-4CBA-8E72-50D8B291B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F23C-B9EC-453E-8F0B-694FDAF94C52}" type="datetimeFigureOut">
              <a:rPr lang="el-GR" smtClean="0"/>
              <a:t>28/9/2021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78EDB93-C01B-48ED-A951-858778842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2A1A333-2081-45CA-9834-501712FF9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00EB-9803-44F8-9BED-83C5CC5578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7050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0C23130-1CFF-4A05-A42C-8457C4FAA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E21DF36-C45C-4E9F-9D48-45F0D0D3E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506BE05-23C2-4204-971D-4736C6DAF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F23C-B9EC-453E-8F0B-694FDAF94C52}" type="datetimeFigureOut">
              <a:rPr lang="el-GR" smtClean="0"/>
              <a:t>28/9/2021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F462464-73AA-4174-8F13-411E41CFE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AD3939C-AB3A-448D-A3D8-4F076EFF4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00EB-9803-44F8-9BED-83C5CC5578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7286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4B3F08D-3D4D-47AB-836E-2CD7A313D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A57F8F7-71D7-4FDB-BF08-8929B78A1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FA09DC9-77C3-47AF-913A-3E140DE2D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F23C-B9EC-453E-8F0B-694FDAF94C52}" type="datetimeFigureOut">
              <a:rPr lang="el-GR" smtClean="0"/>
              <a:t>28/9/2021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0DF2635-C7BF-49C5-915A-AA8F319BB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213C30A-45FE-4237-A82E-D22F602F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00EB-9803-44F8-9BED-83C5CC5578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7BAD4A5-281E-43C1-B67D-B6215CDDE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101C157-E469-489B-8DEA-AB6140D2E1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3B014DA-19C6-4069-8602-E250E884D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5E4AE85-6DF7-4BDD-A775-3F549462D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F23C-B9EC-453E-8F0B-694FDAF94C52}" type="datetimeFigureOut">
              <a:rPr lang="el-GR" smtClean="0"/>
              <a:t>28/9/2021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6C6218B-930D-4956-B087-206109C7F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75B4EBF-D69E-46F1-A25C-AAFEA71E5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00EB-9803-44F8-9BED-83C5CC5578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576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DFC555F-E986-41C6-93C5-E7E2EB04D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D3D4463-A4E8-403D-B375-B1938FE42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7569840-94D9-4C3F-BB5C-BC233299CF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F4A6EC71-7D6C-4979-A621-34CA92FB09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AB615149-884E-4808-9D62-9CF0BA7126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5F2DDFAB-3AE5-442E-9E1A-B1EC01E93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F23C-B9EC-453E-8F0B-694FDAF94C52}" type="datetimeFigureOut">
              <a:rPr lang="el-GR" smtClean="0"/>
              <a:t>28/9/2021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3E621FF4-755C-45F3-8A66-726D28DB9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5077BDC0-9E8D-4D26-A834-7C31E5DB8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00EB-9803-44F8-9BED-83C5CC5578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5513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19A1B36-2CCE-441D-B2C8-E54327C97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81E8578A-B0C8-440F-A441-D643D4712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F23C-B9EC-453E-8F0B-694FDAF94C52}" type="datetimeFigureOut">
              <a:rPr lang="el-GR" smtClean="0"/>
              <a:t>28/9/2021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ADC07B17-7FC0-4644-8B50-1A4AADE2C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09E3873-086B-4057-965F-D8DA4797B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00EB-9803-44F8-9BED-83C5CC5578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917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C65DE40A-322B-42D3-9048-7837A289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F23C-B9EC-453E-8F0B-694FDAF94C52}" type="datetimeFigureOut">
              <a:rPr lang="el-GR" smtClean="0"/>
              <a:t>28/9/2021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30C01424-0FFB-46B3-8CAD-C1ADE5C76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8ECD265-6383-4588-BDC4-6B446A666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00EB-9803-44F8-9BED-83C5CC5578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1765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183B71-0E67-4CCA-8965-12929A76C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381443E-5A16-4979-B1E3-FA15BD5F3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C7F7E92-E8F3-406F-A16B-E5940A7E9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2D6ADCE-19AD-41D2-BC92-66AD24A65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F23C-B9EC-453E-8F0B-694FDAF94C52}" type="datetimeFigureOut">
              <a:rPr lang="el-GR" smtClean="0"/>
              <a:t>28/9/2021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A7BC917-2B45-4E94-AEEE-CB19D8D3A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1554E35-F6F9-486B-A20A-C3B95079B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00EB-9803-44F8-9BED-83C5CC5578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42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010933-3B71-49E9-BEC4-66C9EC09B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85F3024-F817-4824-BF2C-AFAB3BA35C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DC34DD4-983B-4D9F-9823-3547A8382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0E8AD13-ECB3-4385-8D07-09BA1C9ED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F23C-B9EC-453E-8F0B-694FDAF94C52}" type="datetimeFigureOut">
              <a:rPr lang="el-GR" smtClean="0"/>
              <a:t>28/9/2021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B886471-64AE-45ED-A23F-F83F2A8A1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CCDCFAB-02F3-41D6-A7AE-0C3BE7AB6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00EB-9803-44F8-9BED-83C5CC5578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605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11BBB11D-8AE3-475A-930A-68C21A9CA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2E7E8E0-81C5-42F1-B121-0171DCFC75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BE9D75A-6F25-4C68-A519-B03F5EC55E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4F23C-B9EC-453E-8F0B-694FDAF94C52}" type="datetimeFigureOut">
              <a:rPr lang="el-GR" smtClean="0"/>
              <a:t>28/9/2021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378DCF0-8A84-48FD-B8B2-6D36EBBA77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428F1D5-AB7A-454D-B783-1DAD3C43D4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600EB-9803-44F8-9BED-83C5CC55783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4726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7E3ABA-2049-44EA-8A6E-3C38BF485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845" y="24446"/>
            <a:ext cx="8176726" cy="2031723"/>
          </a:xfrm>
        </p:spPr>
        <p:txBody>
          <a:bodyPr>
            <a:normAutofit fontScale="90000"/>
          </a:bodyPr>
          <a:lstStyle/>
          <a:p>
            <a:br>
              <a:rPr lang="en-US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l-GR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ΣΥΓΚΡΙΤΙΚΗ ΜΕΛΕΤΗ ΔΥΟ ΕΜΠΟΡΙΚΑ ΔΙΑΘΕΣΙΜΩΝ ΤΕΧΝΙΚΩΝ ΤΑΧΕΙΑΣ ΜΟΡΙΑΚΗΣ ΑΝΙΧΝΕΥΣΗΣ SARS-CoV-2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ΣΕ ΤΡΙΤΟΒΑΘΜΙΟ ΕΛΛΗΝΙΚΟ ΝΟΣΟΚΟΜΕΙΟ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l-GR" sz="1600" b="0" i="0" u="sng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Μ. </a:t>
            </a:r>
            <a:r>
              <a:rPr lang="el-GR" sz="1600" b="0" i="0" u="sng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Βιρβίλη</a:t>
            </a:r>
            <a:r>
              <a:rPr lang="el-GR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Α. Δεληγιάννη, Π. </a:t>
            </a:r>
            <a:r>
              <a:rPr lang="el-GR" sz="1600" b="0" i="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Κάππου</a:t>
            </a:r>
            <a:r>
              <a:rPr lang="el-GR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Α. </a:t>
            </a:r>
            <a:r>
              <a:rPr lang="el-GR" sz="1600" b="0" i="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Πλιάγκος</a:t>
            </a:r>
            <a:r>
              <a:rPr lang="el-GR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Α. </a:t>
            </a:r>
            <a:r>
              <a:rPr lang="el-GR" sz="1600" b="0" i="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Ζάμπου</a:t>
            </a:r>
            <a:r>
              <a:rPr lang="el-GR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Γ. Γκούμας, Ε. </a:t>
            </a:r>
            <a:r>
              <a:rPr lang="el-GR" sz="1600" b="0" i="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Καφφέ</a:t>
            </a:r>
            <a:r>
              <a:rPr lang="el-GR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Ν. </a:t>
            </a:r>
            <a:r>
              <a:rPr lang="el-GR" sz="1600" b="0" i="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Χαραλαμπάκη</a:t>
            </a:r>
            <a:r>
              <a:rPr lang="el-GR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br>
              <a:rPr lang="en-US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l-GR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Π. Γιαννοπούλου</a:t>
            </a:r>
            <a:br>
              <a:rPr lang="en-US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l-GR" sz="1600" kern="150" dirty="0"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Μικροβιολογικό Εργαστήριο, </a:t>
            </a:r>
            <a:r>
              <a:rPr lang="el-GR" sz="1600" kern="150" dirty="0" err="1"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Γ.Ν.Ελευσίνας</a:t>
            </a:r>
            <a:r>
              <a:rPr lang="el-GR" sz="1600" kern="150" dirty="0"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 “</a:t>
            </a:r>
            <a:r>
              <a:rPr lang="el-GR" sz="1600" kern="150" dirty="0" err="1"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Θριάσιο</a:t>
            </a:r>
            <a:r>
              <a:rPr lang="el-GR" sz="1600" kern="150" dirty="0"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”</a:t>
            </a:r>
            <a:br>
              <a:rPr lang="el-GR" sz="1600" kern="150" dirty="0"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</a:br>
            <a:r>
              <a:rPr lang="el-GR" sz="1600" kern="150" dirty="0">
                <a:effectLst/>
                <a:latin typeface="+mn-lt"/>
                <a:ea typeface="NSimSun" panose="02010609030101010101" pitchFamily="49" charset="-122"/>
                <a:cs typeface="Arial" panose="020B0604020202020204" pitchFamily="34" charset="0"/>
              </a:rPr>
              <a:t> </a:t>
            </a:r>
            <a:br>
              <a:rPr lang="el-GR" sz="1600" kern="150" dirty="0">
                <a:effectLst/>
                <a:latin typeface="+mn-lt"/>
                <a:ea typeface="NSimSun" panose="02010609030101010101" pitchFamily="49" charset="-122"/>
                <a:cs typeface="Arial" panose="020B0604020202020204" pitchFamily="34" charset="0"/>
              </a:rPr>
            </a:br>
            <a:br>
              <a:rPr lang="en-US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l-G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Θέση περιεχομένου 10">
            <a:extLst>
              <a:ext uri="{FF2B5EF4-FFF2-40B4-BE49-F238E27FC236}">
                <a16:creationId xmlns:a16="http://schemas.microsoft.com/office/drawing/2014/main" id="{CFEC55EA-BC97-4301-B3E3-E076B9E0821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4" y="27237"/>
            <a:ext cx="2195861" cy="1794467"/>
          </a:xfrm>
        </p:spPr>
      </p:pic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4D21837-C6D6-4269-8879-F75A94FA8A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90362" y="1896575"/>
            <a:ext cx="4978058" cy="573020"/>
          </a:xfrm>
        </p:spPr>
        <p:txBody>
          <a:bodyPr>
            <a:normAutofit/>
          </a:bodyPr>
          <a:lstStyle/>
          <a:p>
            <a:pPr algn="ctr"/>
            <a:r>
              <a:rPr lang="el-GR" sz="1600" u="sng" dirty="0"/>
              <a:t>Σκοπός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5A66FFFF-6ACD-41B5-850B-9DCFE3DCA8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90362" y="2394724"/>
            <a:ext cx="5183188" cy="3684588"/>
          </a:xfrm>
        </p:spPr>
        <p:txBody>
          <a:bodyPr/>
          <a:lstStyle/>
          <a:p>
            <a:pPr marL="0" indent="0">
              <a:buNone/>
            </a:pPr>
            <a:endParaRPr lang="el-GR" sz="1600" kern="150" dirty="0"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Οι μοριακές τεχνικές για την ανίχνευση του 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SARS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-</a:t>
            </a:r>
            <a:r>
              <a:rPr lang="en-US" sz="1400" kern="150" dirty="0" err="1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CoV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-2 αποτελούν απαραίτητο εργαλείο στην αντιμετώπιση της νόσου 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COVID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-19.</a:t>
            </a:r>
            <a:r>
              <a:rPr lang="el-GR" sz="1400" kern="150" dirty="0">
                <a:ea typeface="NSimSun" panose="02010609030101010101" pitchFamily="49" charset="-122"/>
                <a:cs typeface="Arial" panose="020B0604020202020204" pitchFamily="34" charset="0"/>
              </a:rPr>
              <a:t> Σκοπός είναι η σ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ύγκριση της ευαισθησίας δυο τεχνικών ταχείας μοριακής ανίχνευσης με τη μέθοδο αναφοράς 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RT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-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PCR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. </a:t>
            </a:r>
            <a:endParaRPr lang="en-US" sz="1400" kern="150" dirty="0">
              <a:effectLst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l-GR" sz="1400" kern="150" dirty="0">
              <a:effectLst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1) </a:t>
            </a:r>
            <a:r>
              <a:rPr lang="en-US" sz="1400" b="1" kern="150" dirty="0" err="1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FilmArray</a:t>
            </a:r>
            <a:r>
              <a:rPr lang="el-GR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-</a:t>
            </a:r>
            <a:r>
              <a:rPr lang="en-US" sz="1400" b="1" kern="150" dirty="0" err="1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BioFire</a:t>
            </a:r>
            <a:r>
              <a:rPr lang="el-GR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 (</a:t>
            </a:r>
            <a:r>
              <a:rPr lang="en-US" sz="1400" b="1" kern="150" dirty="0" err="1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Biomerieux</a:t>
            </a:r>
            <a:r>
              <a:rPr lang="el-GR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): 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nested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-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multiplex RT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-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PCR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 που επιτρέπει τη </a:t>
            </a:r>
            <a:r>
              <a:rPr lang="el-GR" sz="1400" kern="150" dirty="0" err="1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διαφοροδιάγνωση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 23 αναπνευστικών παθογόνων. Γονίδια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-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στόχοι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: </a:t>
            </a:r>
            <a:r>
              <a:rPr lang="en-US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Spike (S)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και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en-US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Envelope (E)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00000"/>
              </a:lnSpc>
            </a:pP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2) </a:t>
            </a:r>
            <a:r>
              <a:rPr lang="en-US" sz="1400" b="1" kern="150" dirty="0" err="1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Novodiag</a:t>
            </a:r>
            <a:r>
              <a:rPr lang="en-US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 (</a:t>
            </a:r>
            <a:r>
              <a:rPr lang="en-US" sz="1400" b="1" kern="150" dirty="0" err="1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Mobidiag</a:t>
            </a:r>
            <a:r>
              <a:rPr lang="en-US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): 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multiplex RT-PCR. 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Γονίδια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-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στόχοι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: </a:t>
            </a:r>
            <a:r>
              <a:rPr lang="en-US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Nucleocapsid (N)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και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en-US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orf1ab.</a:t>
            </a:r>
            <a:endParaRPr lang="el-GR" sz="1400" b="1" kern="150" dirty="0">
              <a:effectLst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29893EB2-012F-4935-81DB-7577D109FD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0406" y="110021"/>
            <a:ext cx="2195861" cy="106331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A9C37DA-BCF1-4CAE-9A84-7EAAC5C2AD18}"/>
              </a:ext>
            </a:extLst>
          </p:cNvPr>
          <p:cNvSpPr txBox="1"/>
          <p:nvPr/>
        </p:nvSpPr>
        <p:spPr>
          <a:xfrm>
            <a:off x="5956184" y="2131041"/>
            <a:ext cx="5360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u="sng" dirty="0"/>
              <a:t>Υλικά &amp; Μέθοδοι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CE31F1-4B81-4AE6-8152-B15AA7DB7C5B}"/>
              </a:ext>
            </a:extLst>
          </p:cNvPr>
          <p:cNvSpPr txBox="1"/>
          <p:nvPr/>
        </p:nvSpPr>
        <p:spPr>
          <a:xfrm>
            <a:off x="5855517" y="2469595"/>
            <a:ext cx="55619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1400" kern="150" dirty="0">
              <a:effectLst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Από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 12-22/4/2021, 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συλλέχθηκαν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 100 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ρινοφαρυγγικά δείγματα συμπτωματικών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 COVID-19 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ασθενών που προσήλθαν στα Επείγοντα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, 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μέσου όρου ηλικίας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 52,5 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έτη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, 43% 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άνδρες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, 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σε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 Universal Transport Medium (Copan).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</a:p>
          <a:p>
            <a:endParaRPr lang="el-GR" sz="1400" kern="150" dirty="0"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kern="150" dirty="0" err="1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Mέσος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 όρος ημερών μεταξύ έναρξης συμπτωμάτων και λήψης δείγματος:3. Αναλύθηκαν από  </a:t>
            </a:r>
            <a:r>
              <a:rPr lang="en-US" sz="1400" kern="150" dirty="0" err="1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Novodiag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 και  </a:t>
            </a:r>
            <a:r>
              <a:rPr lang="en-US" sz="1400" kern="150" dirty="0" err="1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FilmArray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 σε </a:t>
            </a:r>
            <a:r>
              <a:rPr lang="el-GR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78΄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 και </a:t>
            </a:r>
            <a:r>
              <a:rPr lang="el-GR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45΄ 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αντίστοιχα, δίνοντας ποιοτικά αποτελέσματα (θετικό/αρνητικό).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LOD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: </a:t>
            </a:r>
            <a:r>
              <a:rPr lang="el-GR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313 </a:t>
            </a:r>
            <a:r>
              <a:rPr lang="en-US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copies</a:t>
            </a:r>
            <a:r>
              <a:rPr lang="el-GR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/</a:t>
            </a:r>
            <a:r>
              <a:rPr lang="en-US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mL</a:t>
            </a:r>
            <a:r>
              <a:rPr lang="el-GR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και </a:t>
            </a:r>
            <a:r>
              <a:rPr lang="el-GR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160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 αντίστοιχα. Ακολούθως, ελέγχθηκαν μέσω 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RT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-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PCR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, χρησιμοποιώντας τον 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MGISP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-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NE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32 (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MGI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) για απομόνωση γενετικού υλικού και τον 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Aria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-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Dx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 (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Agilent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) </a:t>
            </a:r>
            <a:r>
              <a:rPr lang="el-GR" sz="1400" kern="150" dirty="0" err="1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θερμοκυκλοποιητή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, με το συμβατό 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kit </a:t>
            </a:r>
            <a:r>
              <a:rPr lang="en-US" sz="1400" kern="150" dirty="0" err="1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Vircell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Γονίδια-στόχοι: </a:t>
            </a:r>
            <a:r>
              <a:rPr lang="el-GR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(Ν, Ε). 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Cycle threshold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el-GR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(</a:t>
            </a:r>
            <a:r>
              <a:rPr lang="en-US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Ct</a:t>
            </a:r>
            <a:r>
              <a:rPr lang="el-GR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)&lt;40: θετικό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, </a:t>
            </a:r>
            <a:r>
              <a:rPr lang="el-GR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(</a:t>
            </a:r>
            <a:r>
              <a:rPr lang="en-US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Ct</a:t>
            </a:r>
            <a:r>
              <a:rPr lang="el-GR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)&gt;=40 αρνητικό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, </a:t>
            </a:r>
            <a:r>
              <a:rPr lang="el-GR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(</a:t>
            </a:r>
            <a:r>
              <a:rPr lang="en-US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Ct</a:t>
            </a:r>
            <a:r>
              <a:rPr lang="el-GR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)&lt;40 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για μόνο έναν εκ των δύο στόχων: </a:t>
            </a:r>
            <a:r>
              <a:rPr lang="el-GR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αδιευκρίνιστο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 –επανάληψη σε 48 ώρες</a:t>
            </a:r>
            <a:r>
              <a:rPr lang="el-GR" sz="16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6256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0D14075-CB98-481B-90CA-D65342092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774" y="2677886"/>
            <a:ext cx="5158931" cy="38213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Για 43 θετικούς και 37 αρνητικούς ασθενείς στους 100</a:t>
            </a:r>
            <a:r>
              <a:rPr lang="el-GR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 (80%), συμφωνούν 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με την 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RT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-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PCR</a:t>
            </a:r>
            <a:r>
              <a:rPr lang="el-GR" sz="1400" kern="150" dirty="0"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(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Ct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= 15-33 </a:t>
            </a:r>
            <a:r>
              <a:rPr lang="en-US" sz="1400" kern="150" dirty="0" err="1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Cq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). 14 θετικοί (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Ct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=32-38</a:t>
            </a:r>
            <a:r>
              <a:rPr lang="en-US" sz="1400" kern="150" dirty="0" err="1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Cq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) και 6 αμφίβολοι για το Ν ή Ε (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Ct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=36-39Cq) </a:t>
            </a:r>
            <a:r>
              <a:rPr lang="el-GR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δεν ανιχνεύθηκαν 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από το </a:t>
            </a:r>
            <a:r>
              <a:rPr lang="en-US" sz="1400" kern="150" dirty="0" err="1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Novodiag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el-GR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(20%)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, ενώ 5 θετικοί (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Ct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= 32-37 </a:t>
            </a:r>
            <a:r>
              <a:rPr lang="en-US" sz="1400" kern="150" dirty="0" err="1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Cq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) και 3 αμφίβολοι για το Ν ή Ε (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Ct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=36-38Cq) </a:t>
            </a:r>
            <a:r>
              <a:rPr lang="el-GR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δεν ανιχνεύθηκαν 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από το </a:t>
            </a:r>
            <a:r>
              <a:rPr lang="en-US" sz="1400" kern="150" dirty="0" err="1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FilmArray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el-GR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(8%). 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Εντοπίστηκαν </a:t>
            </a:r>
            <a:r>
              <a:rPr lang="el-GR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12 </a:t>
            </a:r>
            <a:r>
              <a:rPr lang="el-GR" sz="1400" b="1" kern="150" dirty="0" err="1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συνλοιμώξεις</a:t>
            </a:r>
            <a:r>
              <a:rPr lang="el-GR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Rhino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/</a:t>
            </a:r>
            <a:r>
              <a:rPr lang="en-US" sz="1400" kern="150" dirty="0" err="1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Entero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 ιού, </a:t>
            </a:r>
            <a:r>
              <a:rPr lang="el-GR" sz="1400" kern="150" dirty="0" err="1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Αδενοιού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, Ν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L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63 </a:t>
            </a:r>
            <a:r>
              <a:rPr lang="el-GR" sz="1400" kern="150" dirty="0" err="1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κορωνοϊού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.</a:t>
            </a:r>
          </a:p>
          <a:p>
            <a:endParaRPr lang="el-GR" sz="1400" dirty="0"/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C4E03D87-8EC8-486C-B92A-56D21F1C3F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40075" y="5418077"/>
            <a:ext cx="5301569" cy="154448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Οι τεχνικές ταχείας μοριακής ανίχνευσης </a:t>
            </a:r>
            <a:r>
              <a:rPr lang="en-US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SARS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-</a:t>
            </a:r>
            <a:r>
              <a:rPr lang="en-US" sz="1400" kern="150" dirty="0" err="1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CoV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-2 παρέχουν αξιόπιστα αποτελέσματα, βελτιστοποιώντας τις παρεχόμενες υπηρεσίες ιατρικής περίθαλψης. </a:t>
            </a:r>
            <a:r>
              <a:rPr lang="el-GR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Η ταχύτητα στις απαντήσεις υπερτερεί της απώλειας  κάποιων θετικών δειγμάτων με </a:t>
            </a:r>
            <a:r>
              <a:rPr lang="en-US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Ct</a:t>
            </a:r>
            <a:r>
              <a:rPr lang="el-GR" sz="1400" b="1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&gt;32 </a:t>
            </a:r>
            <a:r>
              <a:rPr lang="en-US" sz="1400" b="1" kern="150" dirty="0" err="1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Cq</a:t>
            </a: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, λόγω μικρής κλινικής και επιδημιολογικής τους σημασίας.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l-GR" sz="1400" kern="150" dirty="0">
                <a:effectLst/>
                <a:ea typeface="NSimSun" panose="02010609030101010101" pitchFamily="49" charset="-122"/>
                <a:cs typeface="Arial" panose="020B0604020202020204" pitchFamily="34" charset="0"/>
              </a:rPr>
              <a:t> </a:t>
            </a:r>
          </a:p>
          <a:p>
            <a:endParaRPr lang="el-GR" sz="1400" dirty="0"/>
          </a:p>
        </p:txBody>
      </p:sp>
      <p:sp>
        <p:nvSpPr>
          <p:cNvPr id="7" name="Τίτλος 1">
            <a:extLst>
              <a:ext uri="{FF2B5EF4-FFF2-40B4-BE49-F238E27FC236}">
                <a16:creationId xmlns:a16="http://schemas.microsoft.com/office/drawing/2014/main" id="{451D49F4-47D7-4FAB-9797-F70CAB877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845" y="24446"/>
            <a:ext cx="8176726" cy="1921799"/>
          </a:xfrm>
        </p:spPr>
        <p:txBody>
          <a:bodyPr>
            <a:normAutofit fontScale="90000"/>
          </a:bodyPr>
          <a:lstStyle/>
          <a:p>
            <a:br>
              <a:rPr lang="en-US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l-GR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ΣΥΓΚΡΙΤΙΚΗ ΜΕΛΕΤΗ ΔΥΟ ΕΜΠΟΡΙΚΑ ΔΙΑΘΕΣΙΜΩΝ ΤΕΧΝΙΚΩΝ ΤΑΧΕΙΑΣ ΜΟΡΙΑΚΗΣ ΑΝΙΧΝΕΥΣΗΣ SARS-CoV-2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ΣΕ ΤΡΙΤΟΒΑΘΜΙΟ ΕΛΛΗΝΙΚΟ ΝΟΣΟΚΟΜΕΙΟ</a:t>
            </a:r>
            <a:r>
              <a:rPr lang="en-US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l-GR" sz="1600" b="0" i="0" u="sng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Μ. </a:t>
            </a:r>
            <a:r>
              <a:rPr lang="el-GR" sz="1600" b="0" i="0" u="sng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Βιρβίλη</a:t>
            </a:r>
            <a:r>
              <a:rPr lang="el-GR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Α. Δεληγιάννη, Π. </a:t>
            </a:r>
            <a:r>
              <a:rPr lang="el-GR" sz="1600" b="0" i="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Κάππου</a:t>
            </a:r>
            <a:r>
              <a:rPr lang="el-GR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Α. </a:t>
            </a:r>
            <a:r>
              <a:rPr lang="el-GR" sz="1600" b="0" i="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Πλιάγκος</a:t>
            </a:r>
            <a:r>
              <a:rPr lang="el-GR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Α. </a:t>
            </a:r>
            <a:r>
              <a:rPr lang="el-GR" sz="1600" b="0" i="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Ζάμπου</a:t>
            </a:r>
            <a:r>
              <a:rPr lang="el-GR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Γ. Γκούμας, Ε. </a:t>
            </a:r>
            <a:r>
              <a:rPr lang="el-GR" sz="1600" b="0" i="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Καφφέ</a:t>
            </a:r>
            <a:r>
              <a:rPr lang="el-GR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Ν. </a:t>
            </a:r>
            <a:r>
              <a:rPr lang="el-GR" sz="1600" b="0" i="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Χαραλαμπάκη</a:t>
            </a:r>
            <a:r>
              <a:rPr lang="el-GR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br>
              <a:rPr lang="en-US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l-GR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Π. Γιαννοπούλου</a:t>
            </a:r>
            <a:br>
              <a:rPr lang="en-US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l-GR" sz="1600" b="0" i="0" u="none" strike="noStrike" kern="15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Μικροβιολογικό Εργαστήριο, </a:t>
            </a:r>
            <a:r>
              <a:rPr kumimoji="0" lang="el-GR" sz="1600" b="0" i="0" u="none" strike="noStrike" kern="15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Γ.Ν.Ελευσίνας</a:t>
            </a:r>
            <a:r>
              <a:rPr kumimoji="0" lang="el-GR" sz="1600" b="0" i="0" u="none" strike="noStrike" kern="15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 “</a:t>
            </a:r>
            <a:r>
              <a:rPr kumimoji="0" lang="el-GR" sz="1600" b="0" i="0" u="none" strike="noStrike" kern="15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Θριάσιο</a:t>
            </a:r>
            <a:r>
              <a:rPr kumimoji="0" lang="el-GR" sz="1600" b="0" i="0" u="none" strike="noStrike" kern="15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”</a:t>
            </a:r>
            <a:br>
              <a:rPr kumimoji="0" lang="el-GR" sz="1600" b="0" i="0" u="none" strike="noStrike" kern="15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</a:br>
            <a:br>
              <a:rPr lang="en-US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16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l-G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Θέση περιεχομένου 10">
            <a:extLst>
              <a:ext uri="{FF2B5EF4-FFF2-40B4-BE49-F238E27FC236}">
                <a16:creationId xmlns:a16="http://schemas.microsoft.com/office/drawing/2014/main" id="{72F837F2-6357-4B52-9217-93EEFA228F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4" y="27237"/>
            <a:ext cx="2195861" cy="1794467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DA0A355E-D46B-432F-A8F5-1396E4BA47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1026" y="163763"/>
            <a:ext cx="2195861" cy="100914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7A9358A-9C3F-4CC5-A019-628E7F7DC15F}"/>
              </a:ext>
            </a:extLst>
          </p:cNvPr>
          <p:cNvSpPr txBox="1"/>
          <p:nvPr/>
        </p:nvSpPr>
        <p:spPr>
          <a:xfrm>
            <a:off x="6103464" y="4999036"/>
            <a:ext cx="5201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u="sng" dirty="0"/>
              <a:t>Συμπεράσματα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3FA28D-3190-4801-A050-1E75B742BF4D}"/>
              </a:ext>
            </a:extLst>
          </p:cNvPr>
          <p:cNvSpPr txBox="1"/>
          <p:nvPr/>
        </p:nvSpPr>
        <p:spPr>
          <a:xfrm>
            <a:off x="562062" y="2239861"/>
            <a:ext cx="5155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u="sng" dirty="0"/>
              <a:t>Αποτελέσματα</a:t>
            </a:r>
          </a:p>
        </p:txBody>
      </p:sp>
      <p:graphicFrame>
        <p:nvGraphicFramePr>
          <p:cNvPr id="13" name="Γράφημα 12">
            <a:extLst>
              <a:ext uri="{FF2B5EF4-FFF2-40B4-BE49-F238E27FC236}">
                <a16:creationId xmlns:a16="http://schemas.microsoft.com/office/drawing/2014/main" id="{476CDA6C-E7EF-437A-816A-E5C77208AD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6380770"/>
              </p:ext>
            </p:extLst>
          </p:nvPr>
        </p:nvGraphicFramePr>
        <p:xfrm>
          <a:off x="887361" y="4395329"/>
          <a:ext cx="3694923" cy="2380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Γράφημα 14">
            <a:extLst>
              <a:ext uri="{FF2B5EF4-FFF2-40B4-BE49-F238E27FC236}">
                <a16:creationId xmlns:a16="http://schemas.microsoft.com/office/drawing/2014/main" id="{BFBC7E2B-68B5-44AE-A1EA-3F47A77D06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1943331"/>
              </p:ext>
            </p:extLst>
          </p:nvPr>
        </p:nvGraphicFramePr>
        <p:xfrm>
          <a:off x="6730905" y="2115521"/>
          <a:ext cx="4228051" cy="2397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598FAD02-71D3-4CC6-889F-DD9DFF75162A}"/>
              </a:ext>
            </a:extLst>
          </p:cNvPr>
          <p:cNvSpPr txBox="1"/>
          <p:nvPr/>
        </p:nvSpPr>
        <p:spPr>
          <a:xfrm>
            <a:off x="6540075" y="4395329"/>
            <a:ext cx="5092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(A) </a:t>
            </a:r>
            <a:r>
              <a:rPr lang="el-GR" sz="1000" b="1" dirty="0"/>
              <a:t>Κατανομή δοκιμασιών  </a:t>
            </a:r>
            <a:r>
              <a:rPr lang="en-US" sz="1000" b="1" dirty="0"/>
              <a:t>RT-PCR</a:t>
            </a:r>
            <a:r>
              <a:rPr lang="el-GR" sz="1000" b="1" dirty="0"/>
              <a:t> συγκριτικά με </a:t>
            </a:r>
            <a:r>
              <a:rPr lang="en-US" sz="1000" b="1" dirty="0" err="1"/>
              <a:t>Novodiag</a:t>
            </a:r>
            <a:r>
              <a:rPr lang="en-US" sz="1000" b="1" dirty="0"/>
              <a:t>. (B) </a:t>
            </a:r>
            <a:r>
              <a:rPr lang="el-GR" sz="1000" b="1" dirty="0"/>
              <a:t>Κατανομή δοκιμασιών  </a:t>
            </a:r>
            <a:r>
              <a:rPr lang="en-US" sz="1000" b="1" dirty="0"/>
              <a:t>RT-PCR</a:t>
            </a:r>
            <a:r>
              <a:rPr lang="el-GR" sz="1000" b="1" dirty="0"/>
              <a:t> συγκριτικά με </a:t>
            </a:r>
            <a:r>
              <a:rPr lang="en-US" sz="1000" b="1" dirty="0" err="1"/>
              <a:t>FilmArray</a:t>
            </a:r>
            <a:r>
              <a:rPr lang="en-US" sz="1000" b="1" dirty="0"/>
              <a:t>. </a:t>
            </a:r>
            <a:r>
              <a:rPr lang="el-GR" sz="1000" b="1" dirty="0"/>
              <a:t> </a:t>
            </a:r>
            <a:r>
              <a:rPr lang="el-GR" dirty="0"/>
              <a:t>	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0863ED-AF9D-4C67-A708-58A40016A47E}"/>
              </a:ext>
            </a:extLst>
          </p:cNvPr>
          <p:cNvSpPr txBox="1"/>
          <p:nvPr/>
        </p:nvSpPr>
        <p:spPr>
          <a:xfrm>
            <a:off x="887361" y="4465448"/>
            <a:ext cx="505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(A)</a:t>
            </a:r>
            <a:endParaRPr lang="el-GR" sz="10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46264AC-B6A2-4D71-ABD2-50B1891C08A3}"/>
              </a:ext>
            </a:extLst>
          </p:cNvPr>
          <p:cNvSpPr txBox="1"/>
          <p:nvPr/>
        </p:nvSpPr>
        <p:spPr>
          <a:xfrm>
            <a:off x="6916372" y="2188955"/>
            <a:ext cx="5691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(B)</a:t>
            </a:r>
            <a:endParaRPr lang="el-GR" sz="1000" b="1" dirty="0"/>
          </a:p>
        </p:txBody>
      </p:sp>
    </p:spTree>
    <p:extLst>
      <p:ext uri="{BB962C8B-B14F-4D97-AF65-F5344CB8AC3E}">
        <p14:creationId xmlns:p14="http://schemas.microsoft.com/office/powerpoint/2010/main" val="103147861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612</Words>
  <Application>Microsoft Office PowerPoint</Application>
  <PresentationFormat>Ευρεία οθόνη</PresentationFormat>
  <Paragraphs>35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Θέμα του Office</vt:lpstr>
      <vt:lpstr>   ΣΥΓΚΡΙΤΙΚΗ ΜΕΛΕΤΗ ΔΥΟ ΕΜΠΟΡΙΚΑ ΔΙΑΘΕΣΙΜΩΝ ΤΕΧΝΙΚΩΝ ΤΑΧΕΙΑΣ ΜΟΡΙΑΚΗΣ ΑΝΙΧΝΕΥΣΗΣ SARS-CoV-2 ΣΕ ΤΡΙΤΟΒΑΘΜΙΟ ΕΛΛΗΝΙΚΟ ΝΟΣΟΚΟΜΕΙΟ   Μ. Βιρβίλη, Α. Δεληγιάννη, Π. Κάππου, Α. Πλιάγκος, Α. Ζάμπου, Γ. Γκούμας, Ε. Καφφέ, Ν. Χαραλαμπάκη,  Π. Γιαννοπούλου  Μικροβιολογικό Εργαστήριο, Γ.Ν.Ελευσίνας “Θριάσιο”     </vt:lpstr>
      <vt:lpstr>     ΣΥΓΚΡΙΤΙΚΗ ΜΕΛΕΤΗ ΔΥΟ ΕΜΠΟΡΙΚΑ ΔΙΑΘΕΣΙΜΩΝ ΤΕΧΝΙΚΩΝ ΤΑΧΕΙΑΣ ΜΟΡΙΑΚΗΣ ΑΝΙΧΝΕΥΣΗΣ SARS-CoV-2 ΣΕ ΤΡΙΤΟΒΑΘΜΙΟ ΕΛΛΗΝΙΚΟ ΝΟΣΟΚΟΜΕΙΟ   Μ. Βιρβίλη, Α. Δεληγιάννη, Π. Κάππου, Α. Πλιάγκος, Α. Ζάμπου, Γ. Γκούμας, Ε. Καφφέ, Ν. Χαραλαμπάκη,  Π. Γιαννοπούλου  Μικροβιολογικό Εργαστήριο, Γ.Ν.Ελευσίνας “Θριάσιο”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ΣΥΓΚΡΙΤΙΚΗ ΜΕΛΕΤΗ ΔΥΟ ΕΜΠΟΡΙΚΑ  ΔΙΑΘΕΣΙΜΩΝ ΤΕΧΝΙΚΩΝ ΤΑΧΕΙΑΣ ΜΟΡΙΑΚΗΣ ΑΝΙΧΝΕΥΣΗΣ SARS-CoV-2 ΣΕ ΤΡΙΤΟΒΑΘΜΙΟ ΕΛΛΗΝΙΚΟ ΝΟΣΟΚΟΜΕΙΟ   Μ. Βιρβίλη, Α. Δεληγιάννη, Π. Κάππου, Α. Πλιάγκος, Α. Ζάμπου, Γ. Γκούμας, Ε. Καφφέ, Ν. Χαραλαμπάκη, Π. Γιαννοπούλου</dc:title>
  <dc:creator>td dt</dc:creator>
  <cp:lastModifiedBy>td dt</cp:lastModifiedBy>
  <cp:revision>54</cp:revision>
  <dcterms:created xsi:type="dcterms:W3CDTF">2021-09-28T07:14:02Z</dcterms:created>
  <dcterms:modified xsi:type="dcterms:W3CDTF">2021-09-28T11:37:33Z</dcterms:modified>
</cp:coreProperties>
</file>