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37" autoAdjust="0"/>
  </p:normalViewPr>
  <p:slideViewPr>
    <p:cSldViewPr>
      <p:cViewPr varScale="1">
        <p:scale>
          <a:sx n="155" d="100"/>
          <a:sy n="155" d="100"/>
        </p:scale>
        <p:origin x="-1224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210" y="62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28/9/2021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27"/>
            <a:ext cx="609600" cy="388143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28/9/2021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171700"/>
            <a:ext cx="6172200" cy="1540193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28/9/2021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27"/>
            <a:ext cx="609600" cy="388143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28/9/2021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28/9/2021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28/9/2021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4160520" y="2343150"/>
            <a:ext cx="473202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05740"/>
            <a:ext cx="1527048" cy="373761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28/9/2021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198596"/>
            <a:ext cx="1524000" cy="37170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28/9/2021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28/9/2021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907704" y="1491630"/>
            <a:ext cx="7056784" cy="1800200"/>
          </a:xfrm>
        </p:spPr>
        <p:txBody>
          <a:bodyPr>
            <a:noAutofit/>
          </a:bodyPr>
          <a:lstStyle/>
          <a:p>
            <a:pPr algn="ctr"/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ΑΝΤΙΛΗΨΕΙΣ ΚΑΙ ΣΤΑΣΕΙΣ ΤΩΝ ΑΤΟΜΩΝ ΕΝΑΝΤΙ ΣΤΟΝ ΕΜΒΟΛΙΑΣΜΟ ΚΑΤΑ ΤΗΣ ΝΟΣΟΥ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COVID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-19</a:t>
            </a:r>
            <a:b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</a:br>
            <a:endParaRPr lang="el-GR" sz="24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051720" y="3867894"/>
            <a:ext cx="6912768" cy="1152128"/>
          </a:xfrm>
        </p:spPr>
        <p:txBody>
          <a:bodyPr>
            <a:noAutofit/>
          </a:bodyPr>
          <a:lstStyle/>
          <a:p>
            <a:r>
              <a:rPr lang="el-GR" sz="14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Τσουκαλά Αικατερίνη, </a:t>
            </a:r>
            <a:r>
              <a:rPr lang="el-GR" sz="1400" i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Χονδρολέου Άννα,</a:t>
            </a:r>
            <a:r>
              <a:rPr lang="el-GR" sz="14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Πρώιμου Ελισάβετ, Ζησιμοπούλου Ουρανία, Σαραντόπουλος Άγγελος</a:t>
            </a:r>
          </a:p>
          <a:p>
            <a:endParaRPr lang="el-GR" sz="1400" dirty="0" smtClean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el-GR" sz="1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Εμβολιαστικό Κέντρο, Πανεπιστημιακό Γενικό Νοσοκομείο Πατρών (Π.Γ.Ν.Π.)</a:t>
            </a:r>
          </a:p>
          <a:p>
            <a:r>
              <a:rPr lang="el-GR" sz="1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 </a:t>
            </a:r>
          </a:p>
          <a:p>
            <a:endParaRPr lang="el-GR" sz="1400" dirty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2 - Υπότιτλος"/>
          <p:cNvSpPr txBox="1">
            <a:spLocks/>
          </p:cNvSpPr>
          <p:nvPr/>
        </p:nvSpPr>
        <p:spPr>
          <a:xfrm>
            <a:off x="1835696" y="195486"/>
            <a:ext cx="7200800" cy="5040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l-GR" sz="12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13</a:t>
            </a:r>
            <a:r>
              <a:rPr lang="el-GR" sz="1200" b="1" baseline="30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ο</a:t>
            </a:r>
            <a:r>
              <a:rPr lang="el-GR" sz="12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ΠΑΝΕΛΛΗΝΙΟ ΣΥΝΕΔΡΙΟ ΕΛΛΗΝΙΚΗΣ ΕΤΑΙΡΕΙΑΣ ΕΛΕΓΧΟΥ ΛΟΙΜΩΞΕΩΝ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2"/>
          </p:nvPr>
        </p:nvSpPr>
        <p:spPr>
          <a:xfrm>
            <a:off x="179512" y="3363838"/>
            <a:ext cx="3657600" cy="1656184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1800" b="1" dirty="0" smtClean="0">
                <a:latin typeface="Comic Sans MS" pitchFamily="66" charset="0"/>
              </a:rPr>
              <a:t>η καταγραφή και η διερεύνηση των αντιλήψεων και των στάσεων των ατόμων έναντι στον εμβολιασμό κατά της νόσου </a:t>
            </a:r>
            <a:r>
              <a:rPr lang="en-US" sz="1800" b="1" dirty="0" err="1" smtClean="0">
                <a:latin typeface="Comic Sans MS" pitchFamily="66" charset="0"/>
              </a:rPr>
              <a:t>Covid</a:t>
            </a:r>
            <a:r>
              <a:rPr lang="el-GR" sz="1800" b="1" dirty="0" smtClean="0">
                <a:latin typeface="Comic Sans MS" pitchFamily="66" charset="0"/>
              </a:rPr>
              <a:t>-19. </a:t>
            </a:r>
            <a:endParaRPr lang="el-GR" sz="1800" dirty="0" smtClean="0">
              <a:latin typeface="Comic Sans MS" pitchFamily="66" charset="0"/>
            </a:endParaRPr>
          </a:p>
          <a:p>
            <a:pPr marL="0" indent="0" algn="just"/>
            <a:endParaRPr lang="el-GR" sz="1800" dirty="0">
              <a:latin typeface="Comic Sans MS" pitchFamily="66" charset="0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067944" y="2499742"/>
            <a:ext cx="4608512" cy="252028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endParaRPr lang="en-US" sz="1600" b="1" dirty="0" smtClean="0">
              <a:latin typeface="Comic Sans MS" pitchFamily="66" charset="0"/>
            </a:endParaRPr>
          </a:p>
          <a:p>
            <a:r>
              <a:rPr lang="el-GR" sz="1600" b="1" dirty="0" smtClean="0">
                <a:latin typeface="Comic Sans MS" pitchFamily="66" charset="0"/>
              </a:rPr>
              <a:t>Συλλογή </a:t>
            </a:r>
            <a:r>
              <a:rPr lang="el-GR" sz="1600" b="1" dirty="0" smtClean="0">
                <a:latin typeface="Comic Sans MS" pitchFamily="66" charset="0"/>
              </a:rPr>
              <a:t>δεδομένων: συμπλήρωση έντυπου δομημένου ανώνυμου ερωτηματολογίου</a:t>
            </a:r>
          </a:p>
          <a:p>
            <a:r>
              <a:rPr lang="el-GR" sz="1600" b="1" dirty="0" smtClean="0">
                <a:latin typeface="Comic Sans MS" pitchFamily="66" charset="0"/>
              </a:rPr>
              <a:t>Διάρκεια: τρεις μήνες </a:t>
            </a:r>
          </a:p>
          <a:p>
            <a:r>
              <a:rPr lang="el-GR" sz="1600" b="1" dirty="0" smtClean="0">
                <a:latin typeface="Comic Sans MS" pitchFamily="66" charset="0"/>
              </a:rPr>
              <a:t>Πληθυσμός μελέτης: 500 άτομα</a:t>
            </a:r>
          </a:p>
          <a:p>
            <a:r>
              <a:rPr lang="el-GR" sz="1600" b="1" dirty="0" smtClean="0">
                <a:latin typeface="Comic Sans MS" pitchFamily="66" charset="0"/>
              </a:rPr>
              <a:t>Εμβόλιο: </a:t>
            </a:r>
            <a:r>
              <a:rPr lang="en-US" sz="1600" b="1" dirty="0" smtClean="0">
                <a:latin typeface="Comic Sans MS" pitchFamily="66" charset="0"/>
              </a:rPr>
              <a:t>Johnson</a:t>
            </a:r>
            <a:r>
              <a:rPr lang="el-GR" sz="1600" b="1" dirty="0" smtClean="0">
                <a:latin typeface="Comic Sans MS" pitchFamily="66" charset="0"/>
              </a:rPr>
              <a:t> &amp; </a:t>
            </a:r>
            <a:r>
              <a:rPr lang="en-US" sz="1600" b="1" dirty="0" smtClean="0">
                <a:latin typeface="Comic Sans MS" pitchFamily="66" charset="0"/>
              </a:rPr>
              <a:t>Johnson</a:t>
            </a:r>
            <a:r>
              <a:rPr lang="el-GR" sz="1600" b="1" dirty="0" smtClean="0">
                <a:latin typeface="Comic Sans MS" pitchFamily="66" charset="0"/>
              </a:rPr>
              <a:t> </a:t>
            </a:r>
          </a:p>
          <a:p>
            <a:r>
              <a:rPr lang="el-GR" sz="1600" b="1" dirty="0" smtClean="0">
                <a:latin typeface="Comic Sans MS" pitchFamily="66" charset="0"/>
              </a:rPr>
              <a:t>Εμβολιαστικό Κέντρο: Π.Γ.Ν. Πατρών.</a:t>
            </a:r>
            <a:endParaRPr lang="el-GR" sz="1600" dirty="0" smtClean="0">
              <a:latin typeface="Comic Sans MS" pitchFamily="66" charset="0"/>
            </a:endParaRPr>
          </a:p>
          <a:p>
            <a:pPr algn="ctr"/>
            <a:endParaRPr lang="el-GR" sz="1600" dirty="0">
              <a:latin typeface="Comic Sans MS" pitchFamily="66" charset="0"/>
            </a:endParaRP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179512" y="2787774"/>
            <a:ext cx="3657600" cy="493776"/>
          </a:xfrm>
        </p:spPr>
        <p:txBody>
          <a:bodyPr/>
          <a:lstStyle/>
          <a:p>
            <a:r>
              <a:rPr lang="el-GR" dirty="0" smtClean="0">
                <a:latin typeface="Comic Sans MS" pitchFamily="66" charset="0"/>
              </a:rPr>
              <a:t>ΣΚΟΠΟΣ:</a:t>
            </a:r>
            <a:endParaRPr lang="el-GR" dirty="0">
              <a:latin typeface="Comic Sans MS" pitchFamily="66" charset="0"/>
            </a:endParaRPr>
          </a:p>
        </p:txBody>
      </p:sp>
      <p:sp>
        <p:nvSpPr>
          <p:cNvPr id="6" name="5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067944" y="1851670"/>
            <a:ext cx="4608512" cy="493776"/>
          </a:xfrm>
        </p:spPr>
        <p:txBody>
          <a:bodyPr/>
          <a:lstStyle/>
          <a:p>
            <a:r>
              <a:rPr lang="el-GR" dirty="0" smtClean="0">
                <a:latin typeface="Comic Sans MS" pitchFamily="66" charset="0"/>
              </a:rPr>
              <a:t>ΥΛΙΚΟ-ΜΕΘΟΔΟΙ: </a:t>
            </a:r>
            <a:endParaRPr lang="el-GR" dirty="0">
              <a:latin typeface="Comic Sans MS" pitchFamily="66" charset="0"/>
            </a:endParaRPr>
          </a:p>
        </p:txBody>
      </p:sp>
      <p:sp>
        <p:nvSpPr>
          <p:cNvPr id="7" name="4 - Θέση κειμένου"/>
          <p:cNvSpPr txBox="1">
            <a:spLocks/>
          </p:cNvSpPr>
          <p:nvPr/>
        </p:nvSpPr>
        <p:spPr>
          <a:xfrm>
            <a:off x="179512" y="123478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vert="horz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ΕΙΣΑΓΩΓΗ:</a:t>
            </a: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2 - Θέση περιεχομένου"/>
          <p:cNvSpPr txBox="1">
            <a:spLocks/>
          </p:cNvSpPr>
          <p:nvPr/>
        </p:nvSpPr>
        <p:spPr>
          <a:xfrm>
            <a:off x="179512" y="699542"/>
            <a:ext cx="3600400" cy="194421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vert="horz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l-G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Ο εμβολιασμός αναγνωρίζεται ως η πιο επιτυχημένη και αποτελεσματική μορφή παρέμβασης και διαφύλαξης της Δημόσιας Υγείας. Η εφαρμογή  προγράμματος εμβολιασμού κατά του ιού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SARS</a:t>
            </a:r>
            <a:r>
              <a:rPr kumimoji="0" lang="el-G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-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COV</a:t>
            </a:r>
            <a:r>
              <a:rPr kumimoji="0" lang="el-G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-2 έγινε με σκοπό τη μείωση της επίπτωσης της νόσου και τον </a:t>
            </a:r>
            <a:r>
              <a:rPr kumimoji="0" lang="el-GR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έλεγχ</a:t>
            </a:r>
            <a:r>
              <a:rPr lang="el-GR" sz="1400" b="1" dirty="0" smtClean="0">
                <a:solidFill>
                  <a:srgbClr val="FFFFFF"/>
                </a:solidFill>
                <a:latin typeface="Comic Sans MS" pitchFamily="66" charset="0"/>
              </a:rPr>
              <a:t>ό</a:t>
            </a:r>
            <a:r>
              <a:rPr kumimoji="0" lang="el-G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της.</a:t>
            </a:r>
            <a:endParaRPr kumimoji="0" lang="el-GR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C:\Users\coviduser\Desktop\JOHNSON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39502"/>
            <a:ext cx="2701270" cy="11489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περιεχομένου"/>
          <p:cNvSpPr>
            <a:spLocks noGrp="1"/>
          </p:cNvSpPr>
          <p:nvPr>
            <p:ph sz="quarter" idx="4"/>
          </p:nvPr>
        </p:nvSpPr>
        <p:spPr>
          <a:xfrm>
            <a:off x="2627784" y="3147814"/>
            <a:ext cx="6336704" cy="1944216"/>
          </a:xfrm>
        </p:spPr>
        <p:txBody>
          <a:bodyPr>
            <a:noAutofit/>
          </a:bodyPr>
          <a:lstStyle/>
          <a:p>
            <a:pPr algn="just"/>
            <a:r>
              <a:rPr lang="el-GR" sz="1300" b="1" dirty="0" smtClean="0">
                <a:latin typeface="Comic Sans MS" pitchFamily="66" charset="0"/>
              </a:rPr>
              <a:t>Υπάρχει εμπιστοσύνη στην Ιατρική Επιστήμη και στις μεθόδους της</a:t>
            </a:r>
          </a:p>
          <a:p>
            <a:pPr algn="just"/>
            <a:r>
              <a:rPr lang="el-GR" sz="1300" b="1" dirty="0" smtClean="0">
                <a:latin typeface="Comic Sans MS" pitchFamily="66" charset="0"/>
              </a:rPr>
              <a:t>Υπάρχουν, σε σημαντικό ποσοστό, </a:t>
            </a:r>
            <a:r>
              <a:rPr lang="el-GR" sz="1300" b="1" dirty="0" smtClean="0">
                <a:latin typeface="Comic Sans MS" pitchFamily="66" charset="0"/>
              </a:rPr>
              <a:t>επιφυλάξεις ως προς την ασφάλεια και αποτελεσματικότητα του εμβολίου </a:t>
            </a:r>
          </a:p>
          <a:p>
            <a:pPr algn="just"/>
            <a:r>
              <a:rPr lang="el-GR" sz="1300" b="1" dirty="0" smtClean="0">
                <a:latin typeface="Comic Sans MS" pitchFamily="66" charset="0"/>
              </a:rPr>
              <a:t>Η μία και μοναδική δόση υπήρξε κίνητρο για την </a:t>
            </a:r>
            <a:r>
              <a:rPr lang="el-GR" sz="1300" b="1" dirty="0" smtClean="0">
                <a:latin typeface="Comic Sans MS" pitchFamily="66" charset="0"/>
              </a:rPr>
              <a:t>επιλογή</a:t>
            </a:r>
          </a:p>
          <a:p>
            <a:pPr algn="just"/>
            <a:r>
              <a:rPr lang="el-GR" sz="1300" b="1" dirty="0" smtClean="0">
                <a:latin typeface="Comic Sans MS" pitchFamily="66" charset="0"/>
              </a:rPr>
              <a:t>Τα μέτρα τηρήθηκαν από το μεγαλύτερο ποσοστό των ερωτηθέντων, χωρίς όμως να προκύπτει πλήρης και καθολική παραδοχή</a:t>
            </a:r>
            <a:endParaRPr lang="el-GR" sz="1300" b="1" dirty="0" smtClean="0">
              <a:latin typeface="Comic Sans MS" pitchFamily="66" charset="0"/>
            </a:endParaRPr>
          </a:p>
          <a:p>
            <a:pPr algn="just"/>
            <a:r>
              <a:rPr lang="el-GR" sz="1300" b="1" dirty="0" smtClean="0">
                <a:latin typeface="Comic Sans MS" pitchFamily="66" charset="0"/>
              </a:rPr>
              <a:t>Η ικανοποίηση των </a:t>
            </a:r>
            <a:r>
              <a:rPr lang="el-GR" sz="1300" b="1" dirty="0" err="1" smtClean="0">
                <a:latin typeface="Comic Sans MS" pitchFamily="66" charset="0"/>
              </a:rPr>
              <a:t>εμβολιασθέντων</a:t>
            </a:r>
            <a:r>
              <a:rPr lang="el-GR" sz="1300" b="1" dirty="0" smtClean="0">
                <a:latin typeface="Comic Sans MS" pitchFamily="66" charset="0"/>
              </a:rPr>
              <a:t> από την ποιότητα των παρεχόμενων υπηρεσιών ήταν πολύ υψηλή.</a:t>
            </a:r>
            <a:endParaRPr lang="el-GR" sz="1300" dirty="0" smtClean="0">
              <a:latin typeface="Comic Sans MS" pitchFamily="66" charset="0"/>
            </a:endParaRPr>
          </a:p>
          <a:p>
            <a:pPr algn="just"/>
            <a:endParaRPr lang="el-GR" sz="1300" dirty="0">
              <a:latin typeface="Comic Sans MS" pitchFamily="66" charset="0"/>
            </a:endParaRPr>
          </a:p>
        </p:txBody>
      </p:sp>
      <p:sp>
        <p:nvSpPr>
          <p:cNvPr id="6" name="5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3059832" y="2859782"/>
            <a:ext cx="5616624" cy="288032"/>
          </a:xfrm>
        </p:spPr>
        <p:txBody>
          <a:bodyPr/>
          <a:lstStyle/>
          <a:p>
            <a:r>
              <a:rPr lang="el-GR" sz="1600" dirty="0" smtClean="0">
                <a:latin typeface="Comic Sans MS" pitchFamily="66" charset="0"/>
              </a:rPr>
              <a:t>ΣΥΜΠΕΡΑΣΜΑΤΑ: </a:t>
            </a:r>
            <a:endParaRPr lang="el-GR" sz="1600" dirty="0">
              <a:latin typeface="Comic Sans MS" pitchFamily="66" charset="0"/>
            </a:endParaRPr>
          </a:p>
        </p:txBody>
      </p:sp>
      <p:pic>
        <p:nvPicPr>
          <p:cNvPr id="1026" name="Picture 2" descr="C:\Users\coviduser\Desktop\24.09.2021_11.29.14_REC.png"/>
          <p:cNvPicPr>
            <a:picLocks noChangeAspect="1" noChangeArrowheads="1"/>
          </p:cNvPicPr>
          <p:nvPr/>
        </p:nvPicPr>
        <p:blipFill>
          <a:blip r:embed="rId2" cstate="print"/>
          <a:srcRect r="10526"/>
          <a:stretch>
            <a:fillRect/>
          </a:stretch>
        </p:blipFill>
        <p:spPr bwMode="auto">
          <a:xfrm>
            <a:off x="107504" y="555526"/>
            <a:ext cx="2448272" cy="108012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027" name="Picture 3" descr="C:\Users\coviduser\Desktop\24.09.2021_11.32.26_REC.png"/>
          <p:cNvPicPr>
            <a:picLocks noChangeAspect="1" noChangeArrowheads="1"/>
          </p:cNvPicPr>
          <p:nvPr/>
        </p:nvPicPr>
        <p:blipFill>
          <a:blip r:embed="rId3" cstate="print"/>
          <a:srcRect r="10526"/>
          <a:stretch>
            <a:fillRect/>
          </a:stretch>
        </p:blipFill>
        <p:spPr bwMode="auto">
          <a:xfrm>
            <a:off x="107504" y="1779662"/>
            <a:ext cx="2448272" cy="100811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028" name="Picture 4" descr="C:\Users\coviduser\Desktop\24.09.2021_11.32.49_REC.png"/>
          <p:cNvPicPr>
            <a:picLocks noChangeAspect="1" noChangeArrowheads="1"/>
          </p:cNvPicPr>
          <p:nvPr/>
        </p:nvPicPr>
        <p:blipFill>
          <a:blip r:embed="rId4" cstate="print"/>
          <a:srcRect r="10526"/>
          <a:stretch>
            <a:fillRect/>
          </a:stretch>
        </p:blipFill>
        <p:spPr bwMode="auto">
          <a:xfrm>
            <a:off x="107504" y="2931790"/>
            <a:ext cx="2448272" cy="100811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11" name="5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107504" y="51470"/>
            <a:ext cx="2448272" cy="411510"/>
          </a:xfrm>
        </p:spPr>
        <p:txBody>
          <a:bodyPr/>
          <a:lstStyle/>
          <a:p>
            <a:r>
              <a:rPr lang="el-GR" sz="1600" dirty="0" smtClean="0">
                <a:latin typeface="Comic Sans MS" pitchFamily="66" charset="0"/>
              </a:rPr>
              <a:t>ΑΠΟΤΕΛΕΣΜΑΤΑ: </a:t>
            </a:r>
            <a:endParaRPr lang="el-GR" sz="1600" dirty="0">
              <a:latin typeface="Comic Sans MS" pitchFamily="66" charset="0"/>
            </a:endParaRPr>
          </a:p>
        </p:txBody>
      </p:sp>
      <p:pic>
        <p:nvPicPr>
          <p:cNvPr id="2" name="Picture 2" descr="C:\Users\coviduser\Desktop\JOHNSON\24.09.2021_11.33.22_REC.png"/>
          <p:cNvPicPr>
            <a:picLocks noChangeAspect="1" noChangeArrowheads="1"/>
          </p:cNvPicPr>
          <p:nvPr/>
        </p:nvPicPr>
        <p:blipFill>
          <a:blip r:embed="rId5" cstate="print"/>
          <a:srcRect r="10526"/>
          <a:stretch>
            <a:fillRect/>
          </a:stretch>
        </p:blipFill>
        <p:spPr bwMode="auto">
          <a:xfrm>
            <a:off x="107504" y="4083918"/>
            <a:ext cx="2448272" cy="93610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5" name="Picture 4" descr="C:\Users\coviduser\Desktop\JOHNSON\24.09.2021_11.33.57_REC.png"/>
          <p:cNvPicPr>
            <a:picLocks noChangeAspect="1" noChangeArrowheads="1"/>
          </p:cNvPicPr>
          <p:nvPr/>
        </p:nvPicPr>
        <p:blipFill>
          <a:blip r:embed="rId6" cstate="print"/>
          <a:srcRect r="17647"/>
          <a:stretch>
            <a:fillRect/>
          </a:stretch>
        </p:blipFill>
        <p:spPr bwMode="auto">
          <a:xfrm>
            <a:off x="6228184" y="1779662"/>
            <a:ext cx="2016223" cy="100811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1029" name="Picture 5" descr="C:\Users\coviduser\Desktop\JOHNSON\24.09.2021_11.34.12_REC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123478"/>
            <a:ext cx="4752528" cy="158417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 descr="C:\Users\coviduser\Desktop\JOHNSON\24.09.2021_11.33.39_REC.png"/>
          <p:cNvPicPr>
            <a:picLocks noChangeAspect="1" noChangeArrowheads="1"/>
          </p:cNvPicPr>
          <p:nvPr/>
        </p:nvPicPr>
        <p:blipFill>
          <a:blip r:embed="rId8" cstate="print"/>
          <a:srcRect r="24325"/>
          <a:stretch>
            <a:fillRect/>
          </a:stretch>
        </p:blipFill>
        <p:spPr bwMode="auto">
          <a:xfrm>
            <a:off x="3779912" y="1779662"/>
            <a:ext cx="2016224" cy="100811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634</TotalTime>
  <Words>212</Words>
  <Application>Microsoft Office PowerPoint</Application>
  <PresentationFormat>Προβολή στην οθόνη (16:9)</PresentationFormat>
  <Paragraphs>24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Προεξοχή</vt:lpstr>
      <vt:lpstr>ΑΝΤΙΛΗΨΕΙΣ ΚΑΙ ΣΤΑΣΕΙΣ ΤΩΝ ΑΤΟΜΩΝ ΕΝΑΝΤΙ ΣΤΟΝ ΕΜΒΟΛΙΑΣΜΟ ΚΑΤΑ ΤΗΣ ΝΟΣΟΥ COVID-19 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coviduser</dc:creator>
  <cp:lastModifiedBy>coviduser</cp:lastModifiedBy>
  <cp:revision>39</cp:revision>
  <dcterms:created xsi:type="dcterms:W3CDTF">2021-09-24T08:54:28Z</dcterms:created>
  <dcterms:modified xsi:type="dcterms:W3CDTF">2021-09-28T11:44:15Z</dcterms:modified>
</cp:coreProperties>
</file>