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5400" cy="28803600"/>
  <p:notesSz cx="9144000" cy="6858000"/>
  <p:defaultTextStyle>
    <a:defPPr>
      <a:defRPr lang="el-GR"/>
    </a:defPPr>
    <a:lvl1pPr algn="l" rtl="0" fontAlgn="base">
      <a:spcBef>
        <a:spcPct val="0"/>
      </a:spcBef>
      <a:spcAft>
        <a:spcPct val="0"/>
      </a:spcAft>
      <a:defRPr sz="8200" kern="1200">
        <a:solidFill>
          <a:schemeClr val="tx1"/>
        </a:solidFill>
        <a:latin typeface="Arial" charset="0"/>
        <a:ea typeface="+mn-ea"/>
        <a:cs typeface="Arial" charset="0"/>
      </a:defRPr>
    </a:lvl1pPr>
    <a:lvl2pPr marL="455613" indent="1588" algn="l" rtl="0" fontAlgn="base">
      <a:spcBef>
        <a:spcPct val="0"/>
      </a:spcBef>
      <a:spcAft>
        <a:spcPct val="0"/>
      </a:spcAft>
      <a:defRPr sz="8200" kern="1200">
        <a:solidFill>
          <a:schemeClr val="tx1"/>
        </a:solidFill>
        <a:latin typeface="Arial" charset="0"/>
        <a:ea typeface="+mn-ea"/>
        <a:cs typeface="Arial" charset="0"/>
      </a:defRPr>
    </a:lvl2pPr>
    <a:lvl3pPr marL="912813" indent="1588" algn="l" rtl="0" fontAlgn="base">
      <a:spcBef>
        <a:spcPct val="0"/>
      </a:spcBef>
      <a:spcAft>
        <a:spcPct val="0"/>
      </a:spcAft>
      <a:defRPr sz="8200" kern="1200">
        <a:solidFill>
          <a:schemeClr val="tx1"/>
        </a:solidFill>
        <a:latin typeface="Arial" charset="0"/>
        <a:ea typeface="+mn-ea"/>
        <a:cs typeface="Arial" charset="0"/>
      </a:defRPr>
    </a:lvl3pPr>
    <a:lvl4pPr marL="1370013" indent="1588" algn="l" rtl="0" fontAlgn="base">
      <a:spcBef>
        <a:spcPct val="0"/>
      </a:spcBef>
      <a:spcAft>
        <a:spcPct val="0"/>
      </a:spcAft>
      <a:defRPr sz="8200" kern="1200">
        <a:solidFill>
          <a:schemeClr val="tx1"/>
        </a:solidFill>
        <a:latin typeface="Arial" charset="0"/>
        <a:ea typeface="+mn-ea"/>
        <a:cs typeface="Arial" charset="0"/>
      </a:defRPr>
    </a:lvl4pPr>
    <a:lvl5pPr marL="1827213" indent="1588" algn="l" rtl="0" fontAlgn="base">
      <a:spcBef>
        <a:spcPct val="0"/>
      </a:spcBef>
      <a:spcAft>
        <a:spcPct val="0"/>
      </a:spcAft>
      <a:defRPr sz="8200" kern="1200">
        <a:solidFill>
          <a:schemeClr val="tx1"/>
        </a:solidFill>
        <a:latin typeface="Arial" charset="0"/>
        <a:ea typeface="+mn-ea"/>
        <a:cs typeface="Arial" charset="0"/>
      </a:defRPr>
    </a:lvl5pPr>
    <a:lvl6pPr marL="2286000" algn="l" defTabSz="914400" rtl="0" eaLnBrk="1" latinLnBrk="0" hangingPunct="1">
      <a:defRPr sz="8200" kern="1200">
        <a:solidFill>
          <a:schemeClr val="tx1"/>
        </a:solidFill>
        <a:latin typeface="Arial" charset="0"/>
        <a:ea typeface="+mn-ea"/>
        <a:cs typeface="Arial" charset="0"/>
      </a:defRPr>
    </a:lvl6pPr>
    <a:lvl7pPr marL="2743200" algn="l" defTabSz="914400" rtl="0" eaLnBrk="1" latinLnBrk="0" hangingPunct="1">
      <a:defRPr sz="8200" kern="1200">
        <a:solidFill>
          <a:schemeClr val="tx1"/>
        </a:solidFill>
        <a:latin typeface="Arial" charset="0"/>
        <a:ea typeface="+mn-ea"/>
        <a:cs typeface="Arial" charset="0"/>
      </a:defRPr>
    </a:lvl7pPr>
    <a:lvl8pPr marL="3200400" algn="l" defTabSz="914400" rtl="0" eaLnBrk="1" latinLnBrk="0" hangingPunct="1">
      <a:defRPr sz="8200" kern="1200">
        <a:solidFill>
          <a:schemeClr val="tx1"/>
        </a:solidFill>
        <a:latin typeface="Arial" charset="0"/>
        <a:ea typeface="+mn-ea"/>
        <a:cs typeface="Arial" charset="0"/>
      </a:defRPr>
    </a:lvl8pPr>
    <a:lvl9pPr marL="3657600" algn="l" defTabSz="914400" rtl="0" eaLnBrk="1" latinLnBrk="0" hangingPunct="1">
      <a:defRPr sz="8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58" y="-58"/>
      </p:cViewPr>
      <p:guideLst>
        <p:guide orient="horz" pos="9072"/>
        <p:guide pos="13608"/>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240885" y="8948210"/>
            <a:ext cx="36723640" cy="6173259"/>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6481767" y="16321617"/>
            <a:ext cx="30241876" cy="7361767"/>
          </a:xfrm>
        </p:spPr>
        <p:txBody>
          <a:bodyPr/>
          <a:lstStyle>
            <a:lvl1pPr marL="0" indent="0" algn="ctr">
              <a:buNone/>
              <a:defRPr/>
            </a:lvl1pPr>
            <a:lvl2pPr marL="457084" indent="0" algn="ctr">
              <a:buNone/>
              <a:defRPr/>
            </a:lvl2pPr>
            <a:lvl3pPr marL="914173" indent="0" algn="ctr">
              <a:buNone/>
              <a:defRPr/>
            </a:lvl3pPr>
            <a:lvl4pPr marL="1371257" indent="0" algn="ctr">
              <a:buNone/>
              <a:defRPr/>
            </a:lvl4pPr>
            <a:lvl5pPr marL="1828341" indent="0" algn="ctr">
              <a:buNone/>
              <a:defRPr/>
            </a:lvl5pPr>
            <a:lvl6pPr marL="2285430" indent="0" algn="ctr">
              <a:buNone/>
              <a:defRPr/>
            </a:lvl6pPr>
            <a:lvl7pPr marL="2742515" indent="0" algn="ctr">
              <a:buNone/>
              <a:defRPr/>
            </a:lvl7pPr>
            <a:lvl8pPr marL="3199604" indent="0" algn="ctr">
              <a:buNone/>
              <a:defRPr/>
            </a:lvl8pPr>
            <a:lvl9pPr marL="3656688"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67A8A8D-4FD7-4F1F-8C5D-352B6AE83C7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59B12EEB-1600-4E65-98DE-DC6E1FA9624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31325349" y="1153588"/>
            <a:ext cx="9720265" cy="2457661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2159797" y="1153588"/>
            <a:ext cx="28936949" cy="2457661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909BE56-B993-4EA2-AF51-32DDD2EEB49B}"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A995176-97AD-48FD-9537-3A7A29C130D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3412334" y="18509193"/>
            <a:ext cx="36726017" cy="5720289"/>
          </a:xfrm>
        </p:spPr>
        <p:txBody>
          <a:bodyPr anchor="t"/>
          <a:lstStyle>
            <a:lvl1pPr algn="l">
              <a:defRPr sz="39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3412334" y="12207881"/>
            <a:ext cx="36726017" cy="6301315"/>
          </a:xfrm>
        </p:spPr>
        <p:txBody>
          <a:bodyPr anchor="b"/>
          <a:lstStyle>
            <a:lvl1pPr marL="0" indent="0">
              <a:buNone/>
              <a:defRPr sz="1900"/>
            </a:lvl1pPr>
            <a:lvl2pPr marL="457084" indent="0">
              <a:buNone/>
              <a:defRPr sz="1900"/>
            </a:lvl2pPr>
            <a:lvl3pPr marL="914173" indent="0">
              <a:buNone/>
              <a:defRPr sz="1500"/>
            </a:lvl3pPr>
            <a:lvl4pPr marL="1371257" indent="0">
              <a:buNone/>
              <a:defRPr sz="1500"/>
            </a:lvl4pPr>
            <a:lvl5pPr marL="1828341" indent="0">
              <a:buNone/>
              <a:defRPr sz="1500"/>
            </a:lvl5pPr>
            <a:lvl6pPr marL="2285430" indent="0">
              <a:buNone/>
              <a:defRPr sz="1500"/>
            </a:lvl6pPr>
            <a:lvl7pPr marL="2742515" indent="0">
              <a:buNone/>
              <a:defRPr sz="1500"/>
            </a:lvl7pPr>
            <a:lvl8pPr marL="3199604" indent="0">
              <a:buNone/>
              <a:defRPr sz="1500"/>
            </a:lvl8pPr>
            <a:lvl9pPr marL="3656688" indent="0">
              <a:buNone/>
              <a:defRPr sz="15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2B83B3C-9D27-4B89-8355-8DE6B781EDEE}"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2159797" y="6720422"/>
            <a:ext cx="19328605" cy="19009781"/>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21717002" y="6720422"/>
            <a:ext cx="19328605" cy="19009781"/>
          </a:xfrm>
        </p:spPr>
        <p:txBody>
          <a:bodyPr/>
          <a:lstStyle>
            <a:lvl1pPr>
              <a:defRPr sz="2900"/>
            </a:lvl1pPr>
            <a:lvl2pPr>
              <a:defRPr sz="2400"/>
            </a:lvl2pPr>
            <a:lvl3pPr>
              <a:defRPr sz="1900"/>
            </a:lvl3pPr>
            <a:lvl4pPr>
              <a:defRPr sz="1900"/>
            </a:lvl4pPr>
            <a:lvl5pPr>
              <a:defRPr sz="1900"/>
            </a:lvl5pPr>
            <a:lvl6pPr>
              <a:defRPr sz="1900"/>
            </a:lvl6pPr>
            <a:lvl7pPr>
              <a:defRPr sz="1900"/>
            </a:lvl7pPr>
            <a:lvl8pPr>
              <a:defRPr sz="1900"/>
            </a:lvl8pPr>
            <a:lvl9pPr>
              <a:defRPr sz="1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2A120CAB-41CB-4482-A8D0-93CA6B2F5C6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2159800" y="6447372"/>
            <a:ext cx="19090479" cy="2687111"/>
          </a:xfrm>
        </p:spPr>
        <p:txBody>
          <a:bodyPr anchor="b"/>
          <a:lstStyle>
            <a:lvl1pPr marL="0" indent="0">
              <a:buNone/>
              <a:defRPr sz="2400" b="1"/>
            </a:lvl1pPr>
            <a:lvl2pPr marL="457084" indent="0">
              <a:buNone/>
              <a:defRPr sz="1900" b="1"/>
            </a:lvl2pPr>
            <a:lvl3pPr marL="914173" indent="0">
              <a:buNone/>
              <a:defRPr sz="1900" b="1"/>
            </a:lvl3pPr>
            <a:lvl4pPr marL="1371257" indent="0">
              <a:buNone/>
              <a:defRPr sz="1500" b="1"/>
            </a:lvl4pPr>
            <a:lvl5pPr marL="1828341" indent="0">
              <a:buNone/>
              <a:defRPr sz="1500" b="1"/>
            </a:lvl5pPr>
            <a:lvl6pPr marL="2285430" indent="0">
              <a:buNone/>
              <a:defRPr sz="1500" b="1"/>
            </a:lvl6pPr>
            <a:lvl7pPr marL="2742515" indent="0">
              <a:buNone/>
              <a:defRPr sz="1500" b="1"/>
            </a:lvl7pPr>
            <a:lvl8pPr marL="3199604" indent="0">
              <a:buNone/>
              <a:defRPr sz="1500" b="1"/>
            </a:lvl8pPr>
            <a:lvl9pPr marL="3656688" indent="0">
              <a:buNone/>
              <a:defRPr sz="15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2159800" y="9134478"/>
            <a:ext cx="19090479" cy="16595727"/>
          </a:xfrm>
        </p:spPr>
        <p:txBody>
          <a:bodyPr/>
          <a:lstStyle>
            <a:lvl1pPr>
              <a:defRPr sz="24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21947987" y="6447372"/>
            <a:ext cx="19097623" cy="2687111"/>
          </a:xfrm>
        </p:spPr>
        <p:txBody>
          <a:bodyPr anchor="b"/>
          <a:lstStyle>
            <a:lvl1pPr marL="0" indent="0">
              <a:buNone/>
              <a:defRPr sz="2400" b="1"/>
            </a:lvl1pPr>
            <a:lvl2pPr marL="457084" indent="0">
              <a:buNone/>
              <a:defRPr sz="1900" b="1"/>
            </a:lvl2pPr>
            <a:lvl3pPr marL="914173" indent="0">
              <a:buNone/>
              <a:defRPr sz="1900" b="1"/>
            </a:lvl3pPr>
            <a:lvl4pPr marL="1371257" indent="0">
              <a:buNone/>
              <a:defRPr sz="1500" b="1"/>
            </a:lvl4pPr>
            <a:lvl5pPr marL="1828341" indent="0">
              <a:buNone/>
              <a:defRPr sz="1500" b="1"/>
            </a:lvl5pPr>
            <a:lvl6pPr marL="2285430" indent="0">
              <a:buNone/>
              <a:defRPr sz="1500" b="1"/>
            </a:lvl6pPr>
            <a:lvl7pPr marL="2742515" indent="0">
              <a:buNone/>
              <a:defRPr sz="1500" b="1"/>
            </a:lvl7pPr>
            <a:lvl8pPr marL="3199604" indent="0">
              <a:buNone/>
              <a:defRPr sz="1500" b="1"/>
            </a:lvl8pPr>
            <a:lvl9pPr marL="3656688" indent="0">
              <a:buNone/>
              <a:defRPr sz="15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21947987" y="9134478"/>
            <a:ext cx="19097623" cy="16595727"/>
          </a:xfrm>
        </p:spPr>
        <p:txBody>
          <a:bodyPr/>
          <a:lstStyle>
            <a:lvl1pPr>
              <a:defRPr sz="2400"/>
            </a:lvl1pPr>
            <a:lvl2pPr>
              <a:defRPr sz="1900"/>
            </a:lvl2pPr>
            <a:lvl3pPr>
              <a:defRPr sz="1900"/>
            </a:lvl3pPr>
            <a:lvl4pPr>
              <a:defRPr sz="1500"/>
            </a:lvl4pPr>
            <a:lvl5pPr>
              <a:defRPr sz="1500"/>
            </a:lvl5pPr>
            <a:lvl6pPr>
              <a:defRPr sz="1500"/>
            </a:lvl6pPr>
            <a:lvl7pPr>
              <a:defRPr sz="1500"/>
            </a:lvl7pPr>
            <a:lvl8pPr>
              <a:defRPr sz="1500"/>
            </a:lvl8pPr>
            <a:lvl9pPr>
              <a:defRPr sz="15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84074F62-16F7-4B00-B088-4DF71BDA697B}"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CA12CB88-149C-4C4E-A17B-050BA9B38A2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ED1B827F-CC39-44E1-8C7F-E99F96FFDE84}"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59797" y="1147238"/>
            <a:ext cx="14213679" cy="4879975"/>
          </a:xfrm>
        </p:spPr>
        <p:txBody>
          <a:bodyPr anchor="b"/>
          <a:lstStyle>
            <a:lvl1pPr algn="l">
              <a:defRPr sz="19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16892588" y="1147238"/>
            <a:ext cx="24153019" cy="24582968"/>
          </a:xfrm>
        </p:spPr>
        <p:txBody>
          <a:bodyPr/>
          <a:lstStyle>
            <a:lvl1pPr>
              <a:defRPr sz="3400"/>
            </a:lvl1pPr>
            <a:lvl2pPr>
              <a:defRPr sz="2900"/>
            </a:lvl2pPr>
            <a:lvl3pPr>
              <a:defRPr sz="2400"/>
            </a:lvl3pPr>
            <a:lvl4pPr>
              <a:defRPr sz="1900"/>
            </a:lvl4pPr>
            <a:lvl5pPr>
              <a:defRPr sz="1900"/>
            </a:lvl5pPr>
            <a:lvl6pPr>
              <a:defRPr sz="1900"/>
            </a:lvl6pPr>
            <a:lvl7pPr>
              <a:defRPr sz="1900"/>
            </a:lvl7pPr>
            <a:lvl8pPr>
              <a:defRPr sz="1900"/>
            </a:lvl8pPr>
            <a:lvl9pPr>
              <a:defRPr sz="19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2159797" y="6027210"/>
            <a:ext cx="14213679" cy="19702993"/>
          </a:xfrm>
        </p:spPr>
        <p:txBody>
          <a:bodyPr/>
          <a:lstStyle>
            <a:lvl1pPr marL="0" indent="0">
              <a:buNone/>
              <a:defRPr sz="1500"/>
            </a:lvl1pPr>
            <a:lvl2pPr marL="457084" indent="0">
              <a:buNone/>
              <a:defRPr sz="1000"/>
            </a:lvl2pPr>
            <a:lvl3pPr marL="914173" indent="0">
              <a:buNone/>
              <a:defRPr sz="1000"/>
            </a:lvl3pPr>
            <a:lvl4pPr marL="1371257" indent="0">
              <a:buNone/>
              <a:defRPr sz="1000"/>
            </a:lvl4pPr>
            <a:lvl5pPr marL="1828341" indent="0">
              <a:buNone/>
              <a:defRPr sz="1000"/>
            </a:lvl5pPr>
            <a:lvl6pPr marL="2285430" indent="0">
              <a:buNone/>
              <a:defRPr sz="1000"/>
            </a:lvl6pPr>
            <a:lvl7pPr marL="2742515" indent="0">
              <a:buNone/>
              <a:defRPr sz="1000"/>
            </a:lvl7pPr>
            <a:lvl8pPr marL="3199604" indent="0">
              <a:buNone/>
              <a:defRPr sz="1000"/>
            </a:lvl8pPr>
            <a:lvl9pPr marL="3656688" indent="0">
              <a:buNone/>
              <a:defRPr sz="10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75FDD6F-99C6-4906-97BC-00FA9BFD2BF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8467727" y="20162309"/>
            <a:ext cx="25924672" cy="2380190"/>
          </a:xfrm>
        </p:spPr>
        <p:txBody>
          <a:bodyPr anchor="b"/>
          <a:lstStyle>
            <a:lvl1pPr algn="l">
              <a:defRPr sz="19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8467727" y="2573868"/>
            <a:ext cx="25924672" cy="17281525"/>
          </a:xfrm>
        </p:spPr>
        <p:txBody>
          <a:bodyPr/>
          <a:lstStyle>
            <a:lvl1pPr marL="0" indent="0">
              <a:buNone/>
              <a:defRPr sz="3400"/>
            </a:lvl1pPr>
            <a:lvl2pPr marL="457084" indent="0">
              <a:buNone/>
              <a:defRPr sz="2900"/>
            </a:lvl2pPr>
            <a:lvl3pPr marL="914173" indent="0">
              <a:buNone/>
              <a:defRPr sz="2400"/>
            </a:lvl3pPr>
            <a:lvl4pPr marL="1371257" indent="0">
              <a:buNone/>
              <a:defRPr sz="1900"/>
            </a:lvl4pPr>
            <a:lvl5pPr marL="1828341" indent="0">
              <a:buNone/>
              <a:defRPr sz="1900"/>
            </a:lvl5pPr>
            <a:lvl6pPr marL="2285430" indent="0">
              <a:buNone/>
              <a:defRPr sz="1900"/>
            </a:lvl6pPr>
            <a:lvl7pPr marL="2742515" indent="0">
              <a:buNone/>
              <a:defRPr sz="1900"/>
            </a:lvl7pPr>
            <a:lvl8pPr marL="3199604" indent="0">
              <a:buNone/>
              <a:defRPr sz="1900"/>
            </a:lvl8pPr>
            <a:lvl9pPr marL="3656688" indent="0">
              <a:buNone/>
              <a:defRPr sz="1900"/>
            </a:lvl9pPr>
          </a:lstStyle>
          <a:p>
            <a:pPr lvl="0"/>
            <a:endParaRPr lang="el-GR" noProof="0" smtClean="0"/>
          </a:p>
        </p:txBody>
      </p:sp>
      <p:sp>
        <p:nvSpPr>
          <p:cNvPr id="4" name="3 - Θέση κειμένου"/>
          <p:cNvSpPr>
            <a:spLocks noGrp="1"/>
          </p:cNvSpPr>
          <p:nvPr>
            <p:ph type="body" sz="half" idx="2"/>
          </p:nvPr>
        </p:nvSpPr>
        <p:spPr>
          <a:xfrm>
            <a:off x="8467727" y="22542499"/>
            <a:ext cx="25924672" cy="3380318"/>
          </a:xfrm>
        </p:spPr>
        <p:txBody>
          <a:bodyPr/>
          <a:lstStyle>
            <a:lvl1pPr marL="0" indent="0">
              <a:buNone/>
              <a:defRPr sz="1500"/>
            </a:lvl1pPr>
            <a:lvl2pPr marL="457084" indent="0">
              <a:buNone/>
              <a:defRPr sz="1000"/>
            </a:lvl2pPr>
            <a:lvl3pPr marL="914173" indent="0">
              <a:buNone/>
              <a:defRPr sz="1000"/>
            </a:lvl3pPr>
            <a:lvl4pPr marL="1371257" indent="0">
              <a:buNone/>
              <a:defRPr sz="1000"/>
            </a:lvl4pPr>
            <a:lvl5pPr marL="1828341" indent="0">
              <a:buNone/>
              <a:defRPr sz="1000"/>
            </a:lvl5pPr>
            <a:lvl6pPr marL="2285430" indent="0">
              <a:buNone/>
              <a:defRPr sz="1000"/>
            </a:lvl6pPr>
            <a:lvl7pPr marL="2742515" indent="0">
              <a:buNone/>
              <a:defRPr sz="1000"/>
            </a:lvl7pPr>
            <a:lvl8pPr marL="3199604" indent="0">
              <a:buNone/>
              <a:defRPr sz="1000"/>
            </a:lvl8pPr>
            <a:lvl9pPr marL="3656688" indent="0">
              <a:buNone/>
              <a:defRPr sz="10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7D047026-3F2E-4261-9A85-D9669DFE53A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60588" y="1154113"/>
            <a:ext cx="38885812" cy="4800600"/>
          </a:xfrm>
          <a:prstGeom prst="rect">
            <a:avLst/>
          </a:prstGeom>
          <a:noFill/>
          <a:ln w="9525">
            <a:noFill/>
            <a:miter lim="800000"/>
            <a:headEnd/>
            <a:tailEnd/>
          </a:ln>
        </p:spPr>
        <p:txBody>
          <a:bodyPr vert="horz" wrap="square" lIns="411376" tIns="205688" rIns="411376" bIns="205688" numCol="1" anchor="ctr" anchorCtr="0" compatLnSpc="1">
            <a:prstTxWarp prst="textNoShape">
              <a:avLst/>
            </a:prstTxWarp>
          </a:bodyPr>
          <a:lstStyle/>
          <a:p>
            <a:pPr lvl="0"/>
            <a:r>
              <a:rPr lang="el-GR" smtClean="0"/>
              <a:t>Κάντε κλικ για να επεξεργαστείτε τον τίτλο</a:t>
            </a:r>
          </a:p>
        </p:txBody>
      </p:sp>
      <p:sp>
        <p:nvSpPr>
          <p:cNvPr id="1027" name="Rectangle 3"/>
          <p:cNvSpPr>
            <a:spLocks noGrp="1" noChangeArrowheads="1"/>
          </p:cNvSpPr>
          <p:nvPr>
            <p:ph type="body" idx="1"/>
          </p:nvPr>
        </p:nvSpPr>
        <p:spPr bwMode="auto">
          <a:xfrm>
            <a:off x="2160588" y="6719888"/>
            <a:ext cx="38885812" cy="19010312"/>
          </a:xfrm>
          <a:prstGeom prst="rect">
            <a:avLst/>
          </a:prstGeom>
          <a:noFill/>
          <a:ln w="9525">
            <a:noFill/>
            <a:miter lim="800000"/>
            <a:headEnd/>
            <a:tailEnd/>
          </a:ln>
        </p:spPr>
        <p:txBody>
          <a:bodyPr vert="horz" wrap="square" lIns="411376" tIns="205688" rIns="411376" bIns="205688"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2160588" y="26230263"/>
            <a:ext cx="10082212" cy="2000250"/>
          </a:xfrm>
          <a:prstGeom prst="rect">
            <a:avLst/>
          </a:prstGeom>
          <a:noFill/>
          <a:ln w="9525">
            <a:noFill/>
            <a:miter lim="800000"/>
            <a:headEnd/>
            <a:tailEnd/>
          </a:ln>
          <a:effectLst/>
        </p:spPr>
        <p:txBody>
          <a:bodyPr vert="horz" wrap="square" lIns="411376" tIns="205688" rIns="411376" bIns="205688" numCol="1" anchor="t" anchorCtr="0" compatLnSpc="1">
            <a:prstTxWarp prst="textNoShape">
              <a:avLst/>
            </a:prstTxWarp>
          </a:bodyPr>
          <a:lstStyle>
            <a:lvl1pPr>
              <a:defRPr sz="63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14762163" y="26230263"/>
            <a:ext cx="13682662" cy="2000250"/>
          </a:xfrm>
          <a:prstGeom prst="rect">
            <a:avLst/>
          </a:prstGeom>
          <a:noFill/>
          <a:ln w="9525">
            <a:noFill/>
            <a:miter lim="800000"/>
            <a:headEnd/>
            <a:tailEnd/>
          </a:ln>
          <a:effectLst/>
        </p:spPr>
        <p:txBody>
          <a:bodyPr vert="horz" wrap="square" lIns="411376" tIns="205688" rIns="411376" bIns="205688" numCol="1" anchor="t" anchorCtr="0" compatLnSpc="1">
            <a:prstTxWarp prst="textNoShape">
              <a:avLst/>
            </a:prstTxWarp>
          </a:bodyPr>
          <a:lstStyle>
            <a:lvl1pPr algn="ctr">
              <a:defRPr sz="6300">
                <a:latin typeface="Arial" charset="0"/>
                <a:cs typeface="Arial" charset="0"/>
              </a:defRPr>
            </a:lvl1pPr>
          </a:lstStyle>
          <a:p>
            <a:pPr>
              <a:defRPr/>
            </a:pPr>
            <a:endParaRPr lang="el-GR"/>
          </a:p>
        </p:txBody>
      </p:sp>
      <p:sp>
        <p:nvSpPr>
          <p:cNvPr id="1030" name="Rectangle 6"/>
          <p:cNvSpPr>
            <a:spLocks noGrp="1" noChangeArrowheads="1"/>
          </p:cNvSpPr>
          <p:nvPr>
            <p:ph type="sldNum" sz="quarter" idx="4"/>
          </p:nvPr>
        </p:nvSpPr>
        <p:spPr bwMode="auto">
          <a:xfrm>
            <a:off x="30964188" y="26230263"/>
            <a:ext cx="10082212" cy="2000250"/>
          </a:xfrm>
          <a:prstGeom prst="rect">
            <a:avLst/>
          </a:prstGeom>
          <a:noFill/>
          <a:ln w="9525">
            <a:noFill/>
            <a:miter lim="800000"/>
            <a:headEnd/>
            <a:tailEnd/>
          </a:ln>
          <a:effectLst/>
        </p:spPr>
        <p:txBody>
          <a:bodyPr vert="horz" wrap="square" lIns="411376" tIns="205688" rIns="411376" bIns="205688" numCol="1" anchor="t" anchorCtr="0" compatLnSpc="1">
            <a:prstTxWarp prst="textNoShape">
              <a:avLst/>
            </a:prstTxWarp>
          </a:bodyPr>
          <a:lstStyle>
            <a:lvl1pPr algn="r">
              <a:defRPr sz="6300">
                <a:latin typeface="Arial" charset="0"/>
                <a:cs typeface="Arial" charset="0"/>
              </a:defRPr>
            </a:lvl1pPr>
          </a:lstStyle>
          <a:p>
            <a:pPr>
              <a:defRPr/>
            </a:pPr>
            <a:fld id="{5219F0C2-84AD-4EE4-8842-5D28BBFF87DB}"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3213" rtl="0" eaLnBrk="0" fontAlgn="base" hangingPunct="0">
        <a:spcBef>
          <a:spcPct val="0"/>
        </a:spcBef>
        <a:spcAft>
          <a:spcPct val="0"/>
        </a:spcAft>
        <a:defRPr sz="19900">
          <a:solidFill>
            <a:schemeClr val="tx2"/>
          </a:solidFill>
          <a:latin typeface="+mj-lt"/>
          <a:ea typeface="+mj-ea"/>
          <a:cs typeface="+mj-cs"/>
        </a:defRPr>
      </a:lvl1pPr>
      <a:lvl2pPr algn="ctr" defTabSz="4113213" rtl="0" eaLnBrk="0" fontAlgn="base" hangingPunct="0">
        <a:spcBef>
          <a:spcPct val="0"/>
        </a:spcBef>
        <a:spcAft>
          <a:spcPct val="0"/>
        </a:spcAft>
        <a:defRPr sz="19900">
          <a:solidFill>
            <a:schemeClr val="tx2"/>
          </a:solidFill>
          <a:latin typeface="Arial" charset="0"/>
          <a:cs typeface="Arial" charset="0"/>
        </a:defRPr>
      </a:lvl2pPr>
      <a:lvl3pPr algn="ctr" defTabSz="4113213" rtl="0" eaLnBrk="0" fontAlgn="base" hangingPunct="0">
        <a:spcBef>
          <a:spcPct val="0"/>
        </a:spcBef>
        <a:spcAft>
          <a:spcPct val="0"/>
        </a:spcAft>
        <a:defRPr sz="19900">
          <a:solidFill>
            <a:schemeClr val="tx2"/>
          </a:solidFill>
          <a:latin typeface="Arial" charset="0"/>
          <a:cs typeface="Arial" charset="0"/>
        </a:defRPr>
      </a:lvl3pPr>
      <a:lvl4pPr algn="ctr" defTabSz="4113213" rtl="0" eaLnBrk="0" fontAlgn="base" hangingPunct="0">
        <a:spcBef>
          <a:spcPct val="0"/>
        </a:spcBef>
        <a:spcAft>
          <a:spcPct val="0"/>
        </a:spcAft>
        <a:defRPr sz="19900">
          <a:solidFill>
            <a:schemeClr val="tx2"/>
          </a:solidFill>
          <a:latin typeface="Arial" charset="0"/>
          <a:cs typeface="Arial" charset="0"/>
        </a:defRPr>
      </a:lvl4pPr>
      <a:lvl5pPr algn="ctr" defTabSz="4113213" rtl="0" eaLnBrk="0" fontAlgn="base" hangingPunct="0">
        <a:spcBef>
          <a:spcPct val="0"/>
        </a:spcBef>
        <a:spcAft>
          <a:spcPct val="0"/>
        </a:spcAft>
        <a:defRPr sz="19900">
          <a:solidFill>
            <a:schemeClr val="tx2"/>
          </a:solidFill>
          <a:latin typeface="Arial" charset="0"/>
          <a:cs typeface="Arial" charset="0"/>
        </a:defRPr>
      </a:lvl5pPr>
      <a:lvl6pPr marL="457084" algn="ctr" defTabSz="4113772" rtl="0" fontAlgn="base">
        <a:spcBef>
          <a:spcPct val="0"/>
        </a:spcBef>
        <a:spcAft>
          <a:spcPct val="0"/>
        </a:spcAft>
        <a:defRPr sz="19900">
          <a:solidFill>
            <a:schemeClr val="tx2"/>
          </a:solidFill>
          <a:latin typeface="Arial" charset="0"/>
          <a:cs typeface="Arial" charset="0"/>
        </a:defRPr>
      </a:lvl6pPr>
      <a:lvl7pPr marL="914173" algn="ctr" defTabSz="4113772" rtl="0" fontAlgn="base">
        <a:spcBef>
          <a:spcPct val="0"/>
        </a:spcBef>
        <a:spcAft>
          <a:spcPct val="0"/>
        </a:spcAft>
        <a:defRPr sz="19900">
          <a:solidFill>
            <a:schemeClr val="tx2"/>
          </a:solidFill>
          <a:latin typeface="Arial" charset="0"/>
          <a:cs typeface="Arial" charset="0"/>
        </a:defRPr>
      </a:lvl7pPr>
      <a:lvl8pPr marL="1371257" algn="ctr" defTabSz="4113772" rtl="0" fontAlgn="base">
        <a:spcBef>
          <a:spcPct val="0"/>
        </a:spcBef>
        <a:spcAft>
          <a:spcPct val="0"/>
        </a:spcAft>
        <a:defRPr sz="19900">
          <a:solidFill>
            <a:schemeClr val="tx2"/>
          </a:solidFill>
          <a:latin typeface="Arial" charset="0"/>
          <a:cs typeface="Arial" charset="0"/>
        </a:defRPr>
      </a:lvl8pPr>
      <a:lvl9pPr marL="1828341" algn="ctr" defTabSz="4113772" rtl="0" fontAlgn="base">
        <a:spcBef>
          <a:spcPct val="0"/>
        </a:spcBef>
        <a:spcAft>
          <a:spcPct val="0"/>
        </a:spcAft>
        <a:defRPr sz="19900">
          <a:solidFill>
            <a:schemeClr val="tx2"/>
          </a:solidFill>
          <a:latin typeface="Arial" charset="0"/>
          <a:cs typeface="Arial" charset="0"/>
        </a:defRPr>
      </a:lvl9pPr>
    </p:titleStyle>
    <p:bodyStyle>
      <a:lvl1pPr marL="1541463" indent="-1541463" algn="l" defTabSz="4113213" rtl="0" eaLnBrk="0" fontAlgn="base" hangingPunct="0">
        <a:spcBef>
          <a:spcPct val="20000"/>
        </a:spcBef>
        <a:spcAft>
          <a:spcPct val="0"/>
        </a:spcAft>
        <a:buChar char="•"/>
        <a:defRPr sz="14500">
          <a:solidFill>
            <a:schemeClr val="tx1"/>
          </a:solidFill>
          <a:latin typeface="+mn-lt"/>
          <a:ea typeface="+mn-ea"/>
          <a:cs typeface="+mn-cs"/>
        </a:defRPr>
      </a:lvl1pPr>
      <a:lvl2pPr marL="3341688" indent="-1284288" algn="l" defTabSz="4113213" rtl="0" eaLnBrk="0" fontAlgn="base" hangingPunct="0">
        <a:spcBef>
          <a:spcPct val="20000"/>
        </a:spcBef>
        <a:spcAft>
          <a:spcPct val="0"/>
        </a:spcAft>
        <a:buChar char="–"/>
        <a:defRPr sz="12600">
          <a:solidFill>
            <a:schemeClr val="tx1"/>
          </a:solidFill>
          <a:latin typeface="+mn-lt"/>
          <a:cs typeface="+mn-cs"/>
        </a:defRPr>
      </a:lvl2pPr>
      <a:lvl3pPr marL="5141913" indent="-1027113" algn="l" defTabSz="4113213" rtl="0" eaLnBrk="0" fontAlgn="base" hangingPunct="0">
        <a:spcBef>
          <a:spcPct val="20000"/>
        </a:spcBef>
        <a:spcAft>
          <a:spcPct val="0"/>
        </a:spcAft>
        <a:buChar char="•"/>
        <a:defRPr sz="10700">
          <a:solidFill>
            <a:schemeClr val="tx1"/>
          </a:solidFill>
          <a:latin typeface="+mn-lt"/>
          <a:cs typeface="+mn-cs"/>
        </a:defRPr>
      </a:lvl3pPr>
      <a:lvl4pPr marL="7197725" indent="-1027113" algn="l" defTabSz="4113213" rtl="0" eaLnBrk="0" fontAlgn="base" hangingPunct="0">
        <a:spcBef>
          <a:spcPct val="20000"/>
        </a:spcBef>
        <a:spcAft>
          <a:spcPct val="0"/>
        </a:spcAft>
        <a:buChar char="–"/>
        <a:defRPr sz="9200">
          <a:solidFill>
            <a:schemeClr val="tx1"/>
          </a:solidFill>
          <a:latin typeface="+mn-lt"/>
          <a:cs typeface="+mn-cs"/>
        </a:defRPr>
      </a:lvl4pPr>
      <a:lvl5pPr marL="9255125" indent="-1027113" algn="l" defTabSz="4113213" rtl="0" eaLnBrk="0" fontAlgn="base" hangingPunct="0">
        <a:spcBef>
          <a:spcPct val="20000"/>
        </a:spcBef>
        <a:spcAft>
          <a:spcPct val="0"/>
        </a:spcAft>
        <a:buChar char="»"/>
        <a:defRPr sz="9200">
          <a:solidFill>
            <a:schemeClr val="tx1"/>
          </a:solidFill>
          <a:latin typeface="+mn-lt"/>
          <a:cs typeface="+mn-cs"/>
        </a:defRPr>
      </a:lvl5pPr>
      <a:lvl6pPr marL="9713077" indent="-1028444" algn="l" defTabSz="4113772" rtl="0" fontAlgn="base">
        <a:spcBef>
          <a:spcPct val="20000"/>
        </a:spcBef>
        <a:spcAft>
          <a:spcPct val="0"/>
        </a:spcAft>
        <a:buChar char="»"/>
        <a:defRPr sz="9200">
          <a:solidFill>
            <a:schemeClr val="tx1"/>
          </a:solidFill>
          <a:latin typeface="+mn-lt"/>
          <a:cs typeface="+mn-cs"/>
        </a:defRPr>
      </a:lvl6pPr>
      <a:lvl7pPr marL="10170161" indent="-1028444" algn="l" defTabSz="4113772" rtl="0" fontAlgn="base">
        <a:spcBef>
          <a:spcPct val="20000"/>
        </a:spcBef>
        <a:spcAft>
          <a:spcPct val="0"/>
        </a:spcAft>
        <a:buChar char="»"/>
        <a:defRPr sz="9200">
          <a:solidFill>
            <a:schemeClr val="tx1"/>
          </a:solidFill>
          <a:latin typeface="+mn-lt"/>
          <a:cs typeface="+mn-cs"/>
        </a:defRPr>
      </a:lvl7pPr>
      <a:lvl8pPr marL="10627245" indent="-1028444" algn="l" defTabSz="4113772" rtl="0" fontAlgn="base">
        <a:spcBef>
          <a:spcPct val="20000"/>
        </a:spcBef>
        <a:spcAft>
          <a:spcPct val="0"/>
        </a:spcAft>
        <a:buChar char="»"/>
        <a:defRPr sz="9200">
          <a:solidFill>
            <a:schemeClr val="tx1"/>
          </a:solidFill>
          <a:latin typeface="+mn-lt"/>
          <a:cs typeface="+mn-cs"/>
        </a:defRPr>
      </a:lvl8pPr>
      <a:lvl9pPr marL="11084334" indent="-1028444" algn="l" defTabSz="4113772" rtl="0" fontAlgn="base">
        <a:spcBef>
          <a:spcPct val="20000"/>
        </a:spcBef>
        <a:spcAft>
          <a:spcPct val="0"/>
        </a:spcAft>
        <a:buChar char="»"/>
        <a:defRPr sz="9200">
          <a:solidFill>
            <a:schemeClr val="tx1"/>
          </a:solidFill>
          <a:latin typeface="+mn-lt"/>
          <a:cs typeface="+mn-cs"/>
        </a:defRPr>
      </a:lvl9pPr>
    </p:bodyStyle>
    <p:otherStyle>
      <a:defPPr>
        <a:defRPr lang="el-GR"/>
      </a:defPPr>
      <a:lvl1pPr marL="0" algn="l" defTabSz="914173" rtl="0" eaLnBrk="1" latinLnBrk="0" hangingPunct="1">
        <a:defRPr sz="1900" kern="1200">
          <a:solidFill>
            <a:schemeClr val="tx1"/>
          </a:solidFill>
          <a:latin typeface="+mn-lt"/>
          <a:ea typeface="+mn-ea"/>
          <a:cs typeface="+mn-cs"/>
        </a:defRPr>
      </a:lvl1pPr>
      <a:lvl2pPr marL="457084" algn="l" defTabSz="914173" rtl="0" eaLnBrk="1" latinLnBrk="0" hangingPunct="1">
        <a:defRPr sz="1900" kern="1200">
          <a:solidFill>
            <a:schemeClr val="tx1"/>
          </a:solidFill>
          <a:latin typeface="+mn-lt"/>
          <a:ea typeface="+mn-ea"/>
          <a:cs typeface="+mn-cs"/>
        </a:defRPr>
      </a:lvl2pPr>
      <a:lvl3pPr marL="914173" algn="l" defTabSz="914173" rtl="0" eaLnBrk="1" latinLnBrk="0" hangingPunct="1">
        <a:defRPr sz="1900" kern="1200">
          <a:solidFill>
            <a:schemeClr val="tx1"/>
          </a:solidFill>
          <a:latin typeface="+mn-lt"/>
          <a:ea typeface="+mn-ea"/>
          <a:cs typeface="+mn-cs"/>
        </a:defRPr>
      </a:lvl3pPr>
      <a:lvl4pPr marL="1371257" algn="l" defTabSz="914173" rtl="0" eaLnBrk="1" latinLnBrk="0" hangingPunct="1">
        <a:defRPr sz="1900" kern="1200">
          <a:solidFill>
            <a:schemeClr val="tx1"/>
          </a:solidFill>
          <a:latin typeface="+mn-lt"/>
          <a:ea typeface="+mn-ea"/>
          <a:cs typeface="+mn-cs"/>
        </a:defRPr>
      </a:lvl4pPr>
      <a:lvl5pPr marL="1828341" algn="l" defTabSz="914173" rtl="0" eaLnBrk="1" latinLnBrk="0" hangingPunct="1">
        <a:defRPr sz="1900" kern="1200">
          <a:solidFill>
            <a:schemeClr val="tx1"/>
          </a:solidFill>
          <a:latin typeface="+mn-lt"/>
          <a:ea typeface="+mn-ea"/>
          <a:cs typeface="+mn-cs"/>
        </a:defRPr>
      </a:lvl5pPr>
      <a:lvl6pPr marL="2285430" algn="l" defTabSz="914173" rtl="0" eaLnBrk="1" latinLnBrk="0" hangingPunct="1">
        <a:defRPr sz="1900" kern="1200">
          <a:solidFill>
            <a:schemeClr val="tx1"/>
          </a:solidFill>
          <a:latin typeface="+mn-lt"/>
          <a:ea typeface="+mn-ea"/>
          <a:cs typeface="+mn-cs"/>
        </a:defRPr>
      </a:lvl6pPr>
      <a:lvl7pPr marL="2742515" algn="l" defTabSz="914173" rtl="0" eaLnBrk="1" latinLnBrk="0" hangingPunct="1">
        <a:defRPr sz="1900" kern="1200">
          <a:solidFill>
            <a:schemeClr val="tx1"/>
          </a:solidFill>
          <a:latin typeface="+mn-lt"/>
          <a:ea typeface="+mn-ea"/>
          <a:cs typeface="+mn-cs"/>
        </a:defRPr>
      </a:lvl7pPr>
      <a:lvl8pPr marL="3199604" algn="l" defTabSz="914173" rtl="0" eaLnBrk="1" latinLnBrk="0" hangingPunct="1">
        <a:defRPr sz="1900" kern="1200">
          <a:solidFill>
            <a:schemeClr val="tx1"/>
          </a:solidFill>
          <a:latin typeface="+mn-lt"/>
          <a:ea typeface="+mn-ea"/>
          <a:cs typeface="+mn-cs"/>
        </a:defRPr>
      </a:lvl8pPr>
      <a:lvl9pPr marL="3656688" algn="l" defTabSz="914173"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m.ph/url?sa=i&amp;rct=j&amp;q=&amp;esrc=s&amp;source=images&amp;cd=&amp;cad=rja&amp;uact=8&amp;ved=0ahUKEwi6t-3TluLPAhUHvxQKHRmsB3wQjRwIBw&amp;url=http%3A%2F%2Fwww.healthy.arkansas.gov%2Fprogramsservices%2Fepidemiology%2Fpages%2Fhai.aspx&amp;bvm=bv.135974163,d.d24&amp;psig=AFQjCNGnjnJCu303zJiYacUJE_3amAGAnQ&amp;ust=1476805308037479"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CCCFF"/>
            </a:gs>
            <a:gs pos="17999">
              <a:srgbClr val="99CCFF"/>
            </a:gs>
            <a:gs pos="36000">
              <a:srgbClr val="9966FF"/>
            </a:gs>
            <a:gs pos="61000">
              <a:srgbClr val="CC99FF"/>
            </a:gs>
            <a:gs pos="82001">
              <a:srgbClr val="99CCFF"/>
            </a:gs>
            <a:gs pos="100000">
              <a:srgbClr val="CCCCFF"/>
            </a:gs>
          </a:gsLst>
          <a:lin ang="5400000" scaled="1"/>
        </a:gra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6529388" y="841375"/>
            <a:ext cx="29146500" cy="2586038"/>
          </a:xfrm>
          <a:prstGeom prst="rect">
            <a:avLst/>
          </a:prstGeom>
          <a:noFill/>
          <a:ln w="9525">
            <a:noFill/>
            <a:miter lim="800000"/>
            <a:headEnd/>
            <a:tailEnd/>
          </a:ln>
        </p:spPr>
        <p:txBody>
          <a:bodyPr lIns="91417" tIns="45708" rIns="91417" bIns="45708" anchor="ctr">
            <a:spAutoFit/>
          </a:bodyPr>
          <a:lstStyle/>
          <a:p>
            <a:pPr algn="ctr"/>
            <a:r>
              <a:rPr lang="el-GR" sz="5400" b="1">
                <a:latin typeface="Times New Roman" pitchFamily="18" charset="0"/>
                <a:cs typeface="Times New Roman" pitchFamily="18" charset="0"/>
              </a:rPr>
              <a:t>ΠΥΚΝΟΤΗΤΑ ΕΠΙΠΤΩΣΗΣ ΟΥΡΟΛΟΙΜΩΞΗΣ ΑΠΟ ΚΑΘΕΤΗΡΑ ΚΑΙ ΠΗΛΙΚΟ ΧΡΗΣΙΜΟΠΟΙΗΣΗΣ ΚΑΘΕΤΗΡΑ ΚΥΣΤΕΩΣ ΣΕ ΑΣΘΕΝΕΙΣ ΜΟΝΑΔΑΣ ΕΝΤΑΤΙΚΗΣ ΘΕΡΑΠΕΙΑΣ</a:t>
            </a:r>
            <a:endParaRPr lang="el-GR" sz="5400">
              <a:latin typeface="Times New Roman" pitchFamily="18" charset="0"/>
              <a:cs typeface="Times New Roman" pitchFamily="18" charset="0"/>
            </a:endParaRPr>
          </a:p>
        </p:txBody>
      </p:sp>
      <p:sp>
        <p:nvSpPr>
          <p:cNvPr id="2051" name="Rectangle 3"/>
          <p:cNvSpPr>
            <a:spLocks noChangeArrowheads="1"/>
          </p:cNvSpPr>
          <p:nvPr/>
        </p:nvSpPr>
        <p:spPr bwMode="auto">
          <a:xfrm>
            <a:off x="4957763" y="3757613"/>
            <a:ext cx="33218437" cy="3046412"/>
          </a:xfrm>
          <a:prstGeom prst="rect">
            <a:avLst/>
          </a:prstGeom>
          <a:noFill/>
          <a:ln w="9525">
            <a:noFill/>
            <a:miter lim="800000"/>
            <a:headEnd/>
            <a:tailEnd/>
          </a:ln>
        </p:spPr>
        <p:txBody>
          <a:bodyPr lIns="91417" tIns="45708" rIns="91417" bIns="45708" anchor="ctr">
            <a:spAutoFit/>
          </a:bodyPr>
          <a:lstStyle/>
          <a:p>
            <a:pPr algn="ctr"/>
            <a:r>
              <a:rPr lang="el-GR" sz="4800" u="sng">
                <a:latin typeface="Times New Roman" pitchFamily="18" charset="0"/>
                <a:cs typeface="Times New Roman" pitchFamily="18" charset="0"/>
              </a:rPr>
              <a:t>Α. Καφάζη</a:t>
            </a:r>
            <a:r>
              <a:rPr lang="el-GR" sz="4800" u="sng" baseline="30000">
                <a:latin typeface="Times New Roman" pitchFamily="18" charset="0"/>
                <a:cs typeface="Times New Roman" pitchFamily="18" charset="0"/>
              </a:rPr>
              <a:t>1</a:t>
            </a:r>
            <a:r>
              <a:rPr lang="el-GR" sz="4800">
                <a:latin typeface="Times New Roman" pitchFamily="18" charset="0"/>
                <a:cs typeface="Times New Roman" pitchFamily="18" charset="0"/>
              </a:rPr>
              <a:t>, Ε. Ανδρέου</a:t>
            </a:r>
            <a:r>
              <a:rPr lang="el-GR" sz="4800" baseline="30000">
                <a:latin typeface="Times New Roman" pitchFamily="18" charset="0"/>
                <a:cs typeface="Times New Roman" pitchFamily="18" charset="0"/>
              </a:rPr>
              <a:t>2</a:t>
            </a:r>
            <a:r>
              <a:rPr lang="el-GR" sz="4800">
                <a:latin typeface="Times New Roman" pitchFamily="18" charset="0"/>
                <a:cs typeface="Times New Roman" pitchFamily="18" charset="0"/>
              </a:rPr>
              <a:t>, Ε. Αποστολοπούλου</a:t>
            </a:r>
            <a:r>
              <a:rPr lang="el-GR" sz="4800" baseline="30000">
                <a:latin typeface="Times New Roman" pitchFamily="18" charset="0"/>
                <a:cs typeface="Times New Roman" pitchFamily="18" charset="0"/>
              </a:rPr>
              <a:t>3</a:t>
            </a:r>
            <a:endParaRPr lang="el-GR" sz="4800">
              <a:latin typeface="Times New Roman" pitchFamily="18" charset="0"/>
              <a:cs typeface="Times New Roman" pitchFamily="18" charset="0"/>
            </a:endParaRPr>
          </a:p>
          <a:p>
            <a:pPr algn="ctr"/>
            <a:r>
              <a:rPr lang="el-GR" sz="4800" baseline="30000">
                <a:latin typeface="Times New Roman" pitchFamily="18" charset="0"/>
                <a:cs typeface="Times New Roman" pitchFamily="18" charset="0"/>
              </a:rPr>
              <a:t>1 </a:t>
            </a:r>
            <a:r>
              <a:rPr lang="el-GR" sz="4800">
                <a:latin typeface="Times New Roman" pitchFamily="18" charset="0"/>
                <a:cs typeface="Times New Roman" pitchFamily="18" charset="0"/>
              </a:rPr>
              <a:t>Ευρωκλινική Αθηνών, Τμήμα Νοσηλευτικής ΕΚΠΑ</a:t>
            </a:r>
            <a:br>
              <a:rPr lang="el-GR" sz="4800">
                <a:latin typeface="Times New Roman" pitchFamily="18" charset="0"/>
                <a:cs typeface="Times New Roman" pitchFamily="18" charset="0"/>
              </a:rPr>
            </a:br>
            <a:r>
              <a:rPr lang="el-GR" sz="4800" baseline="30000">
                <a:latin typeface="Times New Roman" pitchFamily="18" charset="0"/>
                <a:cs typeface="Times New Roman" pitchFamily="18" charset="0"/>
              </a:rPr>
              <a:t>2</a:t>
            </a:r>
            <a:r>
              <a:rPr lang="el-GR" sz="4800">
                <a:latin typeface="Times New Roman" pitchFamily="18" charset="0"/>
                <a:cs typeface="Times New Roman" pitchFamily="18" charset="0"/>
              </a:rPr>
              <a:t> Γενικό Νοσοκομείο Νίκαιας Πειραιά «Άγιος Παντελεήμων», </a:t>
            </a:r>
            <a:r>
              <a:rPr lang="el-GR" sz="4800" baseline="30000">
                <a:latin typeface="Times New Roman" pitchFamily="18" charset="0"/>
                <a:cs typeface="Times New Roman" pitchFamily="18" charset="0"/>
              </a:rPr>
              <a:t> </a:t>
            </a:r>
            <a:r>
              <a:rPr lang="el-GR" sz="4800">
                <a:latin typeface="Times New Roman" pitchFamily="18" charset="0"/>
                <a:cs typeface="Times New Roman" pitchFamily="18" charset="0"/>
              </a:rPr>
              <a:t>Τμήμα Νοσηλευτικής ΕΚΠΑ</a:t>
            </a:r>
            <a:br>
              <a:rPr lang="el-GR" sz="4800">
                <a:latin typeface="Times New Roman" pitchFamily="18" charset="0"/>
                <a:cs typeface="Times New Roman" pitchFamily="18" charset="0"/>
              </a:rPr>
            </a:br>
            <a:r>
              <a:rPr lang="el-GR" sz="4800">
                <a:latin typeface="Times New Roman" pitchFamily="18" charset="0"/>
                <a:cs typeface="Times New Roman" pitchFamily="18" charset="0"/>
              </a:rPr>
              <a:t> </a:t>
            </a:r>
            <a:r>
              <a:rPr lang="el-GR" sz="4800" baseline="30000">
                <a:latin typeface="Times New Roman" pitchFamily="18" charset="0"/>
                <a:cs typeface="Times New Roman" pitchFamily="18" charset="0"/>
              </a:rPr>
              <a:t>3 </a:t>
            </a:r>
            <a:r>
              <a:rPr lang="el-GR" sz="4800">
                <a:latin typeface="Times New Roman" pitchFamily="18" charset="0"/>
                <a:cs typeface="Times New Roman" pitchFamily="18" charset="0"/>
              </a:rPr>
              <a:t>Τμήμα Νοσηλευτικής ΕΚΠΑ</a:t>
            </a:r>
          </a:p>
        </p:txBody>
      </p:sp>
      <p:sp>
        <p:nvSpPr>
          <p:cNvPr id="2052" name="3 - Ορθογώνιο"/>
          <p:cNvSpPr>
            <a:spLocks noChangeArrowheads="1"/>
          </p:cNvSpPr>
          <p:nvPr/>
        </p:nvSpPr>
        <p:spPr bwMode="auto">
          <a:xfrm>
            <a:off x="21818600" y="9288463"/>
            <a:ext cx="17359313" cy="2586037"/>
          </a:xfrm>
          <a:prstGeom prst="rect">
            <a:avLst/>
          </a:prstGeom>
          <a:noFill/>
          <a:ln w="9525">
            <a:noFill/>
            <a:miter lim="800000"/>
            <a:headEnd/>
            <a:tailEnd/>
          </a:ln>
        </p:spPr>
        <p:txBody>
          <a:bodyPr lIns="91417" tIns="45708" rIns="91417" bIns="45708">
            <a:spAutoFit/>
          </a:bodyPr>
          <a:lstStyle/>
          <a:p>
            <a:pPr algn="just"/>
            <a:r>
              <a:rPr lang="el-GR" sz="5400" b="1">
                <a:latin typeface="Times New Roman" pitchFamily="18" charset="0"/>
                <a:cs typeface="Times New Roman" pitchFamily="18" charset="0"/>
              </a:rPr>
              <a:t>Σκοπός</a:t>
            </a:r>
            <a:r>
              <a:rPr lang="el-GR" sz="5400">
                <a:latin typeface="Times New Roman" pitchFamily="18" charset="0"/>
                <a:cs typeface="Times New Roman" pitchFamily="18" charset="0"/>
              </a:rPr>
              <a:t>: Διερεύνηση πυκνότητας επίπτωσης CAUTI και πηλίκου χρησιμοποίησης καθετήρα κύστεως (</a:t>
            </a:r>
            <a:r>
              <a:rPr lang="en-US" sz="5400">
                <a:latin typeface="Times New Roman" pitchFamily="18" charset="0"/>
                <a:cs typeface="Times New Roman" pitchFamily="18" charset="0"/>
              </a:rPr>
              <a:t>DUR</a:t>
            </a:r>
            <a:r>
              <a:rPr lang="el-GR" sz="5400">
                <a:latin typeface="Times New Roman" pitchFamily="18" charset="0"/>
                <a:cs typeface="Times New Roman" pitchFamily="18" charset="0"/>
              </a:rPr>
              <a:t>) σε ασθενείς ΜΕΘ.</a:t>
            </a:r>
          </a:p>
        </p:txBody>
      </p:sp>
      <p:sp>
        <p:nvSpPr>
          <p:cNvPr id="2053" name="Rectangle 4"/>
          <p:cNvSpPr>
            <a:spLocks noChangeArrowheads="1"/>
          </p:cNvSpPr>
          <p:nvPr/>
        </p:nvSpPr>
        <p:spPr bwMode="auto">
          <a:xfrm>
            <a:off x="2881313" y="12888913"/>
            <a:ext cx="36218812" cy="4248150"/>
          </a:xfrm>
          <a:prstGeom prst="rect">
            <a:avLst/>
          </a:prstGeom>
          <a:noFill/>
          <a:ln w="9525">
            <a:noFill/>
            <a:miter lim="800000"/>
            <a:headEnd/>
            <a:tailEnd/>
          </a:ln>
        </p:spPr>
        <p:txBody>
          <a:bodyPr lIns="91417" tIns="45708" rIns="91417" bIns="45708" anchor="ctr">
            <a:spAutoFit/>
          </a:bodyPr>
          <a:lstStyle/>
          <a:p>
            <a:pPr algn="just"/>
            <a:r>
              <a:rPr lang="el-GR" sz="5400" b="1">
                <a:latin typeface="Times New Roman" pitchFamily="18" charset="0"/>
                <a:cs typeface="Times New Roman" pitchFamily="18" charset="0"/>
              </a:rPr>
              <a:t>Υλικό &amp; Μέθοδοι: </a:t>
            </a:r>
            <a:r>
              <a:rPr lang="el-GR" sz="5400">
                <a:latin typeface="Times New Roman" pitchFamily="18" charset="0"/>
                <a:cs typeface="Times New Roman" pitchFamily="18" charset="0"/>
              </a:rPr>
              <a:t>Πραγματοποιήθηκε προοπτική μελέτη επιτήρησης σε ασθενείς ΜΕΘ των Αθηνών από 15/1/2018-8/9/2019. Ο υπολογισμός δεικτών και διάγνωσης</a:t>
            </a:r>
            <a:r>
              <a:rPr lang="el-GR" sz="5400" b="1">
                <a:latin typeface="Times New Roman" pitchFamily="18" charset="0"/>
                <a:cs typeface="Times New Roman" pitchFamily="18" charset="0"/>
              </a:rPr>
              <a:t> </a:t>
            </a:r>
            <a:r>
              <a:rPr lang="el-GR" sz="5400">
                <a:latin typeface="Times New Roman" pitchFamily="18" charset="0"/>
                <a:cs typeface="Times New Roman" pitchFamily="18" charset="0"/>
              </a:rPr>
              <a:t>CAUTI έγινε βάση προτυπωμένων ορισμών του </a:t>
            </a:r>
            <a:r>
              <a:rPr lang="en-US" sz="5400">
                <a:latin typeface="Times New Roman" pitchFamily="18" charset="0"/>
                <a:cs typeface="Times New Roman" pitchFamily="18" charset="0"/>
              </a:rPr>
              <a:t>CDC</a:t>
            </a:r>
            <a:r>
              <a:rPr lang="el-GR" sz="5400">
                <a:latin typeface="Times New Roman" pitchFamily="18" charset="0"/>
                <a:cs typeface="Times New Roman" pitchFamily="18" charset="0"/>
              </a:rPr>
              <a:t> 2018. </a:t>
            </a:r>
            <a:r>
              <a:rPr lang="en-US" sz="5400">
                <a:latin typeface="Times New Roman" pitchFamily="18" charset="0"/>
                <a:cs typeface="Times New Roman" pitchFamily="18" charset="0"/>
              </a:rPr>
              <a:t>H</a:t>
            </a:r>
            <a:r>
              <a:rPr lang="el-GR" sz="5400">
                <a:latin typeface="Times New Roman" pitchFamily="18" charset="0"/>
                <a:cs typeface="Times New Roman" pitchFamily="18" charset="0"/>
              </a:rPr>
              <a:t> πυκνότητα επίπτωσης CAUTI /1000 ημέρες με καθετήρα κύστεως υπολογίστηκε διαιρώντας τον αριθμό των CAUTI με τον αριθμό των ημερών με καθετήρα κύστεως και πολλαπλασιάζοντας το αποτέλεσμα με 1000. Το πηλίκο χρησιμοποίησης συσκευής υπολογίστηκε διαιρώντας τον αριθμό ημερών με καθετήρα κύστεως με τον αριθμό των ημερών νοσηλείας. </a:t>
            </a:r>
          </a:p>
        </p:txBody>
      </p:sp>
      <p:sp>
        <p:nvSpPr>
          <p:cNvPr id="2054" name="Rectangle 10"/>
          <p:cNvSpPr>
            <a:spLocks noChangeArrowheads="1"/>
          </p:cNvSpPr>
          <p:nvPr/>
        </p:nvSpPr>
        <p:spPr bwMode="auto">
          <a:xfrm>
            <a:off x="3600450" y="25072975"/>
            <a:ext cx="36507738" cy="2586038"/>
          </a:xfrm>
          <a:prstGeom prst="rect">
            <a:avLst/>
          </a:prstGeom>
          <a:noFill/>
          <a:ln w="9525">
            <a:noFill/>
            <a:miter lim="800000"/>
            <a:headEnd/>
            <a:tailEnd/>
          </a:ln>
        </p:spPr>
        <p:txBody>
          <a:bodyPr anchor="ctr">
            <a:spAutoFit/>
          </a:bodyPr>
          <a:lstStyle/>
          <a:p>
            <a:pPr algn="just"/>
            <a:r>
              <a:rPr lang="el-GR" sz="5400" b="1">
                <a:latin typeface="Times New Roman" pitchFamily="18" charset="0"/>
                <a:cs typeface="Times New Roman" pitchFamily="18" charset="0"/>
              </a:rPr>
              <a:t>Συμπεράσματα</a:t>
            </a:r>
            <a:r>
              <a:rPr lang="el-GR" sz="5400">
                <a:latin typeface="Times New Roman" pitchFamily="18" charset="0"/>
                <a:cs typeface="Times New Roman" pitchFamily="18" charset="0"/>
              </a:rPr>
              <a:t>: Οι δείκτες πρέπει να εξετάζονται </a:t>
            </a:r>
            <a:r>
              <a:rPr lang="el-GR" sz="5400" b="1">
                <a:latin typeface="Times New Roman" pitchFamily="18" charset="0"/>
                <a:cs typeface="Times New Roman" pitchFamily="18" charset="0"/>
              </a:rPr>
              <a:t>μαζί</a:t>
            </a:r>
            <a:r>
              <a:rPr lang="el-GR" sz="5400">
                <a:latin typeface="Times New Roman" pitchFamily="18" charset="0"/>
                <a:cs typeface="Times New Roman" pitchFamily="18" charset="0"/>
              </a:rPr>
              <a:t> για εφαρμογή κατάλληλων </a:t>
            </a:r>
            <a:r>
              <a:rPr lang="el-GR" sz="5400" b="1">
                <a:latin typeface="Times New Roman" pitchFamily="18" charset="0"/>
                <a:cs typeface="Times New Roman" pitchFamily="18" charset="0"/>
              </a:rPr>
              <a:t>στοχευμένων</a:t>
            </a:r>
            <a:r>
              <a:rPr lang="el-GR" sz="5400">
                <a:latin typeface="Times New Roman" pitchFamily="18" charset="0"/>
                <a:cs typeface="Times New Roman" pitchFamily="18" charset="0"/>
              </a:rPr>
              <a:t> μέτρων. Επειδή είναι &gt; 90 % εκατοστιαίο σημείο του πρότυπου πληθυσμού και ο </a:t>
            </a:r>
            <a:r>
              <a:rPr lang="en-US" sz="5400">
                <a:latin typeface="Times New Roman" pitchFamily="18" charset="0"/>
                <a:cs typeface="Times New Roman" pitchFamily="18" charset="0"/>
              </a:rPr>
              <a:t>UC</a:t>
            </a:r>
            <a:r>
              <a:rPr lang="el-GR" sz="5400">
                <a:latin typeface="Times New Roman" pitchFamily="18" charset="0"/>
                <a:cs typeface="Times New Roman" pitchFamily="18" charset="0"/>
              </a:rPr>
              <a:t> είναι σημαντικός παράγοντας κινδύνου CAUTI απαιτείται μείωση της μη αναγκαίας χρήσης </a:t>
            </a:r>
            <a:r>
              <a:rPr lang="en-US" sz="5400">
                <a:latin typeface="Times New Roman" pitchFamily="18" charset="0"/>
                <a:cs typeface="Times New Roman" pitchFamily="18" charset="0"/>
              </a:rPr>
              <a:t>UC</a:t>
            </a:r>
            <a:r>
              <a:rPr lang="el-GR" sz="5400">
                <a:latin typeface="Times New Roman" pitchFamily="18" charset="0"/>
                <a:cs typeface="Times New Roman" pitchFamily="18" charset="0"/>
              </a:rPr>
              <a:t> και εφαρμογή δέσμης μέτρων διατήρησης </a:t>
            </a:r>
            <a:r>
              <a:rPr lang="en-US" sz="5400">
                <a:latin typeface="Times New Roman" pitchFamily="18" charset="0"/>
                <a:cs typeface="Times New Roman" pitchFamily="18" charset="0"/>
              </a:rPr>
              <a:t>UC</a:t>
            </a:r>
            <a:r>
              <a:rPr lang="el-GR" sz="5400">
                <a:latin typeface="Times New Roman" pitchFamily="18" charset="0"/>
                <a:cs typeface="Times New Roman" pitchFamily="18" charset="0"/>
              </a:rPr>
              <a:t>.</a:t>
            </a:r>
          </a:p>
        </p:txBody>
      </p:sp>
      <p:sp>
        <p:nvSpPr>
          <p:cNvPr id="2055" name="16 - Ορθογώνιο"/>
          <p:cNvSpPr>
            <a:spLocks noChangeArrowheads="1"/>
          </p:cNvSpPr>
          <p:nvPr/>
        </p:nvSpPr>
        <p:spPr bwMode="auto">
          <a:xfrm>
            <a:off x="20602575" y="15330488"/>
            <a:ext cx="20216813" cy="1570037"/>
          </a:xfrm>
          <a:prstGeom prst="rect">
            <a:avLst/>
          </a:prstGeom>
          <a:noFill/>
          <a:ln w="9525">
            <a:noFill/>
            <a:miter lim="800000"/>
            <a:headEnd/>
            <a:tailEnd/>
          </a:ln>
        </p:spPr>
        <p:txBody>
          <a:bodyPr>
            <a:spAutoFit/>
          </a:bodyPr>
          <a:lstStyle/>
          <a:p>
            <a:pPr algn="just" eaLnBrk="0" hangingPunct="0"/>
            <a:endParaRPr lang="en-US" sz="4800">
              <a:solidFill>
                <a:srgbClr val="000000"/>
              </a:solidFill>
              <a:latin typeface="Times New Roman" pitchFamily="18" charset="0"/>
              <a:ea typeface="Calibri" pitchFamily="34" charset="0"/>
              <a:cs typeface="Times New Roman" pitchFamily="18" charset="0"/>
            </a:endParaRPr>
          </a:p>
          <a:p>
            <a:pPr algn="just" eaLnBrk="0" hangingPunct="0"/>
            <a:endParaRPr lang="en-US" sz="4800">
              <a:solidFill>
                <a:srgbClr val="000000"/>
              </a:solidFill>
              <a:latin typeface="Times New Roman" pitchFamily="18" charset="0"/>
              <a:ea typeface="Calibri" pitchFamily="34" charset="0"/>
              <a:cs typeface="Times New Roman" pitchFamily="18" charset="0"/>
            </a:endParaRPr>
          </a:p>
        </p:txBody>
      </p:sp>
      <p:sp>
        <p:nvSpPr>
          <p:cNvPr id="2056" name="18 - Ορθογώνιο"/>
          <p:cNvSpPr>
            <a:spLocks noChangeArrowheads="1"/>
          </p:cNvSpPr>
          <p:nvPr/>
        </p:nvSpPr>
        <p:spPr bwMode="auto">
          <a:xfrm>
            <a:off x="1439863" y="17930813"/>
            <a:ext cx="17714912" cy="5078412"/>
          </a:xfrm>
          <a:prstGeom prst="rect">
            <a:avLst/>
          </a:prstGeom>
          <a:noFill/>
          <a:ln w="9525">
            <a:noFill/>
            <a:miter lim="800000"/>
            <a:headEnd/>
            <a:tailEnd/>
          </a:ln>
        </p:spPr>
        <p:txBody>
          <a:bodyPr>
            <a:spAutoFit/>
          </a:bodyPr>
          <a:lstStyle/>
          <a:p>
            <a:pPr algn="just"/>
            <a:r>
              <a:rPr lang="el-GR" sz="5400" b="1">
                <a:latin typeface="Times New Roman" pitchFamily="18" charset="0"/>
                <a:cs typeface="Times New Roman" pitchFamily="18" charset="0"/>
              </a:rPr>
              <a:t>Αποτελέσματα</a:t>
            </a:r>
            <a:r>
              <a:rPr lang="el-GR" sz="5400">
                <a:latin typeface="Times New Roman" pitchFamily="18" charset="0"/>
                <a:cs typeface="Times New Roman" pitchFamily="18" charset="0"/>
              </a:rPr>
              <a:t>: Μελετήθηκαν 500 ασθενείς με καθετήρα κύστεως &gt; 2 ημέρες. Το 59,4% του πληθυσμού ήταν άνδρες διάμεσης ηλικίας 61 έτη. Η διάρκεια νοσηλείας με καθετήρα κύστεως στους ασθενείς με και χωρίς CAUTI ήταν 59 και 19 ημέρες αντίστοιχα,(</a:t>
            </a:r>
            <a:r>
              <a:rPr lang="en-US" sz="5400">
                <a:latin typeface="Times New Roman" pitchFamily="18" charset="0"/>
                <a:cs typeface="Times New Roman" pitchFamily="18" charset="0"/>
              </a:rPr>
              <a:t>P</a:t>
            </a:r>
            <a:r>
              <a:rPr lang="el-GR" sz="5400">
                <a:latin typeface="Times New Roman" pitchFamily="18" charset="0"/>
                <a:cs typeface="Times New Roman" pitchFamily="18" charset="0"/>
              </a:rPr>
              <a:t> =0,000) και η θνητότητα στους ασθενείς με και χωρίς CAUTI ήταν 8% και 92%, αντίστοιχα (</a:t>
            </a:r>
            <a:r>
              <a:rPr lang="en-US" sz="5400">
                <a:latin typeface="Times New Roman" pitchFamily="18" charset="0"/>
                <a:cs typeface="Times New Roman" pitchFamily="18" charset="0"/>
              </a:rPr>
              <a:t>P</a:t>
            </a:r>
            <a:r>
              <a:rPr lang="el-GR" sz="5400">
                <a:latin typeface="Times New Roman" pitchFamily="18" charset="0"/>
                <a:cs typeface="Times New Roman" pitchFamily="18" charset="0"/>
              </a:rPr>
              <a:t> =0,245).</a:t>
            </a:r>
          </a:p>
        </p:txBody>
      </p:sp>
      <p:sp>
        <p:nvSpPr>
          <p:cNvPr id="2057" name="AutoShape 68" descr="Αποτέλεσμα εικόνας για healthcare associated infections">
            <a:hlinkClick r:id="rId2"/>
          </p:cNvPr>
          <p:cNvSpPr>
            <a:spLocks noChangeAspect="1" noChangeArrowheads="1"/>
          </p:cNvSpPr>
          <p:nvPr/>
        </p:nvSpPr>
        <p:spPr bwMode="auto">
          <a:xfrm>
            <a:off x="215900" y="-762000"/>
            <a:ext cx="2400300" cy="1600200"/>
          </a:xfrm>
          <a:prstGeom prst="rect">
            <a:avLst/>
          </a:prstGeom>
          <a:noFill/>
          <a:ln w="9525">
            <a:noFill/>
            <a:miter lim="800000"/>
            <a:headEnd/>
            <a:tailEnd/>
          </a:ln>
        </p:spPr>
        <p:txBody>
          <a:bodyPr/>
          <a:lstStyle/>
          <a:p>
            <a:endParaRPr lang="el-GR">
              <a:latin typeface="Times New Roman" pitchFamily="18" charset="0"/>
              <a:cs typeface="Times New Roman" pitchFamily="18" charset="0"/>
            </a:endParaRPr>
          </a:p>
        </p:txBody>
      </p:sp>
      <p:sp>
        <p:nvSpPr>
          <p:cNvPr id="2058" name="Rectangle 72"/>
          <p:cNvSpPr>
            <a:spLocks noChangeArrowheads="1"/>
          </p:cNvSpPr>
          <p:nvPr/>
        </p:nvSpPr>
        <p:spPr bwMode="auto">
          <a:xfrm>
            <a:off x="1439863" y="9361488"/>
            <a:ext cx="17570450" cy="2584450"/>
          </a:xfrm>
          <a:prstGeom prst="rect">
            <a:avLst/>
          </a:prstGeom>
          <a:noFill/>
          <a:ln w="9525">
            <a:noFill/>
            <a:miter lim="800000"/>
            <a:headEnd/>
            <a:tailEnd/>
          </a:ln>
        </p:spPr>
        <p:txBody>
          <a:bodyPr anchor="ctr">
            <a:spAutoFit/>
          </a:bodyPr>
          <a:lstStyle/>
          <a:p>
            <a:pPr algn="just" eaLnBrk="0" hangingPunct="0"/>
            <a:r>
              <a:rPr lang="el-GR" sz="5400" b="1">
                <a:latin typeface="Times New Roman" pitchFamily="18" charset="0"/>
                <a:ea typeface="Calibri" pitchFamily="34" charset="0"/>
                <a:cs typeface="Times New Roman" pitchFamily="18" charset="0"/>
              </a:rPr>
              <a:t>Εισαγωγή</a:t>
            </a:r>
            <a:r>
              <a:rPr lang="el-GR" sz="5400">
                <a:latin typeface="Times New Roman" pitchFamily="18" charset="0"/>
                <a:ea typeface="Calibri" pitchFamily="34" charset="0"/>
                <a:cs typeface="Times New Roman" pitchFamily="18" charset="0"/>
              </a:rPr>
              <a:t>: Οι ουρολοιμώξεις από καθετήρα (CAUTI) αυξάνουν τη νοσηρότητα, τη θνητότητα και το κόστος. Το 65-70% των CAUTI μπορεί να προληφθούν.</a:t>
            </a:r>
          </a:p>
        </p:txBody>
      </p:sp>
      <p:graphicFrame>
        <p:nvGraphicFramePr>
          <p:cNvPr id="21" name="20 - Πίνακας"/>
          <p:cNvGraphicFramePr>
            <a:graphicFrameLocks noGrp="1"/>
          </p:cNvGraphicFramePr>
          <p:nvPr/>
        </p:nvGraphicFramePr>
        <p:xfrm>
          <a:off x="22466300" y="18434050"/>
          <a:ext cx="17425932" cy="5898435"/>
        </p:xfrm>
        <a:graphic>
          <a:graphicData uri="http://schemas.openxmlformats.org/drawingml/2006/table">
            <a:tbl>
              <a:tblPr/>
              <a:tblGrid>
                <a:gridCol w="3210363"/>
                <a:gridCol w="2478319"/>
                <a:gridCol w="3529355"/>
                <a:gridCol w="1607226"/>
                <a:gridCol w="1607226"/>
                <a:gridCol w="1607226"/>
                <a:gridCol w="1607226"/>
                <a:gridCol w="1778991"/>
              </a:tblGrid>
              <a:tr h="335117">
                <a:tc>
                  <a:txBody>
                    <a:bodyPr/>
                    <a:lstStyle/>
                    <a:p>
                      <a:pPr algn="just">
                        <a:lnSpc>
                          <a:spcPct val="115000"/>
                        </a:lnSpc>
                        <a:spcAft>
                          <a:spcPts val="0"/>
                        </a:spcAft>
                      </a:pPr>
                      <a:endParaRPr lang="el-GR"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gridSpan="5">
                  <a:txBody>
                    <a:bodyPr/>
                    <a:lstStyle/>
                    <a:p>
                      <a:pPr algn="just">
                        <a:lnSpc>
                          <a:spcPct val="115000"/>
                        </a:lnSpc>
                        <a:spcAft>
                          <a:spcPts val="0"/>
                        </a:spcAft>
                      </a:pPr>
                      <a:r>
                        <a:rPr lang="el-GR" sz="3200" b="1">
                          <a:latin typeface="Times New Roman" pitchFamily="18" charset="0"/>
                          <a:ea typeface="Calibri"/>
                          <a:cs typeface="Times New Roman" pitchFamily="18" charset="0"/>
                        </a:rPr>
                        <a:t>Εκατοστιαία σημεία</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670235">
                <a:tc>
                  <a:txBody>
                    <a:bodyPr/>
                    <a:lstStyle/>
                    <a:p>
                      <a:pPr algn="just">
                        <a:lnSpc>
                          <a:spcPct val="115000"/>
                        </a:lnSpc>
                        <a:spcAft>
                          <a:spcPts val="0"/>
                        </a:spcAft>
                      </a:pPr>
                      <a:r>
                        <a:rPr lang="el-GR" sz="3200" b="1">
                          <a:latin typeface="Times New Roman" pitchFamily="18" charset="0"/>
                          <a:ea typeface="Calibri"/>
                          <a:cs typeface="Times New Roman" pitchFamily="18" charset="0"/>
                        </a:rPr>
                        <a:t>Μεταβλητή </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b="1" dirty="0">
                          <a:latin typeface="Times New Roman" pitchFamily="18" charset="0"/>
                          <a:ea typeface="Calibri"/>
                          <a:cs typeface="Times New Roman" pitchFamily="18" charset="0"/>
                        </a:rPr>
                        <a:t>Δείκτες</a:t>
                      </a:r>
                      <a:endParaRPr lang="el-GR"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b="1">
                          <a:latin typeface="Times New Roman" pitchFamily="18" charset="0"/>
                          <a:ea typeface="Calibri"/>
                          <a:cs typeface="Times New Roman" pitchFamily="18" charset="0"/>
                        </a:rPr>
                        <a:t>Πυκνότητα επίπτωσης</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b="1">
                          <a:latin typeface="Times New Roman" pitchFamily="18" charset="0"/>
                          <a:ea typeface="Calibri"/>
                          <a:cs typeface="Times New Roman" pitchFamily="18" charset="0"/>
                        </a:rPr>
                        <a:t>10%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b="1">
                          <a:latin typeface="Times New Roman" pitchFamily="18" charset="0"/>
                          <a:ea typeface="Calibri"/>
                          <a:cs typeface="Times New Roman" pitchFamily="18" charset="0"/>
                        </a:rPr>
                        <a:t>25%</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b="1">
                          <a:latin typeface="Times New Roman" pitchFamily="18" charset="0"/>
                          <a:ea typeface="Calibri"/>
                          <a:cs typeface="Times New Roman" pitchFamily="18" charset="0"/>
                        </a:rPr>
                        <a:t>50%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b="1">
                          <a:latin typeface="Times New Roman" pitchFamily="18" charset="0"/>
                          <a:ea typeface="Calibri"/>
                          <a:cs typeface="Times New Roman" pitchFamily="18" charset="0"/>
                        </a:rPr>
                        <a:t>75%</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b="1">
                          <a:latin typeface="Times New Roman" pitchFamily="18" charset="0"/>
                          <a:ea typeface="Calibri"/>
                          <a:cs typeface="Times New Roman" pitchFamily="18" charset="0"/>
                        </a:rPr>
                        <a:t>90%-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670235">
                <a:tc>
                  <a:txBody>
                    <a:bodyPr/>
                    <a:lstStyle/>
                    <a:p>
                      <a:pPr algn="just">
                        <a:lnSpc>
                          <a:spcPct val="115000"/>
                        </a:lnSpc>
                        <a:spcAft>
                          <a:spcPts val="0"/>
                        </a:spcAft>
                      </a:pPr>
                      <a:r>
                        <a:rPr lang="el-GR" sz="3200" b="1" dirty="0">
                          <a:latin typeface="Times New Roman" pitchFamily="18" charset="0"/>
                          <a:ea typeface="Calibri"/>
                          <a:cs typeface="Times New Roman" pitchFamily="18" charset="0"/>
                        </a:rPr>
                        <a:t>Αθήνα</a:t>
                      </a:r>
                      <a:endParaRPr lang="el-GR"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a:latin typeface="Times New Roman" pitchFamily="18" charset="0"/>
                          <a:ea typeface="Calibri"/>
                          <a:cs typeface="Times New Roman" pitchFamily="18" charset="0"/>
                        </a:rPr>
                        <a:t>CAUTI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a:latin typeface="Times New Roman" pitchFamily="18" charset="0"/>
                          <a:ea typeface="Calibri"/>
                          <a:cs typeface="Times New Roman" pitchFamily="18" charset="0"/>
                        </a:rPr>
                        <a:t>6,2 / 1000 ημέρες </a:t>
                      </a:r>
                      <a:r>
                        <a:rPr lang="en-US" sz="3200">
                          <a:latin typeface="Times New Roman" pitchFamily="18" charset="0"/>
                          <a:ea typeface="Calibri"/>
                          <a:cs typeface="Times New Roman" pitchFamily="18" charset="0"/>
                        </a:rPr>
                        <a:t>UC</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670235">
                <a:tc>
                  <a:txBody>
                    <a:bodyPr/>
                    <a:lstStyle/>
                    <a:p>
                      <a:pPr algn="just">
                        <a:lnSpc>
                          <a:spcPct val="115000"/>
                        </a:lnSpc>
                        <a:spcAft>
                          <a:spcPts val="0"/>
                        </a:spcAft>
                      </a:pPr>
                      <a:r>
                        <a:rPr lang="en-US" sz="3200" b="1">
                          <a:latin typeface="Times New Roman" pitchFamily="18" charset="0"/>
                          <a:ea typeface="Calibri"/>
                          <a:cs typeface="Times New Roman" pitchFamily="18" charset="0"/>
                        </a:rPr>
                        <a:t>CDC</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a:latin typeface="Times New Roman" pitchFamily="18" charset="0"/>
                          <a:ea typeface="Calibri"/>
                          <a:cs typeface="Times New Roman" pitchFamily="18" charset="0"/>
                        </a:rPr>
                        <a:t>CAUTI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1,3 /</a:t>
                      </a:r>
                      <a:r>
                        <a:rPr lang="el-GR" sz="3200">
                          <a:latin typeface="Times New Roman" pitchFamily="18" charset="0"/>
                          <a:ea typeface="Calibri"/>
                          <a:cs typeface="Times New Roman" pitchFamily="18" charset="0"/>
                        </a:rPr>
                        <a:t> 1000 ημέρες </a:t>
                      </a:r>
                      <a:r>
                        <a:rPr lang="en-US" sz="3200">
                          <a:latin typeface="Times New Roman" pitchFamily="18" charset="0"/>
                          <a:ea typeface="Calibri"/>
                          <a:cs typeface="Times New Roman" pitchFamily="18" charset="0"/>
                        </a:rPr>
                        <a:t>UC</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0,4</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1,17</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3,1,</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335117">
                <a:tc gridSpan="8">
                  <a:txBody>
                    <a:bodyPr/>
                    <a:lstStyle/>
                    <a:p>
                      <a:pPr algn="just">
                        <a:lnSpc>
                          <a:spcPct val="115000"/>
                        </a:lnSpc>
                        <a:spcAft>
                          <a:spcPts val="0"/>
                        </a:spcAft>
                      </a:pPr>
                      <a:r>
                        <a:rPr lang="el-GR" sz="3200" b="1">
                          <a:latin typeface="Times New Roman" pitchFamily="18" charset="0"/>
                          <a:ea typeface="Calibri"/>
                          <a:cs typeface="Times New Roman" pitchFamily="18" charset="0"/>
                        </a:rPr>
                        <a:t>                               Πηλίκο χρησιμοποίησης συσκευής</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850947">
                <a:tc>
                  <a:txBody>
                    <a:bodyPr/>
                    <a:lstStyle/>
                    <a:p>
                      <a:pPr algn="just">
                        <a:lnSpc>
                          <a:spcPct val="115000"/>
                        </a:lnSpc>
                        <a:spcAft>
                          <a:spcPts val="0"/>
                        </a:spcAft>
                      </a:pPr>
                      <a:r>
                        <a:rPr lang="el-GR" sz="3200" b="1">
                          <a:latin typeface="Times New Roman" pitchFamily="18" charset="0"/>
                          <a:ea typeface="Calibri"/>
                          <a:cs typeface="Times New Roman" pitchFamily="18" charset="0"/>
                        </a:rPr>
                        <a:t>Αθήνα</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a:latin typeface="Times New Roman" pitchFamily="18" charset="0"/>
                          <a:ea typeface="Calibri"/>
                          <a:cs typeface="Times New Roman" pitchFamily="18" charset="0"/>
                        </a:rPr>
                        <a:t>CAUTI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a:latin typeface="Times New Roman" pitchFamily="18" charset="0"/>
                          <a:ea typeface="Calibri"/>
                          <a:cs typeface="Times New Roman" pitchFamily="18" charset="0"/>
                        </a:rPr>
                        <a:t>99 %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r h="335117">
                <a:tc>
                  <a:txBody>
                    <a:bodyPr/>
                    <a:lstStyle/>
                    <a:p>
                      <a:pPr algn="just">
                        <a:lnSpc>
                          <a:spcPct val="115000"/>
                        </a:lnSpc>
                        <a:spcAft>
                          <a:spcPts val="0"/>
                        </a:spcAft>
                      </a:pPr>
                      <a:r>
                        <a:rPr lang="en-US" sz="3200" b="1">
                          <a:latin typeface="Times New Roman" pitchFamily="18" charset="0"/>
                          <a:ea typeface="Calibri"/>
                          <a:cs typeface="Times New Roman" pitchFamily="18" charset="0"/>
                        </a:rPr>
                        <a:t>CDC</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l-GR" sz="3200" dirty="0">
                          <a:latin typeface="Times New Roman" pitchFamily="18" charset="0"/>
                          <a:ea typeface="Calibri"/>
                          <a:cs typeface="Times New Roman" pitchFamily="18" charset="0"/>
                        </a:rPr>
                        <a:t>CAUTI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54</a:t>
                      </a:r>
                      <a:r>
                        <a:rPr lang="el-GR" sz="3200">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0,32</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0,46</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0,60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a:latin typeface="Times New Roman" pitchFamily="18" charset="0"/>
                          <a:ea typeface="Calibri"/>
                          <a:cs typeface="Times New Roman" pitchFamily="18" charset="0"/>
                        </a:rPr>
                        <a:t>0,70</a:t>
                      </a:r>
                      <a:endParaRPr lang="el-GR" sz="32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just">
                        <a:lnSpc>
                          <a:spcPct val="115000"/>
                        </a:lnSpc>
                        <a:spcAft>
                          <a:spcPts val="0"/>
                        </a:spcAft>
                      </a:pPr>
                      <a:r>
                        <a:rPr lang="en-US" sz="3200" dirty="0">
                          <a:latin typeface="Times New Roman" pitchFamily="18" charset="0"/>
                          <a:ea typeface="Calibri"/>
                          <a:cs typeface="Times New Roman" pitchFamily="18" charset="0"/>
                        </a:rPr>
                        <a:t>0,79</a:t>
                      </a:r>
                      <a:endParaRPr lang="el-GR" sz="32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bl>
          </a:graphicData>
        </a:graphic>
      </p:graphicFrame>
      <p:sp>
        <p:nvSpPr>
          <p:cNvPr id="2129" name="Rectangle 74"/>
          <p:cNvSpPr>
            <a:spLocks noChangeArrowheads="1"/>
          </p:cNvSpPr>
          <p:nvPr/>
        </p:nvSpPr>
        <p:spPr bwMode="auto">
          <a:xfrm>
            <a:off x="22394863" y="17425988"/>
            <a:ext cx="16124237" cy="831850"/>
          </a:xfrm>
          <a:prstGeom prst="rect">
            <a:avLst/>
          </a:prstGeom>
          <a:noFill/>
          <a:ln w="9525">
            <a:noFill/>
            <a:miter lim="800000"/>
            <a:headEnd/>
            <a:tailEnd/>
          </a:ln>
        </p:spPr>
        <p:txBody>
          <a:bodyPr wrap="none" anchor="ctr">
            <a:spAutoFit/>
          </a:bodyPr>
          <a:lstStyle/>
          <a:p>
            <a:pPr algn="just" eaLnBrk="0" hangingPunct="0"/>
            <a:r>
              <a:rPr lang="el-GR" sz="4800" b="1">
                <a:latin typeface="Times New Roman" pitchFamily="18" charset="0"/>
                <a:cs typeface="Calibri" pitchFamily="34" charset="0"/>
              </a:rPr>
              <a:t>Πίνακας 1. Σύγκριση δεικτών με πρότυπο πληθυσμό (</a:t>
            </a:r>
            <a:r>
              <a:rPr lang="en-US" sz="4800" b="1">
                <a:latin typeface="Times New Roman" pitchFamily="18" charset="0"/>
                <a:cs typeface="Calibri" pitchFamily="34" charset="0"/>
              </a:rPr>
              <a:t>CDC</a:t>
            </a:r>
            <a:r>
              <a:rPr lang="el-GR" sz="4800" b="1">
                <a:latin typeface="Times New Roman" pitchFamily="18" charset="0"/>
                <a:cs typeface="Calibri" pitchFamily="34" charset="0"/>
              </a:rPr>
              <a:t>) </a:t>
            </a:r>
            <a:endParaRPr lang="el-GR" sz="4800"/>
          </a:p>
        </p:txBody>
      </p:sp>
      <p:sp>
        <p:nvSpPr>
          <p:cNvPr id="2130" name="AutoShape 76" descr="Catheter Associated Urinary Tract Infection (CAUTI) | LearningCE @ SHEA"/>
          <p:cNvSpPr>
            <a:spLocks noChangeAspect="1" noChangeArrowheads="1"/>
          </p:cNvSpPr>
          <p:nvPr/>
        </p:nvSpPr>
        <p:spPr bwMode="auto">
          <a:xfrm>
            <a:off x="381000" y="-623888"/>
            <a:ext cx="304800" cy="304800"/>
          </a:xfrm>
          <a:prstGeom prst="rect">
            <a:avLst/>
          </a:prstGeom>
          <a:noFill/>
          <a:ln w="9525">
            <a:noFill/>
            <a:miter lim="800000"/>
            <a:headEnd/>
            <a:tailEnd/>
          </a:ln>
        </p:spPr>
        <p:txBody>
          <a:bodyPr/>
          <a:lstStyle/>
          <a:p>
            <a:endParaRPr lang="el-GR"/>
          </a:p>
        </p:txBody>
      </p:sp>
      <p:sp>
        <p:nvSpPr>
          <p:cNvPr id="2131" name="AutoShape 78" descr="Catheter Associated Urinary Tract Infection (CAUTI) | LearningCE @ SHEA"/>
          <p:cNvSpPr>
            <a:spLocks noChangeAspect="1" noChangeArrowheads="1"/>
          </p:cNvSpPr>
          <p:nvPr/>
        </p:nvSpPr>
        <p:spPr bwMode="auto">
          <a:xfrm>
            <a:off x="381000" y="-623888"/>
            <a:ext cx="304800" cy="304800"/>
          </a:xfrm>
          <a:prstGeom prst="rect">
            <a:avLst/>
          </a:prstGeom>
          <a:noFill/>
          <a:ln w="9525">
            <a:noFill/>
            <a:miter lim="800000"/>
            <a:headEnd/>
            <a:tailEnd/>
          </a:ln>
        </p:spPr>
        <p:txBody>
          <a:bodyPr/>
          <a:lstStyle/>
          <a:p>
            <a:endParaRPr lang="el-GR"/>
          </a:p>
        </p:txBody>
      </p:sp>
      <p:sp>
        <p:nvSpPr>
          <p:cNvPr id="2132" name="AutoShape 80" descr="Catheter Associated Urinary Tract Infection (CAUTI) | LearningCE @ SHEA"/>
          <p:cNvSpPr>
            <a:spLocks noChangeAspect="1" noChangeArrowheads="1"/>
          </p:cNvSpPr>
          <p:nvPr/>
        </p:nvSpPr>
        <p:spPr bwMode="auto">
          <a:xfrm>
            <a:off x="381000" y="-623888"/>
            <a:ext cx="304800" cy="304800"/>
          </a:xfrm>
          <a:prstGeom prst="rect">
            <a:avLst/>
          </a:prstGeom>
          <a:noFill/>
          <a:ln w="9525">
            <a:noFill/>
            <a:miter lim="800000"/>
            <a:headEnd/>
            <a:tailEnd/>
          </a:ln>
        </p:spPr>
        <p:txBody>
          <a:bodyPr/>
          <a:lstStyle/>
          <a:p>
            <a:endParaRPr lang="el-GR"/>
          </a:p>
        </p:txBody>
      </p:sp>
      <p:pic>
        <p:nvPicPr>
          <p:cNvPr id="2133" name="Picture 81"/>
          <p:cNvPicPr>
            <a:picLocks noChangeAspect="1" noChangeArrowheads="1"/>
          </p:cNvPicPr>
          <p:nvPr/>
        </p:nvPicPr>
        <p:blipFill>
          <a:blip r:embed="rId3" cstate="print"/>
          <a:srcRect/>
          <a:stretch>
            <a:fillRect/>
          </a:stretch>
        </p:blipFill>
        <p:spPr bwMode="auto">
          <a:xfrm>
            <a:off x="1008063" y="2808288"/>
            <a:ext cx="8929687" cy="6048375"/>
          </a:xfrm>
          <a:prstGeom prst="rect">
            <a:avLst/>
          </a:prstGeom>
          <a:noFill/>
          <a:ln w="9525">
            <a:noFill/>
            <a:miter lim="800000"/>
            <a:headEnd/>
            <a:tailEnd/>
          </a:ln>
        </p:spPr>
      </p:pic>
      <p:sp>
        <p:nvSpPr>
          <p:cNvPr id="2134" name="AutoShape 83" descr="Central LineAssociated Bloodstream Infections CLABSI in NonIntensive Care"/>
          <p:cNvSpPr>
            <a:spLocks noChangeAspect="1" noChangeArrowheads="1"/>
          </p:cNvSpPr>
          <p:nvPr/>
        </p:nvSpPr>
        <p:spPr bwMode="auto">
          <a:xfrm>
            <a:off x="381000" y="-623888"/>
            <a:ext cx="304800" cy="304800"/>
          </a:xfrm>
          <a:prstGeom prst="rect">
            <a:avLst/>
          </a:prstGeom>
          <a:noFill/>
          <a:ln w="9525">
            <a:noFill/>
            <a:miter lim="800000"/>
            <a:headEnd/>
            <a:tailEnd/>
          </a:ln>
        </p:spPr>
        <p:txBody>
          <a:bodyPr/>
          <a:lstStyle/>
          <a:p>
            <a:endParaRPr lang="el-GR"/>
          </a:p>
        </p:txBody>
      </p:sp>
      <p:pic>
        <p:nvPicPr>
          <p:cNvPr id="2135" name="Picture 84"/>
          <p:cNvPicPr>
            <a:picLocks noChangeAspect="1" noChangeArrowheads="1"/>
          </p:cNvPicPr>
          <p:nvPr/>
        </p:nvPicPr>
        <p:blipFill>
          <a:blip r:embed="rId4" cstate="print"/>
          <a:srcRect l="6059" t="9091" b="3030"/>
          <a:stretch>
            <a:fillRect/>
          </a:stretch>
        </p:blipFill>
        <p:spPr bwMode="auto">
          <a:xfrm>
            <a:off x="33699450" y="2736850"/>
            <a:ext cx="8281988" cy="5976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el-GR" sz="8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14800" rtl="0" eaLnBrk="1" fontAlgn="base" latinLnBrk="0" hangingPunct="1">
          <a:lnSpc>
            <a:spcPct val="100000"/>
          </a:lnSpc>
          <a:spcBef>
            <a:spcPct val="0"/>
          </a:spcBef>
          <a:spcAft>
            <a:spcPct val="0"/>
          </a:spcAft>
          <a:buClrTx/>
          <a:buSzTx/>
          <a:buFontTx/>
          <a:buNone/>
          <a:tabLst/>
          <a:defRPr kumimoji="0" lang="el-GR" sz="8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317</TotalTime>
  <Words>337</Words>
  <Application>Microsoft Office PowerPoint</Application>
  <PresentationFormat>Προσαρμογή</PresentationFormat>
  <Paragraphs>41</Paragraphs>
  <Slides>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vt:i4>
      </vt:variant>
    </vt:vector>
  </HeadingPairs>
  <TitlesOfParts>
    <vt:vector size="5" baseType="lpstr">
      <vt:lpstr>Arial</vt:lpstr>
      <vt:lpstr>Calibri</vt:lpstr>
      <vt:lpstr>Times New Roman</vt:lpstr>
      <vt:lpstr>Προεπιλεγμένη σχεδίαση</vt:lpstr>
      <vt:lpstr>Διαφάνεια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ΥΠΗΡΕΣΙΑ-ΕΡΓΩΝ</dc:creator>
  <cp:lastModifiedBy>user</cp:lastModifiedBy>
  <cp:revision>39</cp:revision>
  <dcterms:created xsi:type="dcterms:W3CDTF">2008-11-07T13:55:48Z</dcterms:created>
  <dcterms:modified xsi:type="dcterms:W3CDTF">2021-10-02T18:38:58Z</dcterms:modified>
</cp:coreProperties>
</file>