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rawings/drawing3.xml" ContentType="application/vnd.openxmlformats-officedocument.drawingml.chartshapes+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480" autoAdjust="0"/>
    <p:restoredTop sz="94660"/>
  </p:normalViewPr>
  <p:slideViewPr>
    <p:cSldViewPr>
      <p:cViewPr>
        <p:scale>
          <a:sx n="100" d="100"/>
          <a:sy n="100" d="100"/>
        </p:scale>
        <p:origin x="-894"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______________Microsoft_Office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barkai\Desktop\&#925;&#941;&#959;%20&#934;&#973;&#955;&#955;&#959;%20&#949;&#961;&#947;&#945;&#963;&#943;&#945;&#962;%20&#964;&#959;&#965;%20Microsoft%20Office%20Excel.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______________Microsoft_Office_Excel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barkai\Desktop\&#925;&#941;&#959;%20&#934;&#973;&#955;&#955;&#959;%20&#949;&#961;&#947;&#945;&#963;&#943;&#945;&#962;%20&#964;&#959;&#965;%20Microsoft%20Office%20Excel41354554.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barkai\Desktop\&#925;&#941;&#959;%20&#934;&#973;&#955;&#955;&#959;%20&#949;&#961;&#947;&#945;&#963;&#943;&#945;&#962;%20&#964;&#959;&#965;%20Microsoft%20Office%20Excel4135455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lgn="l">
              <a:defRPr sz="1050"/>
            </a:pPr>
            <a:r>
              <a:rPr lang="el-GR" sz="1050" baseline="0" dirty="0" smtClean="0">
                <a:latin typeface="Arial" pitchFamily="34" charset="0"/>
                <a:cs typeface="Arial" pitchFamily="34" charset="0"/>
              </a:rPr>
              <a:t>ΣΥΝΟΛΟ ΕΡΓΑΣΤΗΡΙΑΚΑ ΕΠΙΒΕΒΑΙΩΜΕΝΩΝ ΚΡΟΥΣΜΑ</a:t>
            </a:r>
            <a:r>
              <a:rPr lang="en-US" sz="1050" baseline="0" dirty="0" smtClean="0">
                <a:latin typeface="Arial" pitchFamily="34" charset="0"/>
                <a:cs typeface="Arial" pitchFamily="34" charset="0"/>
              </a:rPr>
              <a:t>T</a:t>
            </a:r>
            <a:r>
              <a:rPr lang="el-GR" sz="1050" baseline="0" dirty="0" smtClean="0">
                <a:latin typeface="Arial" pitchFamily="34" charset="0"/>
                <a:cs typeface="Arial" pitchFamily="34" charset="0"/>
              </a:rPr>
              <a:t>ΩΝ </a:t>
            </a:r>
            <a:r>
              <a:rPr lang="en-US" sz="1050" baseline="0" dirty="0" smtClean="0">
                <a:latin typeface="Arial" pitchFamily="34" charset="0"/>
                <a:cs typeface="Arial" pitchFamily="34" charset="0"/>
              </a:rPr>
              <a:t>COVID-19 (1.3.2020-31.8.2021)</a:t>
            </a:r>
            <a:endParaRPr lang="el-GR" sz="1050" dirty="0">
              <a:latin typeface="Arial" pitchFamily="34" charset="0"/>
              <a:cs typeface="Arial" pitchFamily="34" charset="0"/>
            </a:endParaRPr>
          </a:p>
        </c:rich>
      </c:tx>
      <c:layout/>
    </c:title>
    <c:plotArea>
      <c:layout>
        <c:manualLayout>
          <c:layoutTarget val="inner"/>
          <c:xMode val="edge"/>
          <c:yMode val="edge"/>
          <c:x val="0.17984365373544389"/>
          <c:y val="0.22063086740362167"/>
          <c:w val="0.37328356885077463"/>
          <c:h val="0.66124491673746189"/>
        </c:manualLayout>
      </c:layout>
      <c:pieChart>
        <c:varyColors val="1"/>
        <c:ser>
          <c:idx val="0"/>
          <c:order val="0"/>
          <c:tx>
            <c:strRef>
              <c:f>Φύλλο1!$B$1</c:f>
              <c:strCache>
                <c:ptCount val="1"/>
                <c:pt idx="0">
                  <c:v>Στήλη1</c:v>
                </c:pt>
              </c:strCache>
            </c:strRef>
          </c:tx>
          <c:explosion val="25"/>
          <c:dPt>
            <c:idx val="1"/>
            <c:explosion val="0"/>
          </c:dPt>
          <c:cat>
            <c:strRef>
              <c:f>Φύλλο1!$A$2:$A$3</c:f>
              <c:strCache>
                <c:ptCount val="2"/>
                <c:pt idx="0">
                  <c:v>ΘΕΤΙΚΑ</c:v>
                </c:pt>
                <c:pt idx="1">
                  <c:v>ΑΡΝΗΤΙΚΑ</c:v>
                </c:pt>
              </c:strCache>
            </c:strRef>
          </c:cat>
          <c:val>
            <c:numRef>
              <c:f>Φύλλο1!$B$2:$B$3</c:f>
              <c:numCache>
                <c:formatCode>0%</c:formatCode>
                <c:ptCount val="2"/>
                <c:pt idx="0">
                  <c:v>9.82</c:v>
                </c:pt>
                <c:pt idx="1">
                  <c:v>88.88</c:v>
                </c:pt>
              </c:numCache>
            </c:numRef>
          </c:val>
        </c:ser>
        <c:firstSliceAng val="0"/>
      </c:pieChart>
    </c:plotArea>
    <c:legend>
      <c:legendPos val="r"/>
      <c:layout>
        <c:manualLayout>
          <c:xMode val="edge"/>
          <c:yMode val="edge"/>
          <c:x val="0.6911868378261008"/>
          <c:y val="0.51828095489390058"/>
          <c:w val="0.23505873084808759"/>
          <c:h val="0.21269772108654592"/>
        </c:manualLayout>
      </c:layout>
      <c:txPr>
        <a:bodyPr/>
        <a:lstStyle/>
        <a:p>
          <a:pPr>
            <a:defRPr sz="1100"/>
          </a:pPr>
          <a:endParaRPr lang="el-GR"/>
        </a:p>
      </c:txPr>
    </c:legend>
    <c:plotVisOnly val="1"/>
  </c:chart>
  <c:txPr>
    <a:bodyPr/>
    <a:lstStyle/>
    <a:p>
      <a:pPr>
        <a:defRPr sz="1800"/>
      </a:pPr>
      <a:endParaRPr lang="el-GR"/>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7.9202149841644115E-2"/>
          <c:y val="0.16312786951320646"/>
          <c:w val="0.53634298282477466"/>
          <c:h val="0.5824740403521057"/>
        </c:manualLayout>
      </c:layout>
      <c:barChart>
        <c:barDir val="col"/>
        <c:grouping val="clustered"/>
        <c:ser>
          <c:idx val="0"/>
          <c:order val="0"/>
          <c:tx>
            <c:strRef>
              <c:f>Φύλλο1!$B$1:$B$2</c:f>
              <c:strCache>
                <c:ptCount val="1"/>
                <c:pt idx="0">
                  <c:v>Νοσηλευόμενοι  με COVID-19 </c:v>
                </c:pt>
              </c:strCache>
            </c:strRef>
          </c:tx>
          <c:cat>
            <c:strRef>
              <c:f>Φύλλο1!$A$3:$A$16</c:f>
              <c:strCache>
                <c:ptCount val="14"/>
                <c:pt idx="0">
                  <c:v>0-17 ετών </c:v>
                </c:pt>
                <c:pt idx="1">
                  <c:v>18-39 ετών </c:v>
                </c:pt>
                <c:pt idx="2">
                  <c:v>40-64 ετών </c:v>
                </c:pt>
                <c:pt idx="3">
                  <c:v>65 και άνω </c:v>
                </c:pt>
                <c:pt idx="4">
                  <c:v>΄Ανδρες  </c:v>
                </c:pt>
                <c:pt idx="5">
                  <c:v>0-17 ετών </c:v>
                </c:pt>
                <c:pt idx="6">
                  <c:v>18-39 ετών </c:v>
                </c:pt>
                <c:pt idx="7">
                  <c:v>40-64 ετών </c:v>
                </c:pt>
                <c:pt idx="8">
                  <c:v>65 και άνω </c:v>
                </c:pt>
                <c:pt idx="9">
                  <c:v>Γυναίκες </c:v>
                </c:pt>
                <c:pt idx="10">
                  <c:v>0-17 ετών </c:v>
                </c:pt>
                <c:pt idx="11">
                  <c:v>18-39 ετών </c:v>
                </c:pt>
                <c:pt idx="12">
                  <c:v>40-64 ετών </c:v>
                </c:pt>
                <c:pt idx="13">
                  <c:v>65 και άνω </c:v>
                </c:pt>
              </c:strCache>
            </c:strRef>
          </c:cat>
          <c:val>
            <c:numRef>
              <c:f>Φύλλο1!$B$3:$B$16</c:f>
              <c:numCache>
                <c:formatCode>General</c:formatCode>
                <c:ptCount val="14"/>
                <c:pt idx="0">
                  <c:v>2</c:v>
                </c:pt>
                <c:pt idx="1">
                  <c:v>25</c:v>
                </c:pt>
                <c:pt idx="2">
                  <c:v>114</c:v>
                </c:pt>
                <c:pt idx="3">
                  <c:v>107</c:v>
                </c:pt>
                <c:pt idx="5">
                  <c:v>1</c:v>
                </c:pt>
                <c:pt idx="6">
                  <c:v>22</c:v>
                </c:pt>
                <c:pt idx="7">
                  <c:v>75</c:v>
                </c:pt>
                <c:pt idx="8">
                  <c:v>59</c:v>
                </c:pt>
                <c:pt idx="10">
                  <c:v>1</c:v>
                </c:pt>
                <c:pt idx="11">
                  <c:v>3</c:v>
                </c:pt>
                <c:pt idx="12">
                  <c:v>39</c:v>
                </c:pt>
                <c:pt idx="13">
                  <c:v>48</c:v>
                </c:pt>
              </c:numCache>
            </c:numRef>
          </c:val>
        </c:ser>
        <c:ser>
          <c:idx val="1"/>
          <c:order val="1"/>
          <c:tx>
            <c:strRef>
              <c:f>Φύλλο1!$D$1:$D$2</c:f>
              <c:strCache>
                <c:ptCount val="1"/>
                <c:pt idx="0">
                  <c:v>Θάνατοι ασθενών με COVID-19 </c:v>
                </c:pt>
              </c:strCache>
            </c:strRef>
          </c:tx>
          <c:cat>
            <c:strRef>
              <c:f>Φύλλο1!$A$3:$A$16</c:f>
              <c:strCache>
                <c:ptCount val="14"/>
                <c:pt idx="0">
                  <c:v>0-17 ετών </c:v>
                </c:pt>
                <c:pt idx="1">
                  <c:v>18-39 ετών </c:v>
                </c:pt>
                <c:pt idx="2">
                  <c:v>40-64 ετών </c:v>
                </c:pt>
                <c:pt idx="3">
                  <c:v>65 και άνω </c:v>
                </c:pt>
                <c:pt idx="4">
                  <c:v>΄Ανδρες  </c:v>
                </c:pt>
                <c:pt idx="5">
                  <c:v>0-17 ετών </c:v>
                </c:pt>
                <c:pt idx="6">
                  <c:v>18-39 ετών </c:v>
                </c:pt>
                <c:pt idx="7">
                  <c:v>40-64 ετών </c:v>
                </c:pt>
                <c:pt idx="8">
                  <c:v>65 και άνω </c:v>
                </c:pt>
                <c:pt idx="9">
                  <c:v>Γυναίκες </c:v>
                </c:pt>
                <c:pt idx="10">
                  <c:v>0-17 ετών </c:v>
                </c:pt>
                <c:pt idx="11">
                  <c:v>18-39 ετών </c:v>
                </c:pt>
                <c:pt idx="12">
                  <c:v>40-64 ετών </c:v>
                </c:pt>
                <c:pt idx="13">
                  <c:v>65 και άνω </c:v>
                </c:pt>
              </c:strCache>
            </c:strRef>
          </c:cat>
          <c:val>
            <c:numRef>
              <c:f>Φύλλο1!$D$3:$D$16</c:f>
              <c:numCache>
                <c:formatCode>General</c:formatCode>
                <c:ptCount val="14"/>
                <c:pt idx="0">
                  <c:v>0</c:v>
                </c:pt>
                <c:pt idx="1">
                  <c:v>0</c:v>
                </c:pt>
                <c:pt idx="2">
                  <c:v>1</c:v>
                </c:pt>
                <c:pt idx="3">
                  <c:v>20</c:v>
                </c:pt>
                <c:pt idx="5">
                  <c:v>0</c:v>
                </c:pt>
                <c:pt idx="6">
                  <c:v>0</c:v>
                </c:pt>
                <c:pt idx="7">
                  <c:v>1</c:v>
                </c:pt>
                <c:pt idx="8">
                  <c:v>12</c:v>
                </c:pt>
                <c:pt idx="10">
                  <c:v>0</c:v>
                </c:pt>
                <c:pt idx="11">
                  <c:v>0</c:v>
                </c:pt>
                <c:pt idx="12">
                  <c:v>0</c:v>
                </c:pt>
                <c:pt idx="13">
                  <c:v>9</c:v>
                </c:pt>
              </c:numCache>
            </c:numRef>
          </c:val>
        </c:ser>
        <c:ser>
          <c:idx val="2"/>
          <c:order val="2"/>
          <c:tx>
            <c:strRef>
              <c:f>Φύλλο1!$G$1:$G$2</c:f>
              <c:strCache>
                <c:ptCount val="1"/>
                <c:pt idx="0">
                  <c:v>Διακομιδή ασθενών με  COVID-19 σε άλλο Νοσοκομείο </c:v>
                </c:pt>
              </c:strCache>
            </c:strRef>
          </c:tx>
          <c:cat>
            <c:strRef>
              <c:f>Φύλλο1!$A$3:$A$16</c:f>
              <c:strCache>
                <c:ptCount val="14"/>
                <c:pt idx="0">
                  <c:v>0-17 ετών </c:v>
                </c:pt>
                <c:pt idx="1">
                  <c:v>18-39 ετών </c:v>
                </c:pt>
                <c:pt idx="2">
                  <c:v>40-64 ετών </c:v>
                </c:pt>
                <c:pt idx="3">
                  <c:v>65 και άνω </c:v>
                </c:pt>
                <c:pt idx="4">
                  <c:v>΄Ανδρες  </c:v>
                </c:pt>
                <c:pt idx="5">
                  <c:v>0-17 ετών </c:v>
                </c:pt>
                <c:pt idx="6">
                  <c:v>18-39 ετών </c:v>
                </c:pt>
                <c:pt idx="7">
                  <c:v>40-64 ετών </c:v>
                </c:pt>
                <c:pt idx="8">
                  <c:v>65 και άνω </c:v>
                </c:pt>
                <c:pt idx="9">
                  <c:v>Γυναίκες </c:v>
                </c:pt>
                <c:pt idx="10">
                  <c:v>0-17 ετών </c:v>
                </c:pt>
                <c:pt idx="11">
                  <c:v>18-39 ετών </c:v>
                </c:pt>
                <c:pt idx="12">
                  <c:v>40-64 ετών </c:v>
                </c:pt>
                <c:pt idx="13">
                  <c:v>65 και άνω </c:v>
                </c:pt>
              </c:strCache>
            </c:strRef>
          </c:cat>
          <c:val>
            <c:numRef>
              <c:f>Φύλλο1!$G$3:$G$16</c:f>
              <c:numCache>
                <c:formatCode>0.00%</c:formatCode>
                <c:ptCount val="14"/>
                <c:pt idx="0">
                  <c:v>0</c:v>
                </c:pt>
                <c:pt idx="1">
                  <c:v>0</c:v>
                </c:pt>
                <c:pt idx="2">
                  <c:v>0.5</c:v>
                </c:pt>
                <c:pt idx="3">
                  <c:v>0.5</c:v>
                </c:pt>
                <c:pt idx="5">
                  <c:v>0</c:v>
                </c:pt>
                <c:pt idx="6">
                  <c:v>0</c:v>
                </c:pt>
                <c:pt idx="7">
                  <c:v>0.42857142857142855</c:v>
                </c:pt>
                <c:pt idx="8">
                  <c:v>0.57142857142857406</c:v>
                </c:pt>
                <c:pt idx="10">
                  <c:v>0</c:v>
                </c:pt>
                <c:pt idx="11">
                  <c:v>0</c:v>
                </c:pt>
                <c:pt idx="12">
                  <c:v>1</c:v>
                </c:pt>
                <c:pt idx="13">
                  <c:v>0</c:v>
                </c:pt>
              </c:numCache>
            </c:numRef>
          </c:val>
        </c:ser>
        <c:axId val="81380480"/>
        <c:axId val="81382784"/>
      </c:barChart>
      <c:catAx>
        <c:axId val="81380480"/>
        <c:scaling>
          <c:orientation val="minMax"/>
        </c:scaling>
        <c:axPos val="b"/>
        <c:tickLblPos val="nextTo"/>
        <c:crossAx val="81382784"/>
        <c:crosses val="autoZero"/>
        <c:auto val="1"/>
        <c:lblAlgn val="ctr"/>
        <c:lblOffset val="100"/>
      </c:catAx>
      <c:valAx>
        <c:axId val="81382784"/>
        <c:scaling>
          <c:orientation val="minMax"/>
        </c:scaling>
        <c:axPos val="l"/>
        <c:majorGridlines>
          <c:spPr>
            <a:ln>
              <a:solidFill>
                <a:schemeClr val="accent1"/>
              </a:solidFill>
            </a:ln>
          </c:spPr>
        </c:majorGridlines>
        <c:numFmt formatCode="General" sourceLinked="1"/>
        <c:tickLblPos val="nextTo"/>
        <c:crossAx val="81380480"/>
        <c:crosses val="autoZero"/>
        <c:crossBetween val="between"/>
      </c:valAx>
    </c:plotArea>
    <c:legend>
      <c:legendPos val="r"/>
      <c:layout/>
    </c:legend>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manualLayout>
          <c:layoutTarget val="inner"/>
          <c:xMode val="edge"/>
          <c:yMode val="edge"/>
          <c:x val="0"/>
          <c:y val="0.22670710128441821"/>
          <c:w val="0.6953781621163535"/>
          <c:h val="0.55765429489610074"/>
        </c:manualLayout>
      </c:layout>
      <c:pieChart>
        <c:varyColors val="1"/>
        <c:ser>
          <c:idx val="0"/>
          <c:order val="0"/>
          <c:tx>
            <c:strRef>
              <c:f>Φύλλο1!$B$1</c:f>
              <c:strCache>
                <c:ptCount val="1"/>
                <c:pt idx="0">
                  <c:v>ΤΙΤΛΟΣ</c:v>
                </c:pt>
              </c:strCache>
            </c:strRef>
          </c:tx>
          <c:dLbls>
            <c:dLbl>
              <c:idx val="0"/>
              <c:layout>
                <c:manualLayout>
                  <c:x val="-0.17229038043392048"/>
                  <c:y val="-3.2489080160683956E-2"/>
                </c:manualLayout>
              </c:layout>
              <c:showVal val="1"/>
            </c:dLbl>
            <c:dLbl>
              <c:idx val="1"/>
              <c:layout>
                <c:manualLayout>
                  <c:x val="2.9386285121758959E-2"/>
                  <c:y val="-2.51156304270286E-2"/>
                </c:manualLayout>
              </c:layout>
              <c:showVal val="1"/>
            </c:dLbl>
            <c:txPr>
              <a:bodyPr/>
              <a:lstStyle/>
              <a:p>
                <a:pPr>
                  <a:defRPr sz="1100" baseline="0"/>
                </a:pPr>
                <a:endParaRPr lang="el-GR"/>
              </a:p>
            </c:txPr>
            <c:showVal val="1"/>
            <c:showLeaderLines val="1"/>
          </c:dLbls>
          <c:cat>
            <c:strRef>
              <c:f>Φύλλο1!$A$2:$A$5</c:f>
              <c:strCache>
                <c:ptCount val="4"/>
                <c:pt idx="0">
                  <c:v>0-17 ετών </c:v>
                </c:pt>
                <c:pt idx="1">
                  <c:v>18-39 ετών </c:v>
                </c:pt>
                <c:pt idx="2">
                  <c:v>40-64 ετών </c:v>
                </c:pt>
                <c:pt idx="3">
                  <c:v>65 και άνω </c:v>
                </c:pt>
              </c:strCache>
            </c:strRef>
          </c:cat>
          <c:val>
            <c:numRef>
              <c:f>Φύλλο1!$B$2:$B$5</c:f>
              <c:numCache>
                <c:formatCode>0.00%</c:formatCode>
                <c:ptCount val="4"/>
                <c:pt idx="0">
                  <c:v>8.0645161290322839E-3</c:v>
                </c:pt>
                <c:pt idx="1">
                  <c:v>0.10080645161290321</c:v>
                </c:pt>
                <c:pt idx="2">
                  <c:v>0.45967741935483958</c:v>
                </c:pt>
                <c:pt idx="3">
                  <c:v>0.43145161290322581</c:v>
                </c:pt>
              </c:numCache>
            </c:numRef>
          </c:val>
        </c:ser>
        <c:firstSliceAng val="0"/>
      </c:pieChart>
    </c:plotArea>
    <c:legend>
      <c:legendPos val="r"/>
      <c:layout>
        <c:manualLayout>
          <c:xMode val="edge"/>
          <c:yMode val="edge"/>
          <c:x val="0.6516046492886155"/>
          <c:y val="0.34163565159426734"/>
          <c:w val="0.32229553859095028"/>
          <c:h val="0.3763741163262575"/>
        </c:manualLayout>
      </c:layout>
      <c:txPr>
        <a:bodyPr/>
        <a:lstStyle/>
        <a:p>
          <a:pPr>
            <a:defRPr sz="1050"/>
          </a:pPr>
          <a:endParaRPr lang="el-GR"/>
        </a:p>
      </c:txPr>
    </c:legend>
    <c:plotVisOnly val="1"/>
  </c:chart>
  <c:txPr>
    <a:bodyPr/>
    <a:lstStyle/>
    <a:p>
      <a:pPr>
        <a:defRPr sz="1800"/>
      </a:pPr>
      <a:endParaRPr lang="el-GR"/>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plotArea>
      <c:layout/>
      <c:pieChart>
        <c:varyColors val="1"/>
        <c:ser>
          <c:idx val="0"/>
          <c:order val="0"/>
          <c:dLbls>
            <c:dLbl>
              <c:idx val="0"/>
              <c:layout>
                <c:manualLayout>
                  <c:x val="0.11341429899601796"/>
                  <c:y val="-8.9797040094960451E-2"/>
                </c:manualLayout>
              </c:layout>
              <c:showVal val="1"/>
            </c:dLbl>
            <c:dLbl>
              <c:idx val="1"/>
              <c:layout>
                <c:manualLayout>
                  <c:x val="-0.21443285402151091"/>
                  <c:y val="-2.3668675574888141E-2"/>
                </c:manualLayout>
              </c:layout>
              <c:showVal val="1"/>
            </c:dLbl>
            <c:dLbl>
              <c:idx val="2"/>
              <c:layout>
                <c:manualLayout>
                  <c:x val="0.32255772750396189"/>
                  <c:y val="-0.11941947970693317"/>
                </c:manualLayout>
              </c:layout>
              <c:showVal val="1"/>
            </c:dLbl>
            <c:txPr>
              <a:bodyPr/>
              <a:lstStyle/>
              <a:p>
                <a:pPr>
                  <a:defRPr sz="1100" baseline="0"/>
                </a:pPr>
                <a:endParaRPr lang="el-GR"/>
              </a:p>
            </c:txPr>
            <c:showVal val="1"/>
            <c:showLeaderLines val="1"/>
          </c:dLbls>
          <c:cat>
            <c:strRef>
              <c:f>Φύλλο2!$A$1:$A$4</c:f>
              <c:strCache>
                <c:ptCount val="4"/>
                <c:pt idx="0">
                  <c:v>0-17 ετών </c:v>
                </c:pt>
                <c:pt idx="1">
                  <c:v>18-39 ετών </c:v>
                </c:pt>
                <c:pt idx="2">
                  <c:v>40-64 ετών </c:v>
                </c:pt>
                <c:pt idx="3">
                  <c:v>65 και άνω </c:v>
                </c:pt>
              </c:strCache>
            </c:strRef>
          </c:cat>
          <c:val>
            <c:numRef>
              <c:f>Φύλλο2!$B$1:$B$4</c:f>
              <c:numCache>
                <c:formatCode>0.00%</c:formatCode>
                <c:ptCount val="4"/>
                <c:pt idx="0">
                  <c:v>0</c:v>
                </c:pt>
                <c:pt idx="1">
                  <c:v>0</c:v>
                </c:pt>
                <c:pt idx="2">
                  <c:v>4.7619047619047623E-2</c:v>
                </c:pt>
                <c:pt idx="3">
                  <c:v>0.95238095238095233</c:v>
                </c:pt>
              </c:numCache>
            </c:numRef>
          </c:val>
        </c:ser>
        <c:firstSliceAng val="0"/>
      </c:pieChart>
    </c:plotArea>
    <c:legend>
      <c:legendPos val="r"/>
      <c:layout>
        <c:manualLayout>
          <c:xMode val="edge"/>
          <c:yMode val="edge"/>
          <c:x val="0.70302968982282388"/>
          <c:y val="0.27872569665318675"/>
          <c:w val="0.2717746969913396"/>
          <c:h val="0.39845588084961442"/>
        </c:manualLayout>
      </c:layout>
    </c:legend>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chart>
    <c:plotArea>
      <c:layout/>
      <c:pieChart>
        <c:varyColors val="1"/>
        <c:ser>
          <c:idx val="0"/>
          <c:order val="0"/>
          <c:dLbls>
            <c:dLbl>
              <c:idx val="0"/>
              <c:layout>
                <c:manualLayout>
                  <c:x val="-0.14503528367597282"/>
                  <c:y val="-4.1725687886531235E-2"/>
                </c:manualLayout>
              </c:layout>
              <c:showVal val="1"/>
            </c:dLbl>
            <c:dLbl>
              <c:idx val="1"/>
              <c:layout>
                <c:manualLayout>
                  <c:x val="0.18097125403684097"/>
                  <c:y val="-3.8913500351812804E-4"/>
                </c:manualLayout>
              </c:layout>
              <c:showVal val="1"/>
            </c:dLbl>
            <c:txPr>
              <a:bodyPr/>
              <a:lstStyle/>
              <a:p>
                <a:pPr>
                  <a:defRPr sz="1100" baseline="0"/>
                </a:pPr>
                <a:endParaRPr lang="el-GR"/>
              </a:p>
            </c:txPr>
            <c:showVal val="1"/>
            <c:showLeaderLines val="1"/>
          </c:dLbls>
          <c:cat>
            <c:strRef>
              <c:f>'[Νέο Φύλλο εργασίας του Microsoft Office Excel41354554.xlsx]Φύλλο3'!$A$1:$A$4</c:f>
              <c:strCache>
                <c:ptCount val="4"/>
                <c:pt idx="0">
                  <c:v>0-17 ετών </c:v>
                </c:pt>
                <c:pt idx="1">
                  <c:v>18-39 ετών </c:v>
                </c:pt>
                <c:pt idx="2">
                  <c:v>40-64 ετών </c:v>
                </c:pt>
                <c:pt idx="3">
                  <c:v>65 και άνω </c:v>
                </c:pt>
              </c:strCache>
            </c:strRef>
          </c:cat>
          <c:val>
            <c:numRef>
              <c:f>'[Νέο Φύλλο εργασίας του Microsoft Office Excel41354554.xlsx]Φύλλο3'!$B$1:$B$4</c:f>
              <c:numCache>
                <c:formatCode>0.00%</c:formatCode>
                <c:ptCount val="4"/>
                <c:pt idx="0">
                  <c:v>0</c:v>
                </c:pt>
                <c:pt idx="1">
                  <c:v>0</c:v>
                </c:pt>
                <c:pt idx="2">
                  <c:v>0.5</c:v>
                </c:pt>
                <c:pt idx="3">
                  <c:v>0.5</c:v>
                </c:pt>
              </c:numCache>
            </c:numRef>
          </c:val>
        </c:ser>
        <c:firstSliceAng val="0"/>
      </c:pieChart>
    </c:plotArea>
    <c:legend>
      <c:legendPos val="r"/>
      <c:layout>
        <c:manualLayout>
          <c:xMode val="edge"/>
          <c:yMode val="edge"/>
          <c:x val="0.6841776941340626"/>
          <c:y val="0.31895761582046572"/>
          <c:w val="0.28902724797173368"/>
          <c:h val="0.3260092312975334"/>
        </c:manualLayout>
      </c:layout>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0.29091</cdr:x>
      <cdr:y>0.59375</cdr:y>
    </cdr:from>
    <cdr:to>
      <cdr:x>0.45455</cdr:x>
      <cdr:y>0.75</cdr:y>
    </cdr:to>
    <cdr:sp macro="" textlink="">
      <cdr:nvSpPr>
        <cdr:cNvPr id="2" name="1 - Ορθογώνιο"/>
        <cdr:cNvSpPr/>
      </cdr:nvSpPr>
      <cdr:spPr>
        <a:xfrm xmlns:a="http://schemas.openxmlformats.org/drawingml/2006/main">
          <a:off x="1152128" y="1368152"/>
          <a:ext cx="648072" cy="36004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l-GR" sz="1200" dirty="0" smtClean="0">
              <a:solidFill>
                <a:schemeClr val="bg1"/>
              </a:solidFill>
            </a:rPr>
            <a:t>90%</a:t>
          </a:r>
          <a:endParaRPr lang="el-GR" sz="1200"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0.01449</cdr:x>
      <cdr:y>0</cdr:y>
    </cdr:from>
    <cdr:to>
      <cdr:x>0.98551</cdr:x>
      <cdr:y>0.13953</cdr:y>
    </cdr:to>
    <cdr:sp macro="" textlink="">
      <cdr:nvSpPr>
        <cdr:cNvPr id="2" name="1 - TextBox"/>
        <cdr:cNvSpPr txBox="1"/>
      </cdr:nvSpPr>
      <cdr:spPr>
        <a:xfrm xmlns:a="http://schemas.openxmlformats.org/drawingml/2006/main">
          <a:off x="72008" y="0"/>
          <a:ext cx="4824536"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l-GR" sz="1200" b="1" dirty="0" smtClean="0">
              <a:cs typeface="Arial" pitchFamily="34" charset="0"/>
            </a:rPr>
            <a:t>Γράφημα Νοσηλευόμενων-Θανάτων και Διακομιδών ανά ηλικιακή ομάδα και φύλο</a:t>
          </a:r>
          <a:r>
            <a:rPr lang="el-GR" sz="1200" b="1" dirty="0">
              <a:cs typeface="Arial" pitchFamily="34" charset="0"/>
            </a:rPr>
            <a:t> </a:t>
          </a:r>
          <a:r>
            <a:rPr lang="el-GR" sz="1200" b="1" dirty="0" smtClean="0">
              <a:cs typeface="Arial" pitchFamily="34" charset="0"/>
            </a:rPr>
            <a:t>(1.3.2020-1.8.2021)</a:t>
          </a:r>
          <a:endParaRPr lang="el-GR" sz="1200" b="1" dirty="0">
            <a:cs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0.84211</cdr:y>
    </cdr:from>
    <cdr:to>
      <cdr:x>1</cdr:x>
      <cdr:y>0.94737</cdr:y>
    </cdr:to>
    <cdr:sp macro="" textlink="">
      <cdr:nvSpPr>
        <cdr:cNvPr id="2" name="1 - TextBox"/>
        <cdr:cNvSpPr txBox="1"/>
      </cdr:nvSpPr>
      <cdr:spPr>
        <a:xfrm xmlns:a="http://schemas.openxmlformats.org/drawingml/2006/main">
          <a:off x="0" y="2304256"/>
          <a:ext cx="3024336"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l-GR" sz="1100" b="1" dirty="0" smtClean="0"/>
            <a:t>Ποσοστό Νοσηλευόμενων ανά ηλικιακή ομάδα</a:t>
          </a:r>
          <a:endParaRPr lang="el-GR" sz="11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0.05263</cdr:x>
      <cdr:y>0.84211</cdr:y>
    </cdr:from>
    <cdr:to>
      <cdr:x>0.97368</cdr:x>
      <cdr:y>0.94737</cdr:y>
    </cdr:to>
    <cdr:sp macro="" textlink="">
      <cdr:nvSpPr>
        <cdr:cNvPr id="2" name="1 - TextBox"/>
        <cdr:cNvSpPr txBox="1"/>
      </cdr:nvSpPr>
      <cdr:spPr>
        <a:xfrm xmlns:a="http://schemas.openxmlformats.org/drawingml/2006/main">
          <a:off x="144016" y="2304256"/>
          <a:ext cx="2520280"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l-GR" b="1" dirty="0" smtClean="0"/>
            <a:t>Ποσοστό Θανάτων ανά ηλικιακή ομάδα</a:t>
          </a:r>
          <a:endParaRPr lang="el-GR" sz="11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0.02564</cdr:x>
      <cdr:y>0.77083</cdr:y>
    </cdr:from>
    <cdr:to>
      <cdr:x>1</cdr:x>
      <cdr:y>0.92988</cdr:y>
    </cdr:to>
    <cdr:sp macro="" textlink="">
      <cdr:nvSpPr>
        <cdr:cNvPr id="2" name="1 - TextBox"/>
        <cdr:cNvSpPr txBox="1"/>
      </cdr:nvSpPr>
      <cdr:spPr>
        <a:xfrm xmlns:a="http://schemas.openxmlformats.org/drawingml/2006/main">
          <a:off x="72005" y="2865200"/>
          <a:ext cx="2736307" cy="5911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b="1" dirty="0" smtClean="0"/>
        </a:p>
        <a:p xmlns:a="http://schemas.openxmlformats.org/drawingml/2006/main">
          <a:r>
            <a:rPr lang="el-GR" sz="1100" b="1" dirty="0" smtClean="0"/>
            <a:t>Ποσοστό Διακομιδών ανά ηλικιακή ομάδα</a:t>
          </a:r>
          <a:endParaRPr lang="el-GR" sz="11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28/09/2021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28/09/2021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5" Type="http://schemas.openxmlformats.org/officeDocument/2006/relationships/chart" Target="../charts/char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476672"/>
            <a:ext cx="7560840" cy="615553"/>
          </a:xfrm>
          <a:prstGeom prst="rect">
            <a:avLst/>
          </a:prstGeom>
        </p:spPr>
        <p:txBody>
          <a:bodyPr wrap="square">
            <a:spAutoFit/>
          </a:bodyPr>
          <a:lstStyle/>
          <a:p>
            <a:pPr algn="ctr"/>
            <a:r>
              <a:rPr lang="el-GR" sz="1600" b="1" dirty="0" smtClean="0">
                <a:latin typeface="Arial" pitchFamily="34" charset="0"/>
                <a:cs typeface="Arial" pitchFamily="34" charset="0"/>
              </a:rPr>
              <a:t>ΔΙΑΧΕΙΡΙΣΗ ΠΕΡΙΣΤΑΤΙΚΩΝ ΜΕ ΛΟΙΜΩΞΗ COVID-19 ΣΤΟ ΓΕΝΙΚΟ ΝΟΣΟΚΟΜΕΙΟ </a:t>
            </a:r>
            <a:r>
              <a:rPr lang="el-GR" b="1" dirty="0" smtClean="0">
                <a:latin typeface="Arial" pitchFamily="34" charset="0"/>
                <a:cs typeface="Arial" pitchFamily="34" charset="0"/>
              </a:rPr>
              <a:t>ΑΡΤΑΣ </a:t>
            </a:r>
            <a:r>
              <a:rPr lang="el-GR" b="1" smtClean="0">
                <a:latin typeface="Arial" pitchFamily="34" charset="0"/>
                <a:cs typeface="Arial" pitchFamily="34" charset="0"/>
              </a:rPr>
              <a:t>(</a:t>
            </a:r>
            <a:r>
              <a:rPr lang="el-GR" b="1" smtClean="0">
                <a:latin typeface="Arial" pitchFamily="34" charset="0"/>
                <a:cs typeface="Arial" pitchFamily="34" charset="0"/>
              </a:rPr>
              <a:t>1.3.2020-31.8.2021</a:t>
            </a:r>
            <a:r>
              <a:rPr lang="el-GR" b="1" dirty="0" smtClean="0">
                <a:latin typeface="Arial" pitchFamily="34" charset="0"/>
                <a:cs typeface="Arial" pitchFamily="34" charset="0"/>
              </a:rPr>
              <a:t>)</a:t>
            </a:r>
            <a:endParaRPr lang="el-GR" dirty="0"/>
          </a:p>
        </p:txBody>
      </p:sp>
      <p:sp>
        <p:nvSpPr>
          <p:cNvPr id="3" name="2 - Ορθογώνιο"/>
          <p:cNvSpPr/>
          <p:nvPr/>
        </p:nvSpPr>
        <p:spPr>
          <a:xfrm>
            <a:off x="467544" y="1268760"/>
            <a:ext cx="7416824" cy="600164"/>
          </a:xfrm>
          <a:prstGeom prst="rect">
            <a:avLst/>
          </a:prstGeom>
        </p:spPr>
        <p:txBody>
          <a:bodyPr wrap="square">
            <a:spAutoFit/>
          </a:bodyPr>
          <a:lstStyle/>
          <a:p>
            <a:r>
              <a:rPr lang="el-GR" sz="1100" u="sng" dirty="0" smtClean="0">
                <a:latin typeface="Arial" pitchFamily="34" charset="0"/>
                <a:cs typeface="Arial" pitchFamily="34" charset="0"/>
              </a:rPr>
              <a:t>Μπάρκα Ι.,</a:t>
            </a:r>
            <a:r>
              <a:rPr lang="el-GR" sz="1100" dirty="0" smtClean="0">
                <a:latin typeface="Arial" pitchFamily="34" charset="0"/>
                <a:cs typeface="Arial" pitchFamily="34" charset="0"/>
              </a:rPr>
              <a:t> </a:t>
            </a:r>
            <a:r>
              <a:rPr lang="el-GR" sz="1100" dirty="0" err="1" smtClean="0">
                <a:latin typeface="Arial" pitchFamily="34" charset="0"/>
                <a:cs typeface="Arial" pitchFamily="34" charset="0"/>
              </a:rPr>
              <a:t>Πολύζου</a:t>
            </a:r>
            <a:r>
              <a:rPr lang="el-GR" sz="1100" dirty="0" smtClean="0">
                <a:latin typeface="Arial" pitchFamily="34" charset="0"/>
                <a:cs typeface="Arial" pitchFamily="34" charset="0"/>
              </a:rPr>
              <a:t> Σ., </a:t>
            </a:r>
            <a:r>
              <a:rPr lang="en-US" sz="1100" dirty="0" smtClean="0">
                <a:latin typeface="Arial" pitchFamily="34" charset="0"/>
                <a:cs typeface="Arial" pitchFamily="34" charset="0"/>
              </a:rPr>
              <a:t>A</a:t>
            </a:r>
            <a:r>
              <a:rPr lang="el-GR" sz="1100" dirty="0" err="1" smtClean="0">
                <a:latin typeface="Arial" pitchFamily="34" charset="0"/>
                <a:cs typeface="Arial" pitchFamily="34" charset="0"/>
              </a:rPr>
              <a:t>χιμανδριτη</a:t>
            </a:r>
            <a:r>
              <a:rPr lang="el-GR" sz="1100" dirty="0" smtClean="0">
                <a:latin typeface="Arial" pitchFamily="34" charset="0"/>
                <a:cs typeface="Arial" pitchFamily="34" charset="0"/>
              </a:rPr>
              <a:t> Βιργινία., Αργυροπούλου Σ.</a:t>
            </a:r>
          </a:p>
          <a:p>
            <a:r>
              <a:rPr lang="el-GR" sz="1100" dirty="0" smtClean="0">
                <a:latin typeface="Arial" pitchFamily="34" charset="0"/>
                <a:cs typeface="Arial" pitchFamily="34" charset="0"/>
              </a:rPr>
              <a:t>Επιτροπή Νοσοκομειακών Λοιμώξεων, </a:t>
            </a:r>
            <a:r>
              <a:rPr lang="el-GR" sz="1100" dirty="0" err="1" smtClean="0">
                <a:latin typeface="Arial" pitchFamily="34" charset="0"/>
                <a:cs typeface="Arial" pitchFamily="34" charset="0"/>
              </a:rPr>
              <a:t>Γ.Ν.Άρτας</a:t>
            </a:r>
            <a:endParaRPr lang="el-GR" sz="1100" dirty="0" smtClean="0">
              <a:latin typeface="Arial" pitchFamily="34" charset="0"/>
              <a:cs typeface="Arial" pitchFamily="34" charset="0"/>
            </a:endParaRPr>
          </a:p>
          <a:p>
            <a:r>
              <a:rPr lang="el-GR" sz="1100" dirty="0" smtClean="0">
                <a:latin typeface="Arial" pitchFamily="34" charset="0"/>
                <a:cs typeface="Arial" pitchFamily="34" charset="0"/>
              </a:rPr>
              <a:t>Γενικό Νοσοκομείο Άρτας </a:t>
            </a:r>
          </a:p>
        </p:txBody>
      </p:sp>
      <p:sp>
        <p:nvSpPr>
          <p:cNvPr id="1026" name="Rectangle 2"/>
          <p:cNvSpPr>
            <a:spLocks noChangeArrowheads="1"/>
          </p:cNvSpPr>
          <p:nvPr/>
        </p:nvSpPr>
        <p:spPr bwMode="auto">
          <a:xfrm>
            <a:off x="467544" y="2204864"/>
            <a:ext cx="8064896" cy="1629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Εισαγωγή:  </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Το Δεκέμβριο του 2019 ανιχνεύτηκε για πρώτη φορά στην πόλη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Wuhan</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της επαρχίας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Hubei</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της Κίνας ένας νέος ιός ο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SARS</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CoV</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 που είναι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RNA</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ιός, ανήκει στην οικογένεια των </a:t>
            </a:r>
            <a:r>
              <a:rPr kumimoji="0" lang="el-GR"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κορωνοϊών</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coronoviridae</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και προκάλεσε συρροή κρουσμάτων πνευμονίας. Σύντομα ο ιός είχε παγκόσμια εξάπλωση. Το πρώτο κρούσμα στην Ελλάδα διαγνώστηκε στις 26/02/2020. Ο ΠΟΥ κήρυξε την πανδημία από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COVID</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-19 λοίμωξη στις 11/03/2020. Χαρακτηριστικά του ιού είναι η μεγάλη μεταδοτικότητα του με σταγονίδια που δημιουργούνται κατά το βήχα, πταρμό, εκπνοή κλπ. κατά τη συνήθη κοινωνική επαφή και η σοβαρή </a:t>
            </a:r>
            <a:r>
              <a:rPr kumimoji="0" lang="el-GR"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νόσηση</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με ανάγκη διασωλήνωσης, νοσηλείας σε ΜΕΘ και σημαντική θνητότητα σε ηλικιωμένα άτομα και άτομα με υποκείμενα νοσήματα (χρόνιες πνευμονοπάθειες, σακχαρώδης διαβήτης, </a:t>
            </a:r>
            <a:r>
              <a:rPr kumimoji="0" lang="el-GR"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ανοσοκαταστολή</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κ.α.).</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 Ορθογώνιο"/>
          <p:cNvSpPr/>
          <p:nvPr/>
        </p:nvSpPr>
        <p:spPr>
          <a:xfrm>
            <a:off x="467544" y="4005064"/>
            <a:ext cx="8064896" cy="830997"/>
          </a:xfrm>
          <a:prstGeom prst="rect">
            <a:avLst/>
          </a:prstGeom>
        </p:spPr>
        <p:txBody>
          <a:bodyPr wrap="square">
            <a:spAutoFit/>
          </a:bodyPr>
          <a:lstStyle/>
          <a:p>
            <a:pPr algn="just"/>
            <a:r>
              <a:rPr lang="el-GR" sz="1200" b="1" dirty="0" smtClean="0">
                <a:latin typeface="Arial" pitchFamily="34" charset="0"/>
                <a:cs typeface="Arial" pitchFamily="34" charset="0"/>
              </a:rPr>
              <a:t>Σκοπός: </a:t>
            </a:r>
            <a:r>
              <a:rPr lang="el-GR" sz="1200" dirty="0" smtClean="0">
                <a:latin typeface="Arial" pitchFamily="34" charset="0"/>
                <a:cs typeface="Arial" pitchFamily="34" charset="0"/>
              </a:rPr>
              <a:t>Η συγκεντρωτική παρουσίαση των αποτελεσμάτων από τον ειδικό εργαστηριακό έλεγχο υγειονομικού προσωπικού, ασθενών ύποπτων για </a:t>
            </a:r>
            <a:r>
              <a:rPr lang="en-US" sz="1200" dirty="0" smtClean="0">
                <a:latin typeface="Arial" pitchFamily="34" charset="0"/>
                <a:cs typeface="Arial" pitchFamily="34" charset="0"/>
              </a:rPr>
              <a:t>COVID</a:t>
            </a:r>
            <a:r>
              <a:rPr lang="el-GR" sz="1200" dirty="0" smtClean="0">
                <a:latin typeface="Arial" pitchFamily="34" charset="0"/>
                <a:cs typeface="Arial" pitchFamily="34" charset="0"/>
              </a:rPr>
              <a:t>-19 λοίμωξη σύμφωνα με τα κριτήρια του ΕΟΔΥ που προσήλθαν στο Γ.Ν. Άρτας και ατόμων του στενού οικογενειακού και επαγγελματικού περιβάλλοντός των κρουσμάτων </a:t>
            </a:r>
            <a:r>
              <a:rPr lang="en-US" sz="1200" dirty="0" smtClean="0">
                <a:latin typeface="Arial" pitchFamily="34" charset="0"/>
                <a:cs typeface="Arial" pitchFamily="34" charset="0"/>
              </a:rPr>
              <a:t>COVID</a:t>
            </a:r>
            <a:r>
              <a:rPr lang="el-GR" sz="1200" dirty="0" smtClean="0">
                <a:latin typeface="Arial" pitchFamily="34" charset="0"/>
                <a:cs typeface="Arial" pitchFamily="34" charset="0"/>
              </a:rPr>
              <a:t>-19 λοίμωξης κατά το χρονικό διάστημα 1.3.2020 έως 31.8.2021.</a:t>
            </a:r>
            <a:endParaRPr lang="el-GR" sz="1200" dirty="0">
              <a:latin typeface="Arial" pitchFamily="34" charset="0"/>
              <a:cs typeface="Arial" pitchFamily="34" charset="0"/>
            </a:endParaRPr>
          </a:p>
        </p:txBody>
      </p:sp>
      <p:sp>
        <p:nvSpPr>
          <p:cNvPr id="7" name="6 - Ορθογώνιο"/>
          <p:cNvSpPr/>
          <p:nvPr/>
        </p:nvSpPr>
        <p:spPr>
          <a:xfrm>
            <a:off x="467544" y="5085184"/>
            <a:ext cx="7992888" cy="1015663"/>
          </a:xfrm>
          <a:prstGeom prst="rect">
            <a:avLst/>
          </a:prstGeom>
        </p:spPr>
        <p:txBody>
          <a:bodyPr wrap="square">
            <a:spAutoFit/>
          </a:bodyPr>
          <a:lstStyle/>
          <a:p>
            <a:pPr algn="just"/>
            <a:r>
              <a:rPr lang="el-GR" sz="1200" b="1" dirty="0" smtClean="0">
                <a:latin typeface="Arial" pitchFamily="34" charset="0"/>
                <a:cs typeface="Arial" pitchFamily="34" charset="0"/>
              </a:rPr>
              <a:t>Υλικό και Μέθοδοι: </a:t>
            </a:r>
            <a:r>
              <a:rPr lang="el-GR" sz="1200" dirty="0" smtClean="0">
                <a:latin typeface="Arial" pitchFamily="34" charset="0"/>
                <a:cs typeface="Arial" pitchFamily="34" charset="0"/>
              </a:rPr>
              <a:t>Εφαρμογή της μεθόδου αντίστροφης </a:t>
            </a:r>
            <a:r>
              <a:rPr lang="el-GR" sz="1200" dirty="0" err="1" smtClean="0">
                <a:latin typeface="Arial" pitchFamily="34" charset="0"/>
                <a:cs typeface="Arial" pitchFamily="34" charset="0"/>
              </a:rPr>
              <a:t>μεταγραφάσης</a:t>
            </a:r>
            <a:r>
              <a:rPr lang="el-GR" sz="1200" dirty="0" smtClean="0">
                <a:latin typeface="Arial" pitchFamily="34" charset="0"/>
                <a:cs typeface="Arial" pitchFamily="34" charset="0"/>
              </a:rPr>
              <a:t> </a:t>
            </a:r>
            <a:r>
              <a:rPr lang="en-US" sz="1200" dirty="0" smtClean="0">
                <a:latin typeface="Arial" pitchFamily="34" charset="0"/>
                <a:cs typeface="Arial" pitchFamily="34" charset="0"/>
              </a:rPr>
              <a:t>real</a:t>
            </a:r>
            <a:r>
              <a:rPr lang="el-GR" sz="1200" dirty="0" smtClean="0">
                <a:latin typeface="Arial" pitchFamily="34" charset="0"/>
                <a:cs typeface="Arial" pitchFamily="34" charset="0"/>
              </a:rPr>
              <a:t>-</a:t>
            </a:r>
            <a:r>
              <a:rPr lang="en-US" sz="1200" dirty="0" smtClean="0">
                <a:latin typeface="Arial" pitchFamily="34" charset="0"/>
                <a:cs typeface="Arial" pitchFamily="34" charset="0"/>
              </a:rPr>
              <a:t>time PCR</a:t>
            </a:r>
            <a:r>
              <a:rPr lang="el-GR" sz="1200" dirty="0" smtClean="0">
                <a:latin typeface="Arial" pitchFamily="34" charset="0"/>
                <a:cs typeface="Arial" pitchFamily="34" charset="0"/>
              </a:rPr>
              <a:t> (</a:t>
            </a:r>
            <a:r>
              <a:rPr lang="en-US" sz="1200" dirty="0" err="1" smtClean="0">
                <a:latin typeface="Arial" pitchFamily="34" charset="0"/>
                <a:cs typeface="Arial" pitchFamily="34" charset="0"/>
              </a:rPr>
              <a:t>rRT</a:t>
            </a:r>
            <a:r>
              <a:rPr lang="el-GR" sz="1200" dirty="0" smtClean="0">
                <a:latin typeface="Arial" pitchFamily="34" charset="0"/>
                <a:cs typeface="Arial" pitchFamily="34" charset="0"/>
              </a:rPr>
              <a:t>-</a:t>
            </a:r>
            <a:r>
              <a:rPr lang="en-US" sz="1200" dirty="0" smtClean="0">
                <a:latin typeface="Arial" pitchFamily="34" charset="0"/>
                <a:cs typeface="Arial" pitchFamily="34" charset="0"/>
              </a:rPr>
              <a:t>PCR</a:t>
            </a:r>
            <a:r>
              <a:rPr lang="el-GR" sz="1200" dirty="0" smtClean="0">
                <a:latin typeface="Arial" pitchFamily="34" charset="0"/>
                <a:cs typeface="Arial" pitchFamily="34" charset="0"/>
              </a:rPr>
              <a:t>) σε ρινοφαρυγγικό έκκριμα από υγειονομικό προσωπικό,  ασθενείς που πληρούσαν τα κριτήρια του ΕΟΔΥ για ειδικό εργαστηριακό έλεγχο για </a:t>
            </a:r>
            <a:r>
              <a:rPr lang="en-US" sz="1200" dirty="0" smtClean="0">
                <a:latin typeface="Arial" pitchFamily="34" charset="0"/>
                <a:cs typeface="Arial" pitchFamily="34" charset="0"/>
              </a:rPr>
              <a:t>COVID</a:t>
            </a:r>
            <a:r>
              <a:rPr lang="el-GR" sz="1200" dirty="0" smtClean="0">
                <a:latin typeface="Arial" pitchFamily="34" charset="0"/>
                <a:cs typeface="Arial" pitchFamily="34" charset="0"/>
              </a:rPr>
              <a:t>-19 λοίμωξη, σε άτομα της οικογένειας του κρούσματος και σε ορισμένη περίπτωση του στενού επαγγελματικού περιβάλλοντος του κρούσματος. Τα δείγματα των ασθενών εξετάστηκαν σε Εργαστήρια αναφοράς. Στα άτομα που ήταν θετικά και νοσηλευτήκαν  για τον </a:t>
            </a:r>
            <a:r>
              <a:rPr lang="en-US" sz="1200" dirty="0" smtClean="0">
                <a:latin typeface="Arial" pitchFamily="34" charset="0"/>
                <a:cs typeface="Arial" pitchFamily="34" charset="0"/>
              </a:rPr>
              <a:t>SARS</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CoV</a:t>
            </a:r>
            <a:r>
              <a:rPr lang="el-GR" sz="1200" dirty="0" smtClean="0">
                <a:latin typeface="Arial" pitchFamily="34" charset="0"/>
                <a:cs typeface="Arial" pitchFamily="34" charset="0"/>
              </a:rPr>
              <a:t>-2 έγινε επανέλεγχος σε 3 εβδομάδες. </a:t>
            </a:r>
            <a:endParaRPr lang="el-GR"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07504" y="116632"/>
            <a:ext cx="4032448" cy="1938992"/>
          </a:xfrm>
          <a:prstGeom prst="rect">
            <a:avLst/>
          </a:prstGeom>
        </p:spPr>
        <p:txBody>
          <a:bodyPr wrap="square">
            <a:spAutoFit/>
          </a:bodyPr>
          <a:lstStyle/>
          <a:p>
            <a:pPr algn="just"/>
            <a:r>
              <a:rPr lang="el-GR" sz="1200" b="1" dirty="0" smtClean="0">
                <a:latin typeface="Arial" pitchFamily="34" charset="0"/>
                <a:cs typeface="Arial" pitchFamily="34" charset="0"/>
              </a:rPr>
              <a:t>Αποτελέσματα :</a:t>
            </a:r>
            <a:r>
              <a:rPr lang="el-GR" sz="1200" dirty="0" smtClean="0">
                <a:latin typeface="Arial" pitchFamily="34" charset="0"/>
                <a:cs typeface="Arial" pitchFamily="34" charset="0"/>
              </a:rPr>
              <a:t> Στάλθηκαν για έλεγχο σε Εργαστήρια </a:t>
            </a:r>
            <a:r>
              <a:rPr lang="en-US" sz="1200" dirty="0" smtClean="0">
                <a:latin typeface="Arial" pitchFamily="34" charset="0"/>
                <a:cs typeface="Arial" pitchFamily="34" charset="0"/>
              </a:rPr>
              <a:t>Α</a:t>
            </a:r>
            <a:r>
              <a:rPr lang="el-GR" sz="1200" dirty="0" err="1" smtClean="0">
                <a:latin typeface="Arial" pitchFamily="34" charset="0"/>
                <a:cs typeface="Arial" pitchFamily="34" charset="0"/>
              </a:rPr>
              <a:t>ναφοράς</a:t>
            </a:r>
            <a:r>
              <a:rPr lang="el-GR" sz="1200" dirty="0" smtClean="0">
                <a:latin typeface="Arial" pitchFamily="34" charset="0"/>
                <a:cs typeface="Arial" pitchFamily="34" charset="0"/>
              </a:rPr>
              <a:t> από 1.3.2020 έως 31.8.2021 δείγματα 9.870 από τα οποία τα 982 (10%) ήταν θετικά για </a:t>
            </a:r>
            <a:r>
              <a:rPr lang="en-US" sz="1200" dirty="0" smtClean="0">
                <a:latin typeface="Arial" pitchFamily="34" charset="0"/>
                <a:cs typeface="Arial" pitchFamily="34" charset="0"/>
              </a:rPr>
              <a:t>SARS</a:t>
            </a:r>
            <a:r>
              <a:rPr lang="el-GR" sz="1200" dirty="0" smtClean="0">
                <a:latin typeface="Arial" pitchFamily="34" charset="0"/>
                <a:cs typeface="Arial" pitchFamily="34" charset="0"/>
              </a:rPr>
              <a:t>-</a:t>
            </a:r>
            <a:r>
              <a:rPr lang="en-US" sz="1200" dirty="0" err="1" smtClean="0">
                <a:latin typeface="Arial" pitchFamily="34" charset="0"/>
                <a:cs typeface="Arial" pitchFamily="34" charset="0"/>
              </a:rPr>
              <a:t>CoV</a:t>
            </a:r>
            <a:r>
              <a:rPr lang="el-GR" sz="1200" dirty="0" smtClean="0">
                <a:latin typeface="Arial" pitchFamily="34" charset="0"/>
                <a:cs typeface="Arial" pitchFamily="34" charset="0"/>
              </a:rPr>
              <a:t>-2 και τα υπόλοιπα 8888 (90%) δείγματα αρνητικά. Από τα άτομα που ήταν θετικά για </a:t>
            </a:r>
            <a:r>
              <a:rPr lang="en-US" sz="1200" dirty="0" smtClean="0">
                <a:latin typeface="Arial" pitchFamily="34" charset="0"/>
                <a:cs typeface="Arial" pitchFamily="34" charset="0"/>
              </a:rPr>
              <a:t>COVID</a:t>
            </a:r>
            <a:r>
              <a:rPr lang="el-GR" sz="1200" dirty="0" smtClean="0">
                <a:latin typeface="Arial" pitchFamily="34" charset="0"/>
                <a:cs typeface="Arial" pitchFamily="34" charset="0"/>
              </a:rPr>
              <a:t>-19 λοίμωξη 734 άτομα έλαβαν κατ’ οίκον θεραπεία και 248 νοσηλεύτηκαν, εκ των οποίων 8 άτομα έγιναν διακομιδή  στο Πανεπιστημιακό Γενικό Νοσοκομείο Ιωαννίνων. Καταγράφτηκαν 2</a:t>
            </a:r>
            <a:r>
              <a:rPr lang="en-US" sz="1200" dirty="0" smtClean="0">
                <a:latin typeface="Arial" pitchFamily="34" charset="0"/>
                <a:cs typeface="Arial" pitchFamily="34" charset="0"/>
              </a:rPr>
              <a:t>1</a:t>
            </a:r>
            <a:r>
              <a:rPr lang="el-GR" sz="1200" dirty="0" smtClean="0">
                <a:latin typeface="Arial" pitchFamily="34" charset="0"/>
                <a:cs typeface="Arial" pitchFamily="34" charset="0"/>
              </a:rPr>
              <a:t> θάνατοι μεταξύ των κρουσμάτων </a:t>
            </a:r>
            <a:r>
              <a:rPr lang="en-US" sz="1200" dirty="0" smtClean="0">
                <a:latin typeface="Arial" pitchFamily="34" charset="0"/>
                <a:cs typeface="Arial" pitchFamily="34" charset="0"/>
              </a:rPr>
              <a:t>COVID</a:t>
            </a:r>
            <a:r>
              <a:rPr lang="el-GR" sz="1200" dirty="0" smtClean="0">
                <a:latin typeface="Arial" pitchFamily="34" charset="0"/>
                <a:cs typeface="Arial" pitchFamily="34" charset="0"/>
              </a:rPr>
              <a:t>-19 λοίμωξης. </a:t>
            </a:r>
            <a:endParaRPr lang="el-GR" sz="1200" dirty="0">
              <a:latin typeface="Arial" pitchFamily="34" charset="0"/>
              <a:cs typeface="Arial" pitchFamily="34" charset="0"/>
            </a:endParaRPr>
          </a:p>
        </p:txBody>
      </p:sp>
      <p:graphicFrame>
        <p:nvGraphicFramePr>
          <p:cNvPr id="5" name="3 - Θέση περιεχομένου"/>
          <p:cNvGraphicFramePr>
            <a:graphicFrameLocks/>
          </p:cNvGraphicFramePr>
          <p:nvPr/>
        </p:nvGraphicFramePr>
        <p:xfrm>
          <a:off x="4427984" y="188640"/>
          <a:ext cx="3960440" cy="23042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 Πίνακας"/>
          <p:cNvGraphicFramePr>
            <a:graphicFrameLocks noGrp="1"/>
          </p:cNvGraphicFramePr>
          <p:nvPr/>
        </p:nvGraphicFramePr>
        <p:xfrm>
          <a:off x="539552" y="2348879"/>
          <a:ext cx="8136903" cy="4412206"/>
        </p:xfrm>
        <a:graphic>
          <a:graphicData uri="http://schemas.openxmlformats.org/drawingml/2006/table">
            <a:tbl>
              <a:tblPr/>
              <a:tblGrid>
                <a:gridCol w="1043050"/>
                <a:gridCol w="1087912"/>
                <a:gridCol w="1087912"/>
                <a:gridCol w="1222497"/>
                <a:gridCol w="1000991"/>
                <a:gridCol w="1222497"/>
                <a:gridCol w="1472044"/>
              </a:tblGrid>
              <a:tr h="485446">
                <a:tc gridSpan="7">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l-GR" sz="1200" dirty="0" smtClean="0">
                        <a:solidFill>
                          <a:schemeClr val="bg1"/>
                        </a:solidFill>
                        <a:latin typeface="Arial" pitchFamily="34" charset="0"/>
                        <a:cs typeface="Arial" pitchFamily="34" charset="0"/>
                      </a:endParaRPr>
                    </a:p>
                    <a:p>
                      <a:pPr marL="0" marR="0" indent="0" algn="ctr" defTabSz="914400" rtl="0" eaLnBrk="1" fontAlgn="t" latinLnBrk="0" hangingPunct="1">
                        <a:lnSpc>
                          <a:spcPct val="100000"/>
                        </a:lnSpc>
                        <a:spcBef>
                          <a:spcPts val="0"/>
                        </a:spcBef>
                        <a:spcAft>
                          <a:spcPts val="0"/>
                        </a:spcAft>
                        <a:buClrTx/>
                        <a:buSzTx/>
                        <a:buFontTx/>
                        <a:buNone/>
                        <a:tabLst/>
                        <a:defRPr/>
                      </a:pPr>
                      <a:r>
                        <a:rPr lang="el-GR" sz="1200" b="1" dirty="0" smtClean="0">
                          <a:solidFill>
                            <a:schemeClr val="bg1"/>
                          </a:solidFill>
                          <a:latin typeface="Arial" pitchFamily="34" charset="0"/>
                          <a:cs typeface="Arial" pitchFamily="34" charset="0"/>
                        </a:rPr>
                        <a:t>Ηλικιακή</a:t>
                      </a:r>
                      <a:r>
                        <a:rPr lang="el-GR" sz="1200" b="1" baseline="0" dirty="0" smtClean="0">
                          <a:solidFill>
                            <a:schemeClr val="bg1"/>
                          </a:solidFill>
                          <a:latin typeface="Arial" pitchFamily="34" charset="0"/>
                          <a:cs typeface="Arial" pitchFamily="34" charset="0"/>
                        </a:rPr>
                        <a:t> κατανομή νοσηλευόμενων, ασθενών που απεβίωσαν και διακομιδών σε άλλο νοσοκομείο</a:t>
                      </a:r>
                      <a:endParaRPr lang="el-GR" sz="1200" b="1" dirty="0" smtClean="0">
                        <a:solidFill>
                          <a:schemeClr val="bg1"/>
                        </a:solidFill>
                        <a:latin typeface="Arial" pitchFamily="34" charset="0"/>
                        <a:cs typeface="Arial" pitchFamily="34" charset="0"/>
                      </a:endParaRPr>
                    </a:p>
                    <a:p>
                      <a:pPr algn="ctr" fontAlgn="t"/>
                      <a:endParaRPr lang="el-GR" sz="800" b="1" i="0" u="none" strike="noStrike" dirty="0">
                        <a:solidFill>
                          <a:srgbClr val="FFFFFF"/>
                        </a:solidFill>
                        <a:latin typeface="Arial"/>
                      </a:endParaRP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hMerge="1">
                  <a:txBody>
                    <a:bodyPr/>
                    <a:lstStyle/>
                    <a:p>
                      <a:pPr algn="ctr" rtl="0" fontAlgn="t"/>
                      <a:endParaRPr lang="en-US" sz="800" b="1" i="0" u="none" strike="noStrike" dirty="0">
                        <a:solidFill>
                          <a:srgbClr val="FFFFFF"/>
                        </a:solidFill>
                        <a:latin typeface="Arial"/>
                      </a:endParaRP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hMerge="1">
                  <a:txBody>
                    <a:bodyPr/>
                    <a:lstStyle/>
                    <a:p>
                      <a:endParaRPr lang="el-GR"/>
                    </a:p>
                  </a:txBody>
                  <a:tcPr/>
                </a:tc>
                <a:tc hMerge="1">
                  <a:txBody>
                    <a:bodyPr/>
                    <a:lstStyle/>
                    <a:p>
                      <a:pPr algn="ctr" rtl="0" fontAlgn="t"/>
                      <a:endParaRPr lang="en-US" sz="800" b="1" i="0" u="none" strike="noStrike" dirty="0">
                        <a:solidFill>
                          <a:srgbClr val="FFFFFF"/>
                        </a:solidFill>
                        <a:latin typeface="Arial"/>
                      </a:endParaRP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hMerge="1">
                  <a:txBody>
                    <a:bodyPr/>
                    <a:lstStyle/>
                    <a:p>
                      <a:endParaRPr lang="el-GR"/>
                    </a:p>
                  </a:txBody>
                  <a:tcPr/>
                </a:tc>
                <a:tc hMerge="1">
                  <a:txBody>
                    <a:bodyPr/>
                    <a:lstStyle/>
                    <a:p>
                      <a:pPr algn="ctr" rtl="0" fontAlgn="t"/>
                      <a:endParaRPr lang="el-GR" sz="800" b="1" i="0" u="none" strike="noStrike" dirty="0">
                        <a:solidFill>
                          <a:srgbClr val="FFFFFF"/>
                        </a:solidFill>
                        <a:latin typeface="Arial"/>
                      </a:endParaRP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F81BD"/>
                    </a:solidFill>
                  </a:tcPr>
                </a:tc>
                <a:tc hMerge="1">
                  <a:txBody>
                    <a:bodyPr/>
                    <a:lstStyle/>
                    <a:p>
                      <a:endParaRPr lang="el-GR"/>
                    </a:p>
                  </a:txBody>
                  <a:tcPr/>
                </a:tc>
              </a:tr>
              <a:tr h="635212">
                <a:tc>
                  <a:txBody>
                    <a:bodyPr/>
                    <a:lstStyle/>
                    <a:p>
                      <a:pPr algn="ctr" fontAlgn="t"/>
                      <a:r>
                        <a:rPr lang="el-GR" sz="1050" b="1" i="0" u="none" strike="noStrike" dirty="0">
                          <a:solidFill>
                            <a:srgbClr val="FFFFFF"/>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gridSpan="2">
                  <a:txBody>
                    <a:bodyPr/>
                    <a:lstStyle/>
                    <a:p>
                      <a:pPr algn="ctr" rtl="0" fontAlgn="t"/>
                      <a:endParaRPr lang="el-GR" sz="1050" b="1" i="0" u="none" strike="noStrike" dirty="0" smtClean="0">
                        <a:solidFill>
                          <a:srgbClr val="FFFFFF"/>
                        </a:solidFill>
                        <a:latin typeface="Arial"/>
                      </a:endParaRPr>
                    </a:p>
                    <a:p>
                      <a:pPr algn="ctr" rtl="0" fontAlgn="t"/>
                      <a:endParaRPr lang="el-GR" sz="1050" b="1" i="0" u="none" strike="noStrike" dirty="0" smtClean="0">
                        <a:solidFill>
                          <a:srgbClr val="FFFFFF"/>
                        </a:solidFill>
                        <a:latin typeface="Arial"/>
                      </a:endParaRPr>
                    </a:p>
                    <a:p>
                      <a:pPr algn="ctr" rtl="0" fontAlgn="t"/>
                      <a:r>
                        <a:rPr lang="el-GR" sz="1050" b="1" i="0" u="none" strike="noStrike" dirty="0" smtClean="0">
                          <a:solidFill>
                            <a:srgbClr val="FFFFFF"/>
                          </a:solidFill>
                          <a:latin typeface="Arial"/>
                        </a:rPr>
                        <a:t>Νοσηλευόμενοι  </a:t>
                      </a:r>
                      <a:r>
                        <a:rPr lang="el-GR" sz="1050" b="1" i="0" u="none" strike="noStrike" dirty="0">
                          <a:solidFill>
                            <a:srgbClr val="FFFFFF"/>
                          </a:solidFill>
                          <a:latin typeface="Arial"/>
                        </a:rPr>
                        <a:t>με </a:t>
                      </a:r>
                      <a:r>
                        <a:rPr lang="en-US" sz="1050" b="1" i="0" u="none" strike="noStrike" dirty="0">
                          <a:solidFill>
                            <a:srgbClr val="FFFFFF"/>
                          </a:solidFill>
                          <a:latin typeface="Arial"/>
                        </a:rPr>
                        <a:t>COVID-19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hMerge="1">
                  <a:txBody>
                    <a:bodyPr/>
                    <a:lstStyle/>
                    <a:p>
                      <a:endParaRPr lang="el-GR"/>
                    </a:p>
                  </a:txBody>
                  <a:tcPr/>
                </a:tc>
                <a:tc gridSpan="2">
                  <a:txBody>
                    <a:bodyPr/>
                    <a:lstStyle/>
                    <a:p>
                      <a:pPr algn="ctr" rtl="0" fontAlgn="t"/>
                      <a:endParaRPr lang="el-GR" sz="1050" b="1" i="0" u="none" strike="noStrike" dirty="0" smtClean="0">
                        <a:solidFill>
                          <a:srgbClr val="FFFFFF"/>
                        </a:solidFill>
                        <a:latin typeface="Arial"/>
                      </a:endParaRPr>
                    </a:p>
                    <a:p>
                      <a:pPr algn="ctr" rtl="0" fontAlgn="t"/>
                      <a:endParaRPr lang="el-GR" sz="1050" b="1" i="0" u="none" strike="noStrike" dirty="0" smtClean="0">
                        <a:solidFill>
                          <a:srgbClr val="FFFFFF"/>
                        </a:solidFill>
                        <a:latin typeface="Arial"/>
                      </a:endParaRPr>
                    </a:p>
                    <a:p>
                      <a:pPr algn="ctr" rtl="0" fontAlgn="t"/>
                      <a:r>
                        <a:rPr lang="el-GR" sz="1050" b="1" i="0" u="none" strike="noStrike" dirty="0" smtClean="0">
                          <a:solidFill>
                            <a:srgbClr val="FFFFFF"/>
                          </a:solidFill>
                          <a:latin typeface="Arial"/>
                        </a:rPr>
                        <a:t>Θάνατοι </a:t>
                      </a:r>
                      <a:r>
                        <a:rPr lang="el-GR" sz="1050" b="1" i="0" u="none" strike="noStrike" dirty="0">
                          <a:solidFill>
                            <a:srgbClr val="FFFFFF"/>
                          </a:solidFill>
                          <a:latin typeface="Arial"/>
                        </a:rPr>
                        <a:t>ασθενών με </a:t>
                      </a:r>
                      <a:r>
                        <a:rPr lang="en-US" sz="1050" b="1" i="0" u="none" strike="noStrike" dirty="0">
                          <a:solidFill>
                            <a:srgbClr val="FFFFFF"/>
                          </a:solidFill>
                          <a:latin typeface="Arial"/>
                        </a:rPr>
                        <a:t>COVID-19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hMerge="1">
                  <a:txBody>
                    <a:bodyPr/>
                    <a:lstStyle/>
                    <a:p>
                      <a:endParaRPr lang="el-GR"/>
                    </a:p>
                  </a:txBody>
                  <a:tcPr/>
                </a:tc>
                <a:tc gridSpan="2">
                  <a:txBody>
                    <a:bodyPr/>
                    <a:lstStyle/>
                    <a:p>
                      <a:pPr algn="ctr" rtl="0" fontAlgn="t"/>
                      <a:endParaRPr lang="el-GR" sz="1050" b="1" i="0" u="none" strike="noStrike" dirty="0" smtClean="0">
                        <a:solidFill>
                          <a:srgbClr val="FFFFFF"/>
                        </a:solidFill>
                        <a:latin typeface="Arial"/>
                      </a:endParaRPr>
                    </a:p>
                    <a:p>
                      <a:pPr algn="ctr" rtl="0" fontAlgn="t"/>
                      <a:endParaRPr lang="el-GR" sz="1050" b="1" i="0" u="none" strike="noStrike" dirty="0" smtClean="0">
                        <a:solidFill>
                          <a:srgbClr val="FFFFFF"/>
                        </a:solidFill>
                        <a:latin typeface="Arial"/>
                      </a:endParaRPr>
                    </a:p>
                    <a:p>
                      <a:pPr algn="ctr" rtl="0" fontAlgn="t"/>
                      <a:r>
                        <a:rPr lang="el-GR" sz="1050" b="1" i="0" u="none" strike="noStrike" dirty="0" smtClean="0">
                          <a:solidFill>
                            <a:srgbClr val="FFFFFF"/>
                          </a:solidFill>
                          <a:latin typeface="Arial"/>
                        </a:rPr>
                        <a:t>Διακομιδή </a:t>
                      </a:r>
                      <a:r>
                        <a:rPr lang="el-GR" sz="1050" b="1" i="0" u="none" strike="noStrike" dirty="0">
                          <a:solidFill>
                            <a:srgbClr val="FFFFFF"/>
                          </a:solidFill>
                          <a:latin typeface="Arial"/>
                        </a:rPr>
                        <a:t>ασθενών με  COVID-19 σε άλλο Νοσοκομείο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hMerge="1">
                  <a:txBody>
                    <a:bodyPr/>
                    <a:lstStyle/>
                    <a:p>
                      <a:endParaRPr lang="el-GR"/>
                    </a:p>
                  </a:txBody>
                  <a:tcPr/>
                </a:tc>
              </a:tr>
              <a:tr h="244004">
                <a:tc>
                  <a:txBody>
                    <a:bodyPr/>
                    <a:lstStyle/>
                    <a:p>
                      <a:pPr algn="ctr" rtl="0" fontAlgn="t"/>
                      <a:r>
                        <a:rPr lang="el-GR" sz="1100" b="0" i="0" u="none" strike="noStrike" dirty="0">
                          <a:solidFill>
                            <a:srgbClr val="000000"/>
                          </a:solidFill>
                          <a:latin typeface="Arial"/>
                        </a:rPr>
                        <a:t>0-17 ετών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2</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0,81%</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32910">
                <a:tc>
                  <a:txBody>
                    <a:bodyPr/>
                    <a:lstStyle/>
                    <a:p>
                      <a:pPr algn="ctr" rtl="0" fontAlgn="t"/>
                      <a:r>
                        <a:rPr lang="el-GR" sz="1100" b="0" i="0" u="none" strike="noStrike">
                          <a:solidFill>
                            <a:srgbClr val="000000"/>
                          </a:solidFill>
                          <a:latin typeface="Arial"/>
                        </a:rPr>
                        <a:t>18-39 ετών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25</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10,08%</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232910">
                <a:tc>
                  <a:txBody>
                    <a:bodyPr/>
                    <a:lstStyle/>
                    <a:p>
                      <a:pPr algn="ctr" rtl="0" fontAlgn="t"/>
                      <a:r>
                        <a:rPr lang="el-GR" sz="1100" b="0" i="0" u="none" strike="noStrike" dirty="0">
                          <a:solidFill>
                            <a:srgbClr val="000000"/>
                          </a:solidFill>
                          <a:latin typeface="Arial"/>
                        </a:rPr>
                        <a:t>40-64 ετών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114</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45,97%</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1</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4,76%</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4</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50,00%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32910">
                <a:tc>
                  <a:txBody>
                    <a:bodyPr/>
                    <a:lstStyle/>
                    <a:p>
                      <a:pPr algn="ctr" rtl="0" fontAlgn="t"/>
                      <a:r>
                        <a:rPr lang="el-GR" sz="1100" b="0" i="0" u="none" strike="noStrike">
                          <a:solidFill>
                            <a:srgbClr val="000000"/>
                          </a:solidFill>
                          <a:latin typeface="Arial"/>
                        </a:rPr>
                        <a:t>65 και άνω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107</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43,15%</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20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95,24%</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4</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50,00%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232910">
                <a:tc>
                  <a:txBody>
                    <a:bodyPr/>
                    <a:lstStyle/>
                    <a:p>
                      <a:pPr algn="l" rtl="0" fontAlgn="t"/>
                      <a:r>
                        <a:rPr lang="el-GR" sz="1100" b="0" i="0" u="none" strike="noStrike" dirty="0" err="1">
                          <a:solidFill>
                            <a:srgbClr val="000000"/>
                          </a:solidFill>
                          <a:latin typeface="Arial"/>
                        </a:rPr>
                        <a:t>΄Ανδρες</a:t>
                      </a:r>
                      <a:r>
                        <a:rPr lang="el-GR" sz="1100" b="0" i="0" u="none" strike="noStrike" dirty="0">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l-GR" sz="1100" b="0" i="0" u="none" strike="noStrike">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l-GR" sz="1100" b="0" i="0" u="none" strike="noStrike" dirty="0">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l-GR" sz="1100" b="0" i="0" u="none" strike="noStrike" dirty="0">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l-GR" sz="1100" b="0" i="0" u="none" strike="noStrike" dirty="0">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l-GR" sz="1100" b="0" i="0" u="none" strike="noStrike" dirty="0">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32910">
                <a:tc>
                  <a:txBody>
                    <a:bodyPr/>
                    <a:lstStyle/>
                    <a:p>
                      <a:pPr algn="ctr" rtl="0" fontAlgn="t"/>
                      <a:r>
                        <a:rPr lang="el-GR" sz="1100" b="0" i="0" u="none" strike="noStrike">
                          <a:solidFill>
                            <a:srgbClr val="000000"/>
                          </a:solidFill>
                          <a:latin typeface="Arial"/>
                        </a:rPr>
                        <a:t>0-17 ετών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1</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0,64%</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232910">
                <a:tc>
                  <a:txBody>
                    <a:bodyPr/>
                    <a:lstStyle/>
                    <a:p>
                      <a:pPr algn="ctr" rtl="0" fontAlgn="t"/>
                      <a:r>
                        <a:rPr lang="el-GR" sz="1100" b="0" i="0" u="none" strike="noStrike">
                          <a:solidFill>
                            <a:srgbClr val="000000"/>
                          </a:solidFill>
                          <a:latin typeface="Arial"/>
                        </a:rPr>
                        <a:t>18-39 ετών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22</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14,01%</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32910">
                <a:tc>
                  <a:txBody>
                    <a:bodyPr/>
                    <a:lstStyle/>
                    <a:p>
                      <a:pPr algn="ctr" rtl="0" fontAlgn="t"/>
                      <a:r>
                        <a:rPr lang="el-GR" sz="1100" b="0" i="0" u="none" strike="noStrike">
                          <a:solidFill>
                            <a:srgbClr val="000000"/>
                          </a:solidFill>
                          <a:latin typeface="Arial"/>
                        </a:rPr>
                        <a:t>40-64 ετών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75</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47,77%</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1</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7,69%</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3</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42,86%</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232910">
                <a:tc>
                  <a:txBody>
                    <a:bodyPr/>
                    <a:lstStyle/>
                    <a:p>
                      <a:pPr algn="ctr" rtl="0" fontAlgn="t"/>
                      <a:r>
                        <a:rPr lang="el-GR" sz="1100" b="0" i="0" u="none" strike="noStrike">
                          <a:solidFill>
                            <a:srgbClr val="000000"/>
                          </a:solidFill>
                          <a:latin typeface="Arial"/>
                        </a:rPr>
                        <a:t>65 και άνω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59</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37,58%</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12</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92,31%</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4</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57,14%</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32910">
                <a:tc>
                  <a:txBody>
                    <a:bodyPr/>
                    <a:lstStyle/>
                    <a:p>
                      <a:pPr algn="l" rtl="0" fontAlgn="t"/>
                      <a:r>
                        <a:rPr lang="el-GR" sz="1100" b="0" i="0" u="none" strike="noStrike">
                          <a:solidFill>
                            <a:srgbClr val="000000"/>
                          </a:solidFill>
                          <a:latin typeface="Arial"/>
                        </a:rPr>
                        <a:t>Γυναίκες </a:t>
                      </a:r>
                    </a:p>
                  </a:txBody>
                  <a:tcPr marL="6306" marR="6306" marT="6306"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 </a:t>
                      </a:r>
                    </a:p>
                  </a:txBody>
                  <a:tcPr marL="6306" marR="6306" marT="6306"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t"/>
                      <a:r>
                        <a:rPr lang="el-GR" sz="1100" b="0" i="0" u="none" strike="noStrike" dirty="0">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t"/>
                      <a:r>
                        <a:rPr lang="el-GR" sz="1100" b="0" i="0" u="none" strike="noStrike">
                          <a:solidFill>
                            <a:srgbClr val="000000"/>
                          </a:solidFill>
                          <a:latin typeface="Arial"/>
                        </a:rPr>
                        <a:t> </a:t>
                      </a:r>
                    </a:p>
                  </a:txBody>
                  <a:tcPr marL="6306" marR="6306" marT="6306"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t"/>
                      <a:r>
                        <a:rPr lang="el-GR" sz="1100" b="0" i="0" u="none" strike="noStrike" dirty="0">
                          <a:solidFill>
                            <a:srgbClr val="000000"/>
                          </a:solidFill>
                          <a:latin typeface="Arial"/>
                        </a:rPr>
                        <a:t> </a:t>
                      </a:r>
                    </a:p>
                  </a:txBody>
                  <a:tcPr marL="6306" marR="6306" marT="6306"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t"/>
                      <a:r>
                        <a:rPr lang="el-GR" sz="1100" b="0" i="0" u="none" strike="noStrike" dirty="0">
                          <a:solidFill>
                            <a:srgbClr val="000000"/>
                          </a:solidFill>
                          <a:latin typeface="Arial"/>
                        </a:rPr>
                        <a:t>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232910">
                <a:tc>
                  <a:txBody>
                    <a:bodyPr/>
                    <a:lstStyle/>
                    <a:p>
                      <a:pPr algn="ctr" rtl="0" fontAlgn="t"/>
                      <a:r>
                        <a:rPr lang="el-GR" sz="1100" b="0" i="0" u="none" strike="noStrike">
                          <a:solidFill>
                            <a:srgbClr val="000000"/>
                          </a:solidFill>
                          <a:latin typeface="Arial"/>
                        </a:rPr>
                        <a:t>0-17 ετών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1</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1,10%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32910">
                <a:tc>
                  <a:txBody>
                    <a:bodyPr/>
                    <a:lstStyle/>
                    <a:p>
                      <a:pPr algn="ctr" rtl="0" fontAlgn="t"/>
                      <a:r>
                        <a:rPr lang="el-GR" sz="1100" b="0" i="0" u="none" strike="noStrike">
                          <a:solidFill>
                            <a:srgbClr val="000000"/>
                          </a:solidFill>
                          <a:latin typeface="Arial"/>
                        </a:rPr>
                        <a:t>18-39 ετών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3</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3,30%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232910">
                <a:tc>
                  <a:txBody>
                    <a:bodyPr/>
                    <a:lstStyle/>
                    <a:p>
                      <a:pPr algn="ctr" rtl="0" fontAlgn="t"/>
                      <a:r>
                        <a:rPr lang="el-GR" sz="1100" b="0" i="0" u="none" strike="noStrike">
                          <a:solidFill>
                            <a:srgbClr val="000000"/>
                          </a:solidFill>
                          <a:latin typeface="Arial"/>
                        </a:rPr>
                        <a:t>40-64 ετών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39</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42,86%</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a:solidFill>
                            <a:srgbClr val="000000"/>
                          </a:solidFill>
                          <a:latin typeface="Arial"/>
                        </a:rPr>
                        <a:t>1</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t"/>
                      <a:r>
                        <a:rPr lang="el-GR" sz="1100" b="0" i="0" u="none" strike="noStrike" dirty="0">
                          <a:solidFill>
                            <a:srgbClr val="000000"/>
                          </a:solidFill>
                          <a:latin typeface="Arial"/>
                        </a:rPr>
                        <a:t>100,00%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232910">
                <a:tc>
                  <a:txBody>
                    <a:bodyPr/>
                    <a:lstStyle/>
                    <a:p>
                      <a:pPr algn="ctr" rtl="0" fontAlgn="t"/>
                      <a:r>
                        <a:rPr lang="el-GR" sz="1100" b="0" i="0" u="none" strike="noStrike">
                          <a:solidFill>
                            <a:srgbClr val="000000"/>
                          </a:solidFill>
                          <a:latin typeface="Arial"/>
                        </a:rPr>
                        <a:t>65 και άνω </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48</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52,75%</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9</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a:solidFill>
                            <a:srgbClr val="000000"/>
                          </a:solidFill>
                          <a:latin typeface="Arial"/>
                        </a:rPr>
                        <a:t>100,00%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t"/>
                      <a:r>
                        <a:rPr lang="el-GR" sz="1100" b="0" i="0" u="none" strike="noStrike" dirty="0">
                          <a:solidFill>
                            <a:srgbClr val="000000"/>
                          </a:solidFill>
                          <a:latin typeface="Arial"/>
                        </a:rPr>
                        <a:t>0,00%</a:t>
                      </a:r>
                    </a:p>
                  </a:txBody>
                  <a:tcPr marL="6306" marR="6306" marT="63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
        <p:nvSpPr>
          <p:cNvPr id="7" name="6 - TextBox"/>
          <p:cNvSpPr txBox="1"/>
          <p:nvPr/>
        </p:nvSpPr>
        <p:spPr>
          <a:xfrm>
            <a:off x="5868144" y="692696"/>
            <a:ext cx="864096" cy="276999"/>
          </a:xfrm>
          <a:prstGeom prst="rect">
            <a:avLst/>
          </a:prstGeom>
          <a:noFill/>
        </p:spPr>
        <p:txBody>
          <a:bodyPr wrap="square" rtlCol="0">
            <a:spAutoFit/>
          </a:bodyPr>
          <a:lstStyle/>
          <a:p>
            <a:r>
              <a:rPr lang="en-US" sz="1200" dirty="0" smtClean="0">
                <a:solidFill>
                  <a:schemeClr val="bg1"/>
                </a:solidFill>
              </a:rPr>
              <a:t>10%</a:t>
            </a:r>
            <a:endParaRPr lang="el-GR" sz="1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 Γράφημα"/>
          <p:cNvGraphicFramePr/>
          <p:nvPr/>
        </p:nvGraphicFramePr>
        <p:xfrm>
          <a:off x="3851920" y="0"/>
          <a:ext cx="5040560" cy="35730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2 - Γράφημα"/>
          <p:cNvGraphicFramePr/>
          <p:nvPr/>
        </p:nvGraphicFramePr>
        <p:xfrm>
          <a:off x="251520" y="3501008"/>
          <a:ext cx="3024336" cy="3240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2 - Γράφημα"/>
          <p:cNvGraphicFramePr/>
          <p:nvPr/>
        </p:nvGraphicFramePr>
        <p:xfrm>
          <a:off x="3275856" y="3501008"/>
          <a:ext cx="2736304" cy="32403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1 - Γράφημα"/>
          <p:cNvGraphicFramePr/>
          <p:nvPr/>
        </p:nvGraphicFramePr>
        <p:xfrm>
          <a:off x="6156176" y="3140968"/>
          <a:ext cx="2808312" cy="3717032"/>
        </p:xfrm>
        <a:graphic>
          <a:graphicData uri="http://schemas.openxmlformats.org/drawingml/2006/chart">
            <c:chart xmlns:c="http://schemas.openxmlformats.org/drawingml/2006/chart" xmlns:r="http://schemas.openxmlformats.org/officeDocument/2006/relationships" r:id="rId5"/>
          </a:graphicData>
        </a:graphic>
      </p:graphicFrame>
      <p:sp>
        <p:nvSpPr>
          <p:cNvPr id="9" name="8 - TextBox"/>
          <p:cNvSpPr txBox="1"/>
          <p:nvPr/>
        </p:nvSpPr>
        <p:spPr>
          <a:xfrm>
            <a:off x="107504" y="548680"/>
            <a:ext cx="3528392" cy="2523768"/>
          </a:xfrm>
          <a:prstGeom prst="rect">
            <a:avLst/>
          </a:prstGeom>
          <a:noFill/>
        </p:spPr>
        <p:txBody>
          <a:bodyPr wrap="square" rtlCol="0">
            <a:spAutoFit/>
          </a:bodyPr>
          <a:lstStyle/>
          <a:p>
            <a:pPr algn="just"/>
            <a:r>
              <a:rPr lang="el-GR" sz="1200" b="1" dirty="0" smtClean="0">
                <a:latin typeface="Arial" pitchFamily="34" charset="0"/>
                <a:cs typeface="Arial" pitchFamily="34" charset="0"/>
              </a:rPr>
              <a:t>Συμπεράσματα:  </a:t>
            </a:r>
            <a:r>
              <a:rPr lang="el-GR" sz="1200" dirty="0" smtClean="0">
                <a:latin typeface="Arial" pitchFamily="34" charset="0"/>
                <a:cs typeface="Arial" pitchFamily="34" charset="0"/>
              </a:rPr>
              <a:t>Ο συνολικός αριθμός κρουσμάτων </a:t>
            </a:r>
            <a:r>
              <a:rPr lang="en-US" sz="1200" dirty="0" smtClean="0">
                <a:latin typeface="Arial" pitchFamily="34" charset="0"/>
                <a:cs typeface="Arial" pitchFamily="34" charset="0"/>
              </a:rPr>
              <a:t>covid-19</a:t>
            </a:r>
            <a:r>
              <a:rPr lang="el-GR" sz="1200" dirty="0" smtClean="0">
                <a:latin typeface="Arial" pitchFamily="34" charset="0"/>
                <a:cs typeface="Arial" pitchFamily="34" charset="0"/>
              </a:rPr>
              <a:t> αυξήθηκε από την αρχή της πανδημίας. Ο αριθμός των επιβεβαιωμένων θετικών κρουσμάτων είναι 982 εκ των οποίων 734 (74%) ανάρρωσαν κατοίκων και 248 (26%) ασθενείς νοσηλεύτηκαν.</a:t>
            </a:r>
            <a:r>
              <a:rPr lang="el-GR" sz="1400" b="1" dirty="0" smtClean="0">
                <a:latin typeface="Arial" pitchFamily="34" charset="0"/>
                <a:cs typeface="Arial" pitchFamily="34" charset="0"/>
              </a:rPr>
              <a:t> </a:t>
            </a:r>
            <a:r>
              <a:rPr lang="el-GR" sz="1200" dirty="0" smtClean="0">
                <a:latin typeface="Arial" pitchFamily="34" charset="0"/>
                <a:cs typeface="Arial" pitchFamily="34" charset="0"/>
              </a:rPr>
              <a:t>Ο αριθμός των ασθενών που νοσηλεύτηκαν είναι 157 (63,3%) άνδρες και 91 (36,6%) γυναίκες. Στους νοσηλευόμενους ασθενείς 8 άτομα (0,03%) που παρουσίασαν επιδείνωση  έγινε διακομιδή σε άλλα νοσοκομεία,  ποσοστό πολύ χαμηλό. Ο αριθμός των ασθενών που απεβίωσαν είναι 21 (0,085%) και ηλικίας πάνω των 65 ετών σε ποσοστό 95,24%.</a:t>
            </a:r>
            <a:endParaRPr lang="el-GR" sz="1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709</Words>
  <Application>Microsoft Office PowerPoint</Application>
  <PresentationFormat>Προβολή στην οθόνη (4:3)</PresentationFormat>
  <Paragraphs>134</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Θέμα του Office</vt:lpstr>
      <vt:lpstr>Διαφάνεια 1</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Barka Ioanna</dc:creator>
  <cp:lastModifiedBy>barkai</cp:lastModifiedBy>
  <cp:revision>44</cp:revision>
  <dcterms:created xsi:type="dcterms:W3CDTF">2021-09-27T10:49:11Z</dcterms:created>
  <dcterms:modified xsi:type="dcterms:W3CDTF">2021-09-28T05:46:48Z</dcterms:modified>
</cp:coreProperties>
</file>