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5022-B876-4904-BD06-2A05D3216554}" type="datetimeFigureOut">
              <a:rPr lang="el-GR" smtClean="0"/>
              <a:t>21/9/2021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526C4D8-48BE-4910-8D84-47F498EBC508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5022-B876-4904-BD06-2A05D3216554}" type="datetimeFigureOut">
              <a:rPr lang="el-GR" smtClean="0"/>
              <a:t>21/9/2021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C4D8-48BE-4910-8D84-47F498EBC50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5022-B876-4904-BD06-2A05D3216554}" type="datetimeFigureOut">
              <a:rPr lang="el-GR" smtClean="0"/>
              <a:t>21/9/2021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C4D8-48BE-4910-8D84-47F498EBC50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5022-B876-4904-BD06-2A05D3216554}" type="datetimeFigureOut">
              <a:rPr lang="el-GR" smtClean="0"/>
              <a:t>21/9/2021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C4D8-48BE-4910-8D84-47F498EBC508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5022-B876-4904-BD06-2A05D3216554}" type="datetimeFigureOut">
              <a:rPr lang="el-GR" smtClean="0"/>
              <a:t>21/9/2021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526C4D8-48BE-4910-8D84-47F498EBC508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5022-B876-4904-BD06-2A05D3216554}" type="datetimeFigureOut">
              <a:rPr lang="el-GR" smtClean="0"/>
              <a:t>21/9/2021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C4D8-48BE-4910-8D84-47F498EBC508}" type="slidenum">
              <a:rPr lang="el-GR" smtClean="0"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5022-B876-4904-BD06-2A05D3216554}" type="datetimeFigureOut">
              <a:rPr lang="el-GR" smtClean="0"/>
              <a:t>21/9/2021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C4D8-48BE-4910-8D84-47F498EBC508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5022-B876-4904-BD06-2A05D3216554}" type="datetimeFigureOut">
              <a:rPr lang="el-GR" smtClean="0"/>
              <a:t>21/9/2021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C4D8-48BE-4910-8D84-47F498EBC50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5022-B876-4904-BD06-2A05D3216554}" type="datetimeFigureOut">
              <a:rPr lang="el-GR" smtClean="0"/>
              <a:t>21/9/2021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C4D8-48BE-4910-8D84-47F498EBC50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5022-B876-4904-BD06-2A05D3216554}" type="datetimeFigureOut">
              <a:rPr lang="el-GR" smtClean="0"/>
              <a:t>21/9/2021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C4D8-48BE-4910-8D84-47F498EBC508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5022-B876-4904-BD06-2A05D3216554}" type="datetimeFigureOut">
              <a:rPr lang="el-GR" smtClean="0"/>
              <a:t>21/9/2021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526C4D8-48BE-4910-8D84-47F498EBC508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0815022-B876-4904-BD06-2A05D3216554}" type="datetimeFigureOut">
              <a:rPr lang="el-GR" smtClean="0"/>
              <a:t>21/9/2021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526C4D8-48BE-4910-8D84-47F498EBC50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sz="3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ΕΠΙΜΟΛΥΣΜΕΝΟ ΧΡΟΝΙΟ ΥΠΟΣΚΛΗΡΙΔΙΟ ΑΙΜΑΤΩΜΑ: ΣΥΝΔΥΑΣΤΙΚΗ ΠΡΟΣΕΓΓΙΣΗ ΣΕ ΜΙΑ ΣΠΑΝΙΑ ΚΛΙΝΙΚΗ </a:t>
            </a:r>
            <a:r>
              <a:rPr lang="el-GR" sz="3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ΟΝΤΟΤΗΤΑ</a:t>
            </a:r>
            <a:endParaRPr lang="el-GR" b="1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000232" y="3000372"/>
            <a:ext cx="5286380" cy="923330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Ζυγούρης Α</a:t>
            </a:r>
            <a:r>
              <a:rPr kumimoji="0" lang="el-GR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Αλεξίου Γ, Νάσιος Α, Βούλγαρης Σ</a:t>
            </a:r>
            <a:endParaRPr kumimoji="0" lang="el-GR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Νευροχειρουργική Κλινική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Πανεπιστημιακό Νοσοκομείο Ιωαννίνων</a:t>
            </a:r>
            <a:endParaRPr kumimoji="0" lang="el-GR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500166" y="4643446"/>
            <a:ext cx="6715172" cy="1323439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Μια σπάνια αιτία επιμολυσμένου χρόνιου 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υποσκληριδίου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αιματώματος (ΧΥΑ) αποτελεί η 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αιματογενής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διασπορά από μια απομακρυσμένη λοιμώδη εστία όπως το ουροποιητικό σύστημα ιδιαίτερα σε ηλικιωμένους ασθενείς. 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2844" y="500042"/>
            <a:ext cx="5572164" cy="642942"/>
          </a:xfrm>
          <a:solidFill>
            <a:srgbClr val="FFC000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normAutofit fontScale="90000"/>
          </a:bodyPr>
          <a:lstStyle/>
          <a:p>
            <a:pPr algn="ctr"/>
            <a:r>
              <a:rPr lang="el-GR" sz="3200" b="1" dirty="0" smtClean="0">
                <a:latin typeface="Bookman Old Style" pitchFamily="18" charset="0"/>
              </a:rPr>
              <a:t>Παρουσίαση Περιστατικού</a:t>
            </a:r>
            <a:endParaRPr lang="el-GR" sz="3200" b="1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14282" y="1928802"/>
            <a:ext cx="8643998" cy="46958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dirty="0" smtClean="0">
                <a:latin typeface="Calibri Light" pitchFamily="34" charset="0"/>
                <a:cs typeface="Calibri Light" pitchFamily="34" charset="0"/>
              </a:rPr>
              <a:t>Γυναίκα 92 ετών διακομίστηκε στο τμήμα Επειγόντων με πυρετό πάνω από </a:t>
            </a:r>
            <a:r>
              <a:rPr lang="el-GR" dirty="0" smtClean="0">
                <a:latin typeface="Calibri Light" pitchFamily="34" charset="0"/>
                <a:cs typeface="Calibri Light" pitchFamily="34" charset="0"/>
              </a:rPr>
              <a:t>38</a:t>
            </a:r>
            <a:r>
              <a:rPr lang="el-GR" baseline="30000" dirty="0" smtClean="0">
                <a:latin typeface="Calibri Light" pitchFamily="34" charset="0"/>
                <a:cs typeface="Calibri Light" pitchFamily="34" charset="0"/>
              </a:rPr>
              <a:t> ο</a:t>
            </a:r>
            <a:r>
              <a:rPr lang="en-US" dirty="0" smtClean="0">
                <a:latin typeface="Calibri Light" pitchFamily="34" charset="0"/>
                <a:cs typeface="Calibri Light" pitchFamily="34" charset="0"/>
              </a:rPr>
              <a:t>C</a:t>
            </a:r>
            <a:r>
              <a:rPr lang="el-GR" dirty="0" smtClean="0">
                <a:latin typeface="Calibri Light" pitchFamily="34" charset="0"/>
                <a:cs typeface="Calibri Light" pitchFamily="34" charset="0"/>
              </a:rPr>
              <a:t>, ρίγος και </a:t>
            </a:r>
            <a:r>
              <a:rPr lang="el-GR" dirty="0" smtClean="0">
                <a:latin typeface="Calibri Light" pitchFamily="34" charset="0"/>
                <a:cs typeface="Calibri Light" pitchFamily="34" charset="0"/>
              </a:rPr>
              <a:t>αποπροσανατολισμό.</a:t>
            </a:r>
          </a:p>
          <a:p>
            <a:pPr algn="just"/>
            <a:r>
              <a:rPr lang="el-GR" dirty="0" smtClean="0">
                <a:latin typeface="Calibri Light" pitchFamily="34" charset="0"/>
                <a:cs typeface="Calibri Light" pitchFamily="34" charset="0"/>
              </a:rPr>
              <a:t>Από </a:t>
            </a:r>
            <a:r>
              <a:rPr lang="el-GR" dirty="0" smtClean="0">
                <a:latin typeface="Calibri Light" pitchFamily="34" charset="0"/>
                <a:cs typeface="Calibri Light" pitchFamily="34" charset="0"/>
              </a:rPr>
              <a:t>τον εργαστηριακό έλεγχο ανεδείχθη ουρολοίμωξη, εισήχθη στην Παθολογική Κλινική και σε 72 ώρες παρουσίασε αριστερή </a:t>
            </a:r>
            <a:r>
              <a:rPr lang="el-GR" dirty="0" err="1" smtClean="0">
                <a:latin typeface="Calibri Light" pitchFamily="34" charset="0"/>
                <a:cs typeface="Calibri Light" pitchFamily="34" charset="0"/>
              </a:rPr>
              <a:t>ημιπάρεση</a:t>
            </a:r>
            <a:r>
              <a:rPr lang="el-GR" dirty="0" smtClean="0">
                <a:latin typeface="Calibri Light" pitchFamily="34" charset="0"/>
                <a:cs typeface="Calibri Light" pitchFamily="34" charset="0"/>
              </a:rPr>
              <a:t>, εστιακές επιληπτικές κρίσεις με </a:t>
            </a:r>
            <a:r>
              <a:rPr lang="en-US" dirty="0" smtClean="0">
                <a:latin typeface="Calibri Light" pitchFamily="34" charset="0"/>
                <a:cs typeface="Calibri Light" pitchFamily="34" charset="0"/>
              </a:rPr>
              <a:t>GCS</a:t>
            </a:r>
            <a:r>
              <a:rPr lang="el-GR" dirty="0" smtClean="0">
                <a:latin typeface="Calibri Light" pitchFamily="34" charset="0"/>
                <a:cs typeface="Calibri Light" pitchFamily="34" charset="0"/>
              </a:rPr>
              <a:t>: 9/15. Εκ της αξονικής </a:t>
            </a:r>
            <a:r>
              <a:rPr lang="el-GR" dirty="0" smtClean="0">
                <a:latin typeface="Calibri Light" pitchFamily="34" charset="0"/>
                <a:cs typeface="Calibri Light" pitchFamily="34" charset="0"/>
              </a:rPr>
              <a:t>τομογραφίας  εγκεφάλου ανεδείχθη ΧΥΑ δεξιού ημισφαιρίου.</a:t>
            </a:r>
          </a:p>
          <a:p>
            <a:pPr algn="just"/>
            <a:r>
              <a:rPr lang="el-GR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el-GR" dirty="0" smtClean="0">
                <a:latin typeface="Calibri Light" pitchFamily="34" charset="0"/>
                <a:cs typeface="Calibri Light" pitchFamily="34" charset="0"/>
              </a:rPr>
              <a:t>Υπεβλήθη σε αφαίρεση του αιματώματος δια </a:t>
            </a:r>
            <a:r>
              <a:rPr lang="el-GR" dirty="0" err="1" smtClean="0">
                <a:latin typeface="Calibri Light" pitchFamily="34" charset="0"/>
                <a:cs typeface="Calibri Light" pitchFamily="34" charset="0"/>
              </a:rPr>
              <a:t>κρανιοανατρήσεων</a:t>
            </a:r>
            <a:r>
              <a:rPr lang="el-GR" dirty="0" smtClean="0">
                <a:latin typeface="Calibri Light" pitchFamily="34" charset="0"/>
                <a:cs typeface="Calibri Light" pitchFamily="34" charset="0"/>
              </a:rPr>
              <a:t> και βελτιώθηκε κλινικά και απεικονιστικά </a:t>
            </a:r>
            <a:r>
              <a:rPr lang="el-GR" dirty="0" smtClean="0">
                <a:latin typeface="Calibri Light" pitchFamily="34" charset="0"/>
                <a:cs typeface="Calibri Light" pitchFamily="34" charset="0"/>
              </a:rPr>
              <a:t>άμεσα.</a:t>
            </a:r>
          </a:p>
          <a:p>
            <a:pPr algn="just"/>
            <a:r>
              <a:rPr lang="el-GR" dirty="0" smtClean="0">
                <a:latin typeface="Calibri Light" pitchFamily="34" charset="0"/>
                <a:cs typeface="Calibri Light" pitchFamily="34" charset="0"/>
              </a:rPr>
              <a:t>Οι </a:t>
            </a:r>
            <a:r>
              <a:rPr lang="el-GR" dirty="0" smtClean="0">
                <a:latin typeface="Calibri Light" pitchFamily="34" charset="0"/>
                <a:cs typeface="Calibri Light" pitchFamily="34" charset="0"/>
              </a:rPr>
              <a:t>καλλιέργειες  του αιματώματος ήταν θετικές για </a:t>
            </a:r>
            <a:r>
              <a:rPr lang="en-US" dirty="0" smtClean="0">
                <a:latin typeface="Calibri Light" pitchFamily="34" charset="0"/>
                <a:cs typeface="Calibri Light" pitchFamily="34" charset="0"/>
              </a:rPr>
              <a:t>Escherichia Coli</a:t>
            </a:r>
            <a:r>
              <a:rPr lang="el-GR" dirty="0" smtClean="0">
                <a:latin typeface="Calibri Light" pitchFamily="34" charset="0"/>
                <a:cs typeface="Calibri Light" pitchFamily="34" charset="0"/>
              </a:rPr>
              <a:t> και για το λόγο αυτό η ασθενής έλαβε ενδοφλέβια για 6 εβδομάδες </a:t>
            </a:r>
            <a:r>
              <a:rPr lang="el-GR" dirty="0" err="1" smtClean="0">
                <a:latin typeface="Calibri Light" pitchFamily="34" charset="0"/>
                <a:cs typeface="Calibri Light" pitchFamily="34" charset="0"/>
              </a:rPr>
              <a:t>κεφτριαξόνη</a:t>
            </a:r>
            <a:r>
              <a:rPr lang="el-GR" dirty="0" smtClean="0">
                <a:latin typeface="Calibri Light" pitchFamily="34" charset="0"/>
                <a:cs typeface="Calibri Light" pitchFamily="34" charset="0"/>
              </a:rPr>
              <a:t>, </a:t>
            </a:r>
            <a:r>
              <a:rPr lang="el-GR" dirty="0" err="1" smtClean="0">
                <a:latin typeface="Calibri Light" pitchFamily="34" charset="0"/>
                <a:cs typeface="Calibri Light" pitchFamily="34" charset="0"/>
              </a:rPr>
              <a:t>βανκομυκίνη</a:t>
            </a:r>
            <a:r>
              <a:rPr lang="el-GR" dirty="0" smtClean="0">
                <a:latin typeface="Calibri Light" pitchFamily="34" charset="0"/>
                <a:cs typeface="Calibri Light" pitchFamily="34" charset="0"/>
              </a:rPr>
              <a:t> και </a:t>
            </a:r>
            <a:r>
              <a:rPr lang="el-GR" dirty="0" err="1" smtClean="0">
                <a:latin typeface="Calibri Light" pitchFamily="34" charset="0"/>
                <a:cs typeface="Calibri Light" pitchFamily="34" charset="0"/>
              </a:rPr>
              <a:t>μετρονιδαζόλη</a:t>
            </a:r>
            <a:r>
              <a:rPr lang="el-GR" dirty="0" smtClean="0">
                <a:latin typeface="Calibri Light" pitchFamily="34" charset="0"/>
                <a:cs typeface="Calibri Light" pitchFamily="34" charset="0"/>
              </a:rPr>
              <a:t>. Εξήλθε απύρετη με μία ελαφρά αριστερή </a:t>
            </a:r>
            <a:r>
              <a:rPr lang="el-GR" dirty="0" err="1" smtClean="0">
                <a:latin typeface="Calibri Light" pitchFamily="34" charset="0"/>
                <a:cs typeface="Calibri Light" pitchFamily="34" charset="0"/>
              </a:rPr>
              <a:t>ημιπάρεση</a:t>
            </a:r>
            <a:r>
              <a:rPr lang="el-GR" dirty="0" smtClean="0">
                <a:latin typeface="Calibri Light" pitchFamily="34" charset="0"/>
                <a:cs typeface="Calibri Light" pitchFamily="34" charset="0"/>
              </a:rPr>
              <a:t> (4/5).</a:t>
            </a:r>
          </a:p>
          <a:p>
            <a:endParaRPr lang="el-GR" dirty="0">
              <a:latin typeface="+mj-lt"/>
            </a:endParaRPr>
          </a:p>
        </p:txBody>
      </p:sp>
      <p:pic>
        <p:nvPicPr>
          <p:cNvPr id="26626" name="Picture 2" descr="C:\Users\user\Desktop\subhemaacute_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-1"/>
            <a:ext cx="3357555" cy="188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71802" y="357166"/>
            <a:ext cx="5786478" cy="6286544"/>
          </a:xfrm>
        </p:spPr>
        <p:txBody>
          <a:bodyPr>
            <a:normAutofit fontScale="92500"/>
          </a:bodyPr>
          <a:lstStyle/>
          <a:p>
            <a:pPr algn="just"/>
            <a:r>
              <a:rPr lang="el-GR" sz="2200" dirty="0" smtClean="0">
                <a:latin typeface="Calibri Light" pitchFamily="34" charset="0"/>
                <a:cs typeface="Calibri Light" pitchFamily="34" charset="0"/>
              </a:rPr>
              <a:t>Η επιμόλυνση ενός </a:t>
            </a:r>
            <a:r>
              <a:rPr lang="el-GR" sz="2200" dirty="0" err="1" smtClean="0">
                <a:latin typeface="Calibri Light" pitchFamily="34" charset="0"/>
                <a:cs typeface="Calibri Light" pitchFamily="34" charset="0"/>
              </a:rPr>
              <a:t>υποσκληριδίου</a:t>
            </a:r>
            <a:r>
              <a:rPr lang="el-GR" sz="2200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el-GR" sz="2200" dirty="0" smtClean="0">
                <a:latin typeface="Calibri Light" pitchFamily="34" charset="0"/>
                <a:cs typeface="Calibri Light" pitchFamily="34" charset="0"/>
              </a:rPr>
              <a:t>αιματώματος οφείλεται σε </a:t>
            </a:r>
            <a:r>
              <a:rPr lang="el-GR" sz="2200" dirty="0" err="1" smtClean="0">
                <a:latin typeface="Calibri Light" pitchFamily="34" charset="0"/>
                <a:cs typeface="Calibri Light" pitchFamily="34" charset="0"/>
              </a:rPr>
              <a:t>αιματογενή</a:t>
            </a:r>
            <a:r>
              <a:rPr lang="el-GR" sz="2200" dirty="0" smtClean="0">
                <a:latin typeface="Calibri Light" pitchFamily="34" charset="0"/>
                <a:cs typeface="Calibri Light" pitchFamily="34" charset="0"/>
              </a:rPr>
              <a:t> διασπορά </a:t>
            </a:r>
            <a:r>
              <a:rPr lang="el-GR" sz="2200" dirty="0" smtClean="0">
                <a:latin typeface="Calibri Light" pitchFamily="34" charset="0"/>
                <a:cs typeface="Calibri Light" pitchFamily="34" charset="0"/>
              </a:rPr>
              <a:t>μικροβίου.</a:t>
            </a:r>
          </a:p>
          <a:p>
            <a:pPr algn="just"/>
            <a:r>
              <a:rPr lang="el-GR" sz="2200" dirty="0" smtClean="0">
                <a:latin typeface="Calibri Light" pitchFamily="34" charset="0"/>
                <a:cs typeface="Calibri Light" pitchFamily="34" charset="0"/>
              </a:rPr>
              <a:t>Η </a:t>
            </a:r>
            <a:r>
              <a:rPr lang="el-GR" sz="2200" dirty="0" smtClean="0">
                <a:latin typeface="Calibri Light" pitchFamily="34" charset="0"/>
                <a:cs typeface="Calibri Light" pitchFamily="34" charset="0"/>
              </a:rPr>
              <a:t>κατάσταση αυτή διευκολύνεται λόγω </a:t>
            </a:r>
            <a:r>
              <a:rPr lang="el-GR" sz="2200" dirty="0" err="1" smtClean="0">
                <a:latin typeface="Calibri Light" pitchFamily="34" charset="0"/>
                <a:cs typeface="Calibri Light" pitchFamily="34" charset="0"/>
              </a:rPr>
              <a:t>εμμόρφων</a:t>
            </a:r>
            <a:r>
              <a:rPr lang="el-GR" sz="2200" dirty="0" smtClean="0">
                <a:latin typeface="Calibri Light" pitchFamily="34" charset="0"/>
                <a:cs typeface="Calibri Light" pitchFamily="34" charset="0"/>
              </a:rPr>
              <a:t> συστατικών και αυξημένης αγγειακής διαπερατότητας εντός του αιματώματος αλλά και από συστηματικούς παράγοντες όπως η </a:t>
            </a:r>
            <a:r>
              <a:rPr lang="el-GR" sz="2200" dirty="0" err="1" smtClean="0">
                <a:latin typeface="Calibri Light" pitchFamily="34" charset="0"/>
                <a:cs typeface="Calibri Light" pitchFamily="34" charset="0"/>
              </a:rPr>
              <a:t>ανοσοκαταστολή</a:t>
            </a:r>
            <a:r>
              <a:rPr lang="el-GR" sz="2200" dirty="0" smtClean="0">
                <a:latin typeface="Calibri Light" pitchFamily="34" charset="0"/>
                <a:cs typeface="Calibri Light" pitchFamily="34" charset="0"/>
              </a:rPr>
              <a:t> και η προχωρημένη </a:t>
            </a:r>
            <a:r>
              <a:rPr lang="el-GR" sz="2200" dirty="0" smtClean="0">
                <a:latin typeface="Calibri Light" pitchFamily="34" charset="0"/>
                <a:cs typeface="Calibri Light" pitchFamily="34" charset="0"/>
              </a:rPr>
              <a:t>ηλικία.</a:t>
            </a:r>
          </a:p>
          <a:p>
            <a:pPr algn="just"/>
            <a:r>
              <a:rPr lang="el-GR" sz="2200" dirty="0" smtClean="0">
                <a:latin typeface="Calibri Light" pitchFamily="34" charset="0"/>
                <a:cs typeface="Calibri Light" pitchFamily="34" charset="0"/>
              </a:rPr>
              <a:t>Αποτελεί </a:t>
            </a:r>
            <a:r>
              <a:rPr lang="el-GR" sz="2200" dirty="0" smtClean="0">
                <a:latin typeface="Calibri Light" pitchFamily="34" charset="0"/>
                <a:cs typeface="Calibri Light" pitchFamily="34" charset="0"/>
              </a:rPr>
              <a:t>διαφορετική οντότητα από το </a:t>
            </a:r>
            <a:r>
              <a:rPr lang="el-GR" sz="2200" dirty="0" err="1" smtClean="0">
                <a:latin typeface="Calibri Light" pitchFamily="34" charset="0"/>
                <a:cs typeface="Calibri Light" pitchFamily="34" charset="0"/>
              </a:rPr>
              <a:t>υποσκληρίδιο</a:t>
            </a:r>
            <a:r>
              <a:rPr lang="el-GR" sz="2200" dirty="0" smtClean="0">
                <a:latin typeface="Calibri Light" pitchFamily="34" charset="0"/>
                <a:cs typeface="Calibri Light" pitchFamily="34" charset="0"/>
              </a:rPr>
              <a:t> εμπύημα, μια επιπλοκή </a:t>
            </a:r>
            <a:r>
              <a:rPr lang="el-GR" sz="2200" dirty="0" err="1" smtClean="0">
                <a:latin typeface="Calibri Light" pitchFamily="34" charset="0"/>
                <a:cs typeface="Calibri Light" pitchFamily="34" charset="0"/>
              </a:rPr>
              <a:t>παραρρινοκολπίτιδας</a:t>
            </a:r>
            <a:r>
              <a:rPr lang="el-GR" sz="2200" dirty="0" smtClean="0">
                <a:latin typeface="Calibri Light" pitchFamily="34" charset="0"/>
                <a:cs typeface="Calibri Light" pitchFamily="34" charset="0"/>
              </a:rPr>
              <a:t>, μαστοειδίτιδας ή κατάγματος βάσης κρανίου, εμπεριέχον αμιγώς πυώδες υγρό αυξημένης </a:t>
            </a:r>
            <a:r>
              <a:rPr lang="el-GR" sz="2200" dirty="0" err="1" smtClean="0">
                <a:latin typeface="Calibri Light" pitchFamily="34" charset="0"/>
                <a:cs typeface="Calibri Light" pitchFamily="34" charset="0"/>
              </a:rPr>
              <a:t>γλοιότητας</a:t>
            </a:r>
            <a:r>
              <a:rPr lang="el-GR" sz="2200" dirty="0" smtClean="0">
                <a:latin typeface="Calibri Light" pitchFamily="34" charset="0"/>
                <a:cs typeface="Calibri Light" pitchFamily="34" charset="0"/>
              </a:rPr>
              <a:t>. </a:t>
            </a:r>
          </a:p>
          <a:p>
            <a:pPr algn="just"/>
            <a:r>
              <a:rPr lang="el-GR" sz="2200" dirty="0" smtClean="0">
                <a:latin typeface="Calibri Light" pitchFamily="34" charset="0"/>
                <a:cs typeface="Calibri Light" pitchFamily="34" charset="0"/>
              </a:rPr>
              <a:t>Η πιθανότητα επιμόλυνσης σε ταυτόχρονη </a:t>
            </a:r>
            <a:r>
              <a:rPr lang="el-GR" sz="2200" dirty="0" smtClean="0">
                <a:latin typeface="Calibri Light" pitchFamily="34" charset="0"/>
                <a:cs typeface="Calibri Light" pitchFamily="34" charset="0"/>
              </a:rPr>
              <a:t>διάγνωση ΧΥΑ και λοίμωξης </a:t>
            </a:r>
            <a:r>
              <a:rPr lang="el-GR" sz="2200" dirty="0" smtClean="0">
                <a:latin typeface="Calibri Light" pitchFamily="34" charset="0"/>
                <a:cs typeface="Calibri Light" pitchFamily="34" charset="0"/>
              </a:rPr>
              <a:t>σε ηλικιωμένο ασθενή πρέπει να τίθεται </a:t>
            </a:r>
            <a:r>
              <a:rPr lang="el-GR" sz="2200" dirty="0" err="1" smtClean="0">
                <a:latin typeface="Calibri Light" pitchFamily="34" charset="0"/>
                <a:cs typeface="Calibri Light" pitchFamily="34" charset="0"/>
              </a:rPr>
              <a:t>διαφοροδιαγνωστικά</a:t>
            </a:r>
            <a:r>
              <a:rPr lang="el-GR" sz="2200" dirty="0" smtClean="0">
                <a:latin typeface="Calibri Light" pitchFamily="34" charset="0"/>
                <a:cs typeface="Calibri Light" pitchFamily="34" charset="0"/>
              </a:rPr>
              <a:t>, ώστε πέραν της χειρουργικής επέμβασης να αντιμετωπίζεται άμεσα και το υπεύθυνο λοιμώδες αίτιο.</a:t>
            </a:r>
          </a:p>
          <a:p>
            <a:endParaRPr lang="el-GR" dirty="0">
              <a:latin typeface="Calibri Light" pitchFamily="34" charset="0"/>
              <a:cs typeface="Calibri Light" pitchFamily="34" charset="0"/>
            </a:endParaRPr>
          </a:p>
        </p:txBody>
      </p:sp>
      <p:pic>
        <p:nvPicPr>
          <p:cNvPr id="4" name="3 - Εικόνα" descr="C:\Users\neuroxkh_iatroi\Desktop\Εικόνα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2863046" cy="313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C:\Users\neuroxkh_iatroi\Desktop\Εικόνα1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4290"/>
            <a:ext cx="2863046" cy="3236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</TotalTime>
  <Words>260</Words>
  <Application>Microsoft Office PowerPoint</Application>
  <PresentationFormat>Προβολή στην οθόνη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Δικαιοσύνη</vt:lpstr>
      <vt:lpstr>ΕΠΙΜΟΛΥΣΜΕΝΟ ΧΡΟΝΙΟ ΥΠΟΣΚΛΗΡΙΔΙΟ ΑΙΜΑΤΩΜΑ: ΣΥΝΔΥΑΣΤΙΚΗ ΠΡΟΣΕΓΓΙΣΗ ΣΕ ΜΙΑ ΣΠΑΝΙΑ ΚΛΙΝΙΚΗ ΟΝΤΟΤΗΤΑ</vt:lpstr>
      <vt:lpstr>Παρουσίαση Περιστατικού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ΕΠΙΜΟΛΥΣΜΕΝΟ ΧΡΟΝΙΟ ΥΠΟΣΚΛΗΡΙΔΙΟ ΑΙΜΑΤΩΜΑ: ΣΥΝΔΥΑΣΤΙΚΗ ΠΡΟΣΕΓΓΙΣΗ ΣΕ ΜΙΑ ΣΠΑΝΙΑ ΚΛΙΝΙΚΗ ΟΝΤΟΤΗΤΑ</dc:title>
  <dc:creator>user</dc:creator>
  <cp:lastModifiedBy>user</cp:lastModifiedBy>
  <cp:revision>3</cp:revision>
  <dcterms:created xsi:type="dcterms:W3CDTF">2021-09-21T16:22:44Z</dcterms:created>
  <dcterms:modified xsi:type="dcterms:W3CDTF">2021-09-21T16:48:26Z</dcterms:modified>
</cp:coreProperties>
</file>