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58" r:id="rId4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9DB8"/>
    <a:srgbClr val="FFFF99"/>
    <a:srgbClr val="C8C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AC6C5-DBB4-42BA-9899-B489CE8F9B17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32B8-E27A-4C0A-9AD4-9BB2E49A4C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536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63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84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571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492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700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29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245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119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75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285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19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EDC4-C3BD-4951-AAA5-F30F03CA23C8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38159-FB7A-4D7E-A01A-30D0D410C0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351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17" y="-18011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03" y="0"/>
            <a:ext cx="7788197" cy="74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1360583" y="5863"/>
            <a:ext cx="7675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FF99"/>
                </a:solidFill>
              </a:rPr>
              <a:t>Πανελλήνιο Συνέδριο</a:t>
            </a:r>
            <a:r>
              <a:rPr lang="el-GR" dirty="0" smtClean="0"/>
              <a:t> </a:t>
            </a:r>
            <a:r>
              <a:rPr lang="el-GR" sz="2200" b="1" dirty="0" smtClean="0">
                <a:solidFill>
                  <a:schemeClr val="bg1"/>
                </a:solidFill>
              </a:rPr>
              <a:t>Ελληνικής Εταιρείας Ελέγχου Λοιμώξεων </a:t>
            </a:r>
          </a:p>
          <a:p>
            <a:r>
              <a:rPr lang="el-GR" b="1" i="1" dirty="0" smtClean="0"/>
              <a:t>Έλεγχος λοιμώξεων στην εποχή της COVID-19</a:t>
            </a:r>
            <a:endParaRPr lang="el-GR" b="1" i="1" dirty="0"/>
          </a:p>
        </p:txBody>
      </p:sp>
      <p:sp>
        <p:nvSpPr>
          <p:cNvPr id="8" name="Rectangle 8"/>
          <p:cNvSpPr/>
          <p:nvPr/>
        </p:nvSpPr>
        <p:spPr>
          <a:xfrm>
            <a:off x="8343241" y="372292"/>
            <a:ext cx="736099" cy="338554"/>
          </a:xfrm>
          <a:prstGeom prst="rect">
            <a:avLst/>
          </a:prstGeom>
          <a:ln>
            <a:solidFill>
              <a:srgbClr val="FFFF99"/>
            </a:solidFill>
          </a:ln>
        </p:spPr>
        <p:txBody>
          <a:bodyPr wrap="none">
            <a:spAutoFit/>
          </a:bodyPr>
          <a:lstStyle/>
          <a:p>
            <a:r>
              <a:rPr lang="el-GR" sz="1600" b="1" dirty="0" smtClean="0">
                <a:solidFill>
                  <a:srgbClr val="0070C0"/>
                </a:solidFill>
              </a:rPr>
              <a:t>ΑΑ 16 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287524" y="843558"/>
            <a:ext cx="8568952" cy="1692771"/>
          </a:xfrm>
          <a:prstGeom prst="rect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/>
              <a:t>ΕΠΙΔΗΜΙΟΛΟΓΙΚΑ ΔΕΔΟΜΕΝΑ ΔΙΑΣΩΛΗΝΩΣΕΩΝ ΚΑΙ ΕΚΒΑΣΗΣ ΣTO TMHMA </a:t>
            </a:r>
            <a:r>
              <a:rPr lang="en-US" sz="2400" b="1" dirty="0"/>
              <a:t>COVID</a:t>
            </a:r>
            <a:r>
              <a:rPr lang="el-GR" sz="2400" b="1" dirty="0"/>
              <a:t>-19, ΤΖΑΝΕΙΟ ΝΟΣΟΚΟΜΕΙΟ ΠΕΙΡΑΙΑ</a:t>
            </a:r>
            <a:endParaRPr lang="el-GR" sz="2400" dirty="0"/>
          </a:p>
          <a:p>
            <a:r>
              <a:rPr lang="el-GR" sz="1400" u="sng" dirty="0" smtClean="0"/>
              <a:t>Ε. </a:t>
            </a:r>
            <a:r>
              <a:rPr lang="el-GR" sz="1400" u="sng" dirty="0" err="1"/>
              <a:t>Κουσούλη</a:t>
            </a:r>
            <a:r>
              <a:rPr lang="el-GR" sz="1400" dirty="0"/>
              <a:t>, </a:t>
            </a:r>
            <a:r>
              <a:rPr lang="el-GR" sz="1400" dirty="0" smtClean="0"/>
              <a:t>Δ. </a:t>
            </a:r>
            <a:r>
              <a:rPr lang="el-GR" sz="1400" dirty="0" err="1"/>
              <a:t>Ναλμπάντη</a:t>
            </a:r>
            <a:r>
              <a:rPr lang="el-GR" sz="1400" dirty="0"/>
              <a:t>, </a:t>
            </a:r>
            <a:r>
              <a:rPr lang="el-GR" sz="1400" dirty="0" smtClean="0"/>
              <a:t>Α. Ρούσσου</a:t>
            </a:r>
            <a:r>
              <a:rPr lang="el-GR" sz="1400" dirty="0"/>
              <a:t>, </a:t>
            </a:r>
            <a:r>
              <a:rPr lang="el-GR" sz="1400" dirty="0" smtClean="0"/>
              <a:t>Ο. </a:t>
            </a:r>
            <a:r>
              <a:rPr lang="el-GR" sz="1400" dirty="0" err="1"/>
              <a:t>Ζαρκωτού</a:t>
            </a:r>
            <a:r>
              <a:rPr lang="el-GR" sz="1400" dirty="0"/>
              <a:t>, </a:t>
            </a:r>
            <a:r>
              <a:rPr lang="el-GR" sz="1400" dirty="0" smtClean="0"/>
              <a:t>Λ. </a:t>
            </a:r>
            <a:r>
              <a:rPr lang="el-GR" sz="1400" dirty="0"/>
              <a:t>Βελέντζα, </a:t>
            </a:r>
            <a:r>
              <a:rPr lang="el-GR" sz="1400" dirty="0" smtClean="0"/>
              <a:t>Γ. </a:t>
            </a:r>
            <a:r>
              <a:rPr lang="el-GR" sz="1400" dirty="0"/>
              <a:t>Κρανιδιώτης, </a:t>
            </a:r>
            <a:r>
              <a:rPr lang="el-GR" sz="1400" dirty="0" smtClean="0"/>
              <a:t>Α. </a:t>
            </a:r>
            <a:r>
              <a:rPr lang="el-GR" sz="1400" dirty="0"/>
              <a:t>Σταμάτη, </a:t>
            </a:r>
            <a:r>
              <a:rPr lang="el-GR" sz="1400" dirty="0" smtClean="0"/>
              <a:t>Μ. </a:t>
            </a:r>
            <a:r>
              <a:rPr lang="el-GR" sz="1400" dirty="0" err="1"/>
              <a:t>Κασιδιαράκη</a:t>
            </a:r>
            <a:r>
              <a:rPr lang="el-GR" sz="1400" dirty="0"/>
              <a:t>, </a:t>
            </a:r>
            <a:r>
              <a:rPr lang="el-GR" sz="1400" dirty="0" smtClean="0"/>
              <a:t>Γ. </a:t>
            </a:r>
            <a:r>
              <a:rPr lang="el-GR" sz="1400" dirty="0" err="1"/>
              <a:t>Λιναρδάκη</a:t>
            </a:r>
            <a:r>
              <a:rPr lang="el-GR" sz="1400" dirty="0"/>
              <a:t>, </a:t>
            </a:r>
            <a:r>
              <a:rPr lang="el-GR" sz="1400" dirty="0" smtClean="0"/>
              <a:t>Ε. </a:t>
            </a:r>
            <a:r>
              <a:rPr lang="el-GR" sz="1400" dirty="0" err="1"/>
              <a:t>Ευστρατιάδου</a:t>
            </a:r>
            <a:r>
              <a:rPr lang="el-GR" sz="1400" dirty="0"/>
              <a:t>, </a:t>
            </a:r>
            <a:r>
              <a:rPr lang="el-GR" sz="1400" dirty="0" smtClean="0"/>
              <a:t>Γ. </a:t>
            </a:r>
            <a:r>
              <a:rPr lang="el-GR" sz="1400" dirty="0"/>
              <a:t>Χριστόπουλος, </a:t>
            </a:r>
            <a:r>
              <a:rPr lang="el-GR" sz="1400" dirty="0" smtClean="0"/>
              <a:t>Π. </a:t>
            </a:r>
            <a:r>
              <a:rPr lang="el-GR" sz="1400" dirty="0" err="1"/>
              <a:t>Μαυρουδής</a:t>
            </a:r>
            <a:r>
              <a:rPr lang="el-GR" sz="1400" dirty="0"/>
              <a:t>, </a:t>
            </a:r>
            <a:r>
              <a:rPr lang="el-GR" sz="1400" dirty="0" smtClean="0"/>
              <a:t>Ε. </a:t>
            </a:r>
            <a:r>
              <a:rPr lang="el-GR" sz="1400" dirty="0"/>
              <a:t>Γιάγκου, </a:t>
            </a:r>
            <a:r>
              <a:rPr lang="el-GR" sz="1400" dirty="0" smtClean="0"/>
              <a:t>Χ. Σιδηροπούλου</a:t>
            </a:r>
            <a:r>
              <a:rPr lang="el-GR" sz="1400" dirty="0"/>
              <a:t>, </a:t>
            </a:r>
            <a:r>
              <a:rPr lang="el-GR" sz="1400" dirty="0" smtClean="0"/>
              <a:t>Β. </a:t>
            </a:r>
            <a:r>
              <a:rPr lang="el-GR" sz="1400" dirty="0"/>
              <a:t>Μουστάκα, </a:t>
            </a:r>
            <a:r>
              <a:rPr lang="el-GR" sz="1400" dirty="0" smtClean="0"/>
              <a:t>Δ. </a:t>
            </a:r>
            <a:r>
              <a:rPr lang="el-GR" sz="1400" dirty="0" err="1"/>
              <a:t>Κιτζόγλου</a:t>
            </a:r>
            <a:r>
              <a:rPr lang="el-GR" sz="1400" dirty="0"/>
              <a:t>, </a:t>
            </a:r>
            <a:r>
              <a:rPr lang="el-GR" sz="1400" dirty="0" smtClean="0"/>
              <a:t>Ι. </a:t>
            </a:r>
            <a:r>
              <a:rPr lang="el-GR" sz="1400" dirty="0" err="1"/>
              <a:t>Σπέγγος</a:t>
            </a:r>
            <a:r>
              <a:rPr lang="el-GR" sz="1400" dirty="0"/>
              <a:t>, </a:t>
            </a:r>
            <a:r>
              <a:rPr lang="el-GR" sz="1400" dirty="0" smtClean="0"/>
              <a:t>Ε. </a:t>
            </a:r>
            <a:r>
              <a:rPr lang="el-GR" sz="1400" dirty="0" err="1"/>
              <a:t>Κυριαζοπούλου</a:t>
            </a:r>
            <a:r>
              <a:rPr lang="el-GR" sz="1400" dirty="0"/>
              <a:t>, </a:t>
            </a:r>
            <a:r>
              <a:rPr lang="el-GR" sz="1400" dirty="0" smtClean="0"/>
              <a:t>Ε. </a:t>
            </a:r>
            <a:r>
              <a:rPr lang="el-GR" sz="1400" dirty="0" err="1"/>
              <a:t>Γιαννιτσιώτη</a:t>
            </a:r>
            <a:r>
              <a:rPr lang="el-GR" sz="1400" dirty="0"/>
              <a:t>, </a:t>
            </a:r>
            <a:r>
              <a:rPr lang="el-GR" sz="1400" dirty="0" smtClean="0"/>
              <a:t>Α. </a:t>
            </a:r>
            <a:r>
              <a:rPr lang="el-GR" sz="1400" dirty="0" err="1" smtClean="0"/>
              <a:t>Πρεκατές</a:t>
            </a:r>
            <a:r>
              <a:rPr lang="el-GR" sz="1400" dirty="0"/>
              <a:t>, </a:t>
            </a:r>
            <a:r>
              <a:rPr lang="el-GR" sz="1400" dirty="0" smtClean="0"/>
              <a:t>Κ. </a:t>
            </a:r>
            <a:r>
              <a:rPr lang="el-GR" sz="1400" dirty="0"/>
              <a:t>Θέμελη-</a:t>
            </a:r>
            <a:r>
              <a:rPr lang="el-GR" sz="1400" dirty="0" err="1"/>
              <a:t>Διγαλάκη</a:t>
            </a:r>
            <a:r>
              <a:rPr lang="el-GR" sz="1400" dirty="0"/>
              <a:t>, </a:t>
            </a:r>
            <a:r>
              <a:rPr lang="el-GR" sz="1400" dirty="0" smtClean="0"/>
              <a:t>Σ. </a:t>
            </a:r>
            <a:r>
              <a:rPr lang="el-GR" sz="1400" dirty="0"/>
              <a:t>Γερακάρη, </a:t>
            </a:r>
            <a:r>
              <a:rPr lang="el-GR" sz="1400" dirty="0" smtClean="0"/>
              <a:t>Γ. </a:t>
            </a:r>
            <a:r>
              <a:rPr lang="el-GR" sz="1400" dirty="0" err="1"/>
              <a:t>Χρύσος</a:t>
            </a:r>
            <a:endParaRPr lang="el-GR" sz="1400" dirty="0"/>
          </a:p>
          <a:p>
            <a:r>
              <a:rPr lang="el-GR" sz="1400" dirty="0"/>
              <a:t>ΤΖΑΝΕΙΟ Γενικό Νοσοκομείο Πειραιά</a:t>
            </a:r>
          </a:p>
        </p:txBody>
      </p:sp>
      <p:sp>
        <p:nvSpPr>
          <p:cNvPr id="10" name="Ορθογώνιο 9"/>
          <p:cNvSpPr/>
          <p:nvPr/>
        </p:nvSpPr>
        <p:spPr>
          <a:xfrm>
            <a:off x="180020" y="2688621"/>
            <a:ext cx="8856476" cy="2208297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l-GR" sz="2000" b="1" dirty="0" smtClean="0">
                <a:solidFill>
                  <a:srgbClr val="0070C0"/>
                </a:solidFill>
              </a:rPr>
              <a:t>Εισαγωγή</a:t>
            </a:r>
            <a:r>
              <a:rPr lang="el-GR" dirty="0" smtClean="0"/>
              <a:t> </a:t>
            </a:r>
          </a:p>
          <a:p>
            <a:pPr>
              <a:spcAft>
                <a:spcPts val="300"/>
              </a:spcAft>
            </a:pPr>
            <a:r>
              <a:rPr lang="el-GR" dirty="0" smtClean="0"/>
              <a:t>Η </a:t>
            </a:r>
            <a:r>
              <a:rPr lang="el-GR" dirty="0"/>
              <a:t>συνεχής επιδημιολογική καταγραφή των δεικτών διασωλήνωσης και θνητότητας στη νόσο </a:t>
            </a:r>
            <a:r>
              <a:rPr lang="en-US" dirty="0"/>
              <a:t>COVID</a:t>
            </a:r>
            <a:r>
              <a:rPr lang="el-GR" dirty="0"/>
              <a:t>-19 είναι απαραίτητη για την ορθή διαχείριση της σε τοπικό και εθνικό επίπεδο.</a:t>
            </a:r>
          </a:p>
          <a:p>
            <a:pPr>
              <a:spcAft>
                <a:spcPts val="300"/>
              </a:spcAft>
            </a:pPr>
            <a:r>
              <a:rPr lang="el-GR" sz="2000" b="1" dirty="0">
                <a:solidFill>
                  <a:srgbClr val="0070C0"/>
                </a:solidFill>
              </a:rPr>
              <a:t>Σκοπός </a:t>
            </a:r>
          </a:p>
          <a:p>
            <a:pPr>
              <a:spcAft>
                <a:spcPts val="300"/>
              </a:spcAft>
            </a:pPr>
            <a:r>
              <a:rPr lang="el-GR" dirty="0" smtClean="0"/>
              <a:t>Η </a:t>
            </a:r>
            <a:r>
              <a:rPr lang="el-GR" dirty="0"/>
              <a:t>καταγραφή της επίπτωσης των διασωληνώσεων λόγω αναπνευστικής ανεπάρκειας και της θνητότητας, ως συνέπεια της νόσου </a:t>
            </a:r>
            <a:r>
              <a:rPr lang="en-US" dirty="0"/>
              <a:t>COVID</a:t>
            </a:r>
            <a:r>
              <a:rPr lang="el-GR" dirty="0"/>
              <a:t>-19 </a:t>
            </a:r>
            <a:r>
              <a:rPr lang="el-GR" dirty="0" smtClean="0"/>
              <a:t>και </a:t>
            </a:r>
            <a:r>
              <a:rPr lang="el-GR" dirty="0"/>
              <a:t>της ροής των εισαγωγών ασθενών στο τμήμα </a:t>
            </a:r>
            <a:r>
              <a:rPr lang="en-US" dirty="0"/>
              <a:t>COVID</a:t>
            </a:r>
            <a:r>
              <a:rPr lang="el-GR" dirty="0"/>
              <a:t>-19 του νοσοκομείου μας σε κάθε κύμα της πανδημίας στη χώρας μας.</a:t>
            </a:r>
          </a:p>
        </p:txBody>
      </p:sp>
    </p:spTree>
    <p:extLst>
      <p:ext uri="{BB962C8B-B14F-4D97-AF65-F5344CB8AC3E}">
        <p14:creationId xmlns:p14="http://schemas.microsoft.com/office/powerpoint/2010/main" val="37894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87068" y="1879610"/>
            <a:ext cx="856895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</a:rPr>
              <a:t>Αποτελέσματα </a:t>
            </a:r>
            <a:endParaRPr lang="el-GR" sz="2000" b="1" dirty="0">
              <a:solidFill>
                <a:srgbClr val="0070C0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87068" y="72472"/>
            <a:ext cx="87774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</a:rPr>
              <a:t>Υλικό-Μέθοδοι</a:t>
            </a:r>
            <a:r>
              <a:rPr lang="el-GR" dirty="0" smtClean="0"/>
              <a:t> </a:t>
            </a:r>
          </a:p>
          <a:p>
            <a:r>
              <a:rPr lang="el-GR" dirty="0"/>
              <a:t>Κ</a:t>
            </a:r>
            <a:r>
              <a:rPr lang="el-GR" dirty="0" smtClean="0"/>
              <a:t>αταγράφηκαν και αναλύθηκαν τα δεδομένα διασωλήνωσης και θνητότητας στις 3 χρονικές περιόδους που αντιστοιχούν στα  τρία μεγαλύτερα κύματα της πανδημίας στη χώρα μας: 1</a:t>
            </a:r>
            <a:r>
              <a:rPr lang="el-GR" baseline="30000" dirty="0" smtClean="0"/>
              <a:t>η</a:t>
            </a:r>
            <a:r>
              <a:rPr lang="el-GR" dirty="0" smtClean="0"/>
              <a:t> περίοδος (1/9/20-31/12/20), 2</a:t>
            </a:r>
            <a:r>
              <a:rPr lang="el-GR" baseline="30000" dirty="0" smtClean="0"/>
              <a:t>η</a:t>
            </a:r>
            <a:r>
              <a:rPr lang="el-GR" dirty="0" smtClean="0"/>
              <a:t> περίοδος (1/1/21-30/4/21), 3</a:t>
            </a:r>
            <a:r>
              <a:rPr lang="el-GR" baseline="30000" dirty="0" smtClean="0"/>
              <a:t>η</a:t>
            </a:r>
            <a:r>
              <a:rPr lang="el-GR" dirty="0" smtClean="0"/>
              <a:t> </a:t>
            </a:r>
            <a:r>
              <a:rPr lang="el-GR" dirty="0" smtClean="0"/>
              <a:t>περίοδος </a:t>
            </a:r>
            <a:r>
              <a:rPr lang="el-GR" dirty="0" smtClean="0"/>
              <a:t>(1/5/21-31/8/21). Η στατιστική ανάλυση έγινε με περιγραφική στατιστική και δοκιμασία </a:t>
            </a:r>
            <a:r>
              <a:rPr lang="en-US" dirty="0" smtClean="0"/>
              <a:t>x</a:t>
            </a:r>
            <a:r>
              <a:rPr lang="el-GR" baseline="30000" dirty="0" smtClean="0"/>
              <a:t>2</a:t>
            </a:r>
            <a:r>
              <a:rPr lang="el-GR" dirty="0" smtClean="0"/>
              <a:t>  για ποιοτικές παραμέτρους. 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87068" y="2412869"/>
            <a:ext cx="3672706" cy="1000274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l-GR" b="1" dirty="0">
                <a:latin typeface="+mn-lt"/>
                <a:cs typeface="+mn-cs"/>
              </a:rPr>
              <a:t>Σύνολο εισαγωγών: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1832</a:t>
            </a:r>
            <a:endParaRPr lang="el-GR" b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  <a:p>
            <a:pPr>
              <a:spcAft>
                <a:spcPts val="300"/>
              </a:spcAft>
              <a:defRPr/>
            </a:pPr>
            <a:r>
              <a:rPr lang="el-GR" b="1" dirty="0" smtClean="0">
                <a:latin typeface="+mn-lt"/>
                <a:cs typeface="+mn-cs"/>
              </a:rPr>
              <a:t>Σύνολο </a:t>
            </a:r>
            <a:r>
              <a:rPr lang="el-GR" b="1" dirty="0">
                <a:latin typeface="+mn-lt"/>
                <a:cs typeface="+mn-cs"/>
              </a:rPr>
              <a:t>διασωληνώσεων: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152 </a:t>
            </a:r>
            <a:r>
              <a:rPr lang="el-GR" dirty="0" smtClean="0"/>
              <a:t>(8,</a:t>
            </a:r>
            <a:r>
              <a:rPr lang="en-US" dirty="0" smtClean="0"/>
              <a:t>3</a:t>
            </a:r>
            <a:r>
              <a:rPr lang="el-GR" dirty="0" smtClean="0"/>
              <a:t>%)</a:t>
            </a:r>
          </a:p>
          <a:p>
            <a:pPr>
              <a:spcAft>
                <a:spcPts val="300"/>
              </a:spcAft>
              <a:defRPr/>
            </a:pPr>
            <a:r>
              <a:rPr lang="el-GR" b="1" dirty="0"/>
              <a:t>Σύνολο θανάτων: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17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8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/>
              <a:t>(9,</a:t>
            </a:r>
            <a:r>
              <a:rPr lang="en-US" dirty="0"/>
              <a:t>7</a:t>
            </a:r>
            <a:r>
              <a:rPr lang="el-GR" dirty="0" smtClean="0"/>
              <a:t>%)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87068" y="4200955"/>
            <a:ext cx="3672706" cy="615553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/>
              <a:t>ΕΙΣΑΓΩΓΕΣ ΣΤΗ ΜΕΘ ΤΖΑΝΕΙΟΥ: </a:t>
            </a:r>
            <a:r>
              <a:rPr lang="el-GR" b="1" dirty="0">
                <a:solidFill>
                  <a:schemeClr val="accent5">
                    <a:lumMod val="50000"/>
                  </a:schemeClr>
                </a:solidFill>
              </a:rPr>
              <a:t>38</a:t>
            </a:r>
          </a:p>
          <a:p>
            <a:pPr algn="ctr"/>
            <a:r>
              <a:rPr lang="el-GR" sz="1600" b="1" dirty="0" smtClean="0"/>
              <a:t>ΘΑΝΑΤΟΙ </a:t>
            </a:r>
            <a:r>
              <a:rPr lang="el-GR" sz="1600" b="1" dirty="0" smtClean="0"/>
              <a:t>ΣΤΗ </a:t>
            </a:r>
            <a:r>
              <a:rPr lang="el-GR" sz="1600" b="1" dirty="0" smtClean="0"/>
              <a:t>ΜΕΘ ΤΖΑΝΕΙΟΥ: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19</a:t>
            </a:r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dirty="0" smtClean="0"/>
              <a:t>(50%)</a:t>
            </a:r>
            <a:endParaRPr lang="el-GR" sz="1600" dirty="0"/>
          </a:p>
        </p:txBody>
      </p:sp>
      <p:sp>
        <p:nvSpPr>
          <p:cNvPr id="8" name="9 - TextBox"/>
          <p:cNvSpPr txBox="1"/>
          <p:nvPr/>
        </p:nvSpPr>
        <p:spPr>
          <a:xfrm>
            <a:off x="187068" y="3656195"/>
            <a:ext cx="3672706" cy="3385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/>
              <a:t>ΘΑΝΑΤΟΙ</a:t>
            </a:r>
            <a:r>
              <a:rPr lang="en-US" sz="1600" b="1" dirty="0" smtClean="0"/>
              <a:t> </a:t>
            </a:r>
            <a:r>
              <a:rPr lang="el-GR" sz="1600" b="1" dirty="0" smtClean="0"/>
              <a:t>σε </a:t>
            </a:r>
            <a:r>
              <a:rPr lang="el-GR" sz="1600" b="1" dirty="0" smtClean="0"/>
              <a:t>τμήματα </a:t>
            </a:r>
            <a:r>
              <a:rPr lang="en-US" sz="1600" b="1" dirty="0" smtClean="0"/>
              <a:t>COVID</a:t>
            </a:r>
            <a:r>
              <a:rPr lang="el-GR" sz="1600" b="1" dirty="0" smtClean="0"/>
              <a:t>: </a:t>
            </a:r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</a:rPr>
              <a:t>159</a:t>
            </a:r>
            <a:r>
              <a:rPr lang="en-US" sz="1600" b="1" dirty="0" smtClean="0"/>
              <a:t> </a:t>
            </a:r>
            <a:r>
              <a:rPr lang="en-US" sz="1600" dirty="0" smtClean="0"/>
              <a:t>(8,7%)</a:t>
            </a:r>
            <a:endParaRPr lang="el-GR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238835" y="2266675"/>
            <a:ext cx="2168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/>
              <a:t>ΤΜΗΜΑΤΑ </a:t>
            </a:r>
            <a:r>
              <a:rPr lang="en-US" sz="1600" b="1" dirty="0" smtClean="0"/>
              <a:t>COVID-19 </a:t>
            </a:r>
            <a:r>
              <a:rPr lang="en-US" sz="1600" dirty="0" smtClean="0"/>
              <a:t>(138 </a:t>
            </a:r>
            <a:r>
              <a:rPr lang="el-GR" sz="1600" dirty="0" smtClean="0"/>
              <a:t>κλίνες)</a:t>
            </a:r>
            <a:endParaRPr lang="el-GR" sz="1600" dirty="0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61080"/>
            <a:ext cx="2915815" cy="178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13 - Ευθύγραμμο βέλος σύνδεσης"/>
          <p:cNvCxnSpPr/>
          <p:nvPr/>
        </p:nvCxnSpPr>
        <p:spPr>
          <a:xfrm>
            <a:off x="2051720" y="3339046"/>
            <a:ext cx="0" cy="27975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38835" y="2833970"/>
            <a:ext cx="2493405" cy="1569660"/>
          </a:xfrm>
          <a:prstGeom prst="rect">
            <a:avLst/>
          </a:prstGeom>
          <a:solidFill>
            <a:schemeClr val="bg1">
              <a:alpha val="71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COVID-1</a:t>
            </a:r>
            <a:r>
              <a:rPr lang="el-GR" sz="1600" dirty="0" smtClean="0"/>
              <a:t> </a:t>
            </a:r>
            <a:r>
              <a:rPr lang="el-GR" sz="1400" dirty="0" smtClean="0"/>
              <a:t>(Σεπτέμβριος 2020)</a:t>
            </a:r>
            <a:endParaRPr lang="en-US" sz="1400" dirty="0" smtClean="0"/>
          </a:p>
          <a:p>
            <a:r>
              <a:rPr lang="en-US" sz="1600" dirty="0" smtClean="0"/>
              <a:t>COVID-2</a:t>
            </a:r>
            <a:r>
              <a:rPr lang="el-GR" sz="1600" dirty="0" smtClean="0"/>
              <a:t> </a:t>
            </a:r>
            <a:r>
              <a:rPr lang="el-GR" sz="1400" dirty="0" smtClean="0"/>
              <a:t>(Νοέμβριος 2020)</a:t>
            </a:r>
            <a:endParaRPr lang="en-US" sz="1400" dirty="0" smtClean="0"/>
          </a:p>
          <a:p>
            <a:r>
              <a:rPr lang="en-US" sz="1600" dirty="0" smtClean="0"/>
              <a:t>COVID-3 </a:t>
            </a:r>
            <a:r>
              <a:rPr lang="en-US" sz="1400" dirty="0" smtClean="0"/>
              <a:t>(</a:t>
            </a:r>
            <a:r>
              <a:rPr lang="el-GR" sz="1400" dirty="0" smtClean="0"/>
              <a:t>Φεβρουάριος</a:t>
            </a:r>
            <a:r>
              <a:rPr lang="en-US" sz="1400" dirty="0" smtClean="0"/>
              <a:t> 2021)</a:t>
            </a:r>
          </a:p>
          <a:p>
            <a:r>
              <a:rPr lang="en-US" sz="1600" dirty="0" smtClean="0"/>
              <a:t>COVID-4 </a:t>
            </a:r>
            <a:r>
              <a:rPr lang="en-US" sz="1400" dirty="0" smtClean="0"/>
              <a:t>(</a:t>
            </a:r>
            <a:r>
              <a:rPr lang="el-GR" sz="1400" dirty="0" smtClean="0"/>
              <a:t>Φεβρουάριος</a:t>
            </a:r>
            <a:r>
              <a:rPr lang="en-US" sz="1400" dirty="0" smtClean="0"/>
              <a:t> 2021)</a:t>
            </a:r>
          </a:p>
          <a:p>
            <a:r>
              <a:rPr lang="en-US" sz="1600" dirty="0" smtClean="0"/>
              <a:t>COVID-5 </a:t>
            </a:r>
            <a:r>
              <a:rPr lang="en-US" sz="1400" dirty="0" smtClean="0"/>
              <a:t>(</a:t>
            </a:r>
            <a:r>
              <a:rPr lang="el-GR" sz="1400" dirty="0" smtClean="0"/>
              <a:t>Μάρτιος</a:t>
            </a:r>
            <a:r>
              <a:rPr lang="en-US" sz="1400" dirty="0" smtClean="0"/>
              <a:t> 2021)</a:t>
            </a:r>
          </a:p>
          <a:p>
            <a:r>
              <a:rPr lang="en-US" sz="1600" dirty="0" smtClean="0"/>
              <a:t>COVID-6 </a:t>
            </a:r>
            <a:r>
              <a:rPr lang="en-US" sz="1400" dirty="0" smtClean="0"/>
              <a:t>(</a:t>
            </a:r>
            <a:r>
              <a:rPr lang="el-GR" sz="1400" dirty="0" smtClean="0"/>
              <a:t>Μάρτιος</a:t>
            </a:r>
            <a:r>
              <a:rPr lang="en-US" sz="1400" dirty="0" smtClean="0"/>
              <a:t> 2021)</a:t>
            </a:r>
            <a:endParaRPr lang="el-GR" sz="1400" dirty="0"/>
          </a:p>
        </p:txBody>
      </p:sp>
      <p:sp>
        <p:nvSpPr>
          <p:cNvPr id="14" name="Ορθογώνιο 13"/>
          <p:cNvSpPr/>
          <p:nvPr/>
        </p:nvSpPr>
        <p:spPr>
          <a:xfrm>
            <a:off x="6407696" y="2253084"/>
            <a:ext cx="273630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ΜΕΘ </a:t>
            </a:r>
            <a:r>
              <a:rPr lang="en-US" sz="1600" b="1" dirty="0"/>
              <a:t>COVID</a:t>
            </a:r>
            <a:r>
              <a:rPr lang="el-GR" sz="1600" b="1" dirty="0"/>
              <a:t> </a:t>
            </a:r>
            <a:endParaRPr lang="el-GR" sz="1600" b="1" dirty="0" smtClean="0"/>
          </a:p>
          <a:p>
            <a:pPr algn="ctr"/>
            <a:r>
              <a:rPr lang="el-GR" sz="1600" dirty="0" smtClean="0"/>
              <a:t>(10 κλίνες)</a:t>
            </a:r>
            <a:r>
              <a:rPr lang="en-US" dirty="0" smtClean="0"/>
              <a:t> </a:t>
            </a:r>
            <a:endParaRPr lang="el-GR" dirty="0" smtClean="0"/>
          </a:p>
          <a:p>
            <a:pPr algn="ctr"/>
            <a:r>
              <a:rPr lang="el-GR" sz="1600" b="1" dirty="0" smtClean="0"/>
              <a:t>Λειτουργία:</a:t>
            </a:r>
          </a:p>
          <a:p>
            <a:pPr algn="ctr"/>
            <a:r>
              <a:rPr lang="en-US" sz="1600" dirty="0" smtClean="0"/>
              <a:t>9/3</a:t>
            </a:r>
            <a:r>
              <a:rPr lang="el-GR" sz="1600" dirty="0" smtClean="0"/>
              <a:t>/21</a:t>
            </a:r>
            <a:r>
              <a:rPr lang="en-US" sz="1600" dirty="0" smtClean="0"/>
              <a:t> – 29/5</a:t>
            </a:r>
            <a:r>
              <a:rPr lang="el-GR" sz="1600" dirty="0" smtClean="0"/>
              <a:t>/21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5097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45016" y="-3615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</a:rPr>
              <a:t>Αποτελέσματα </a:t>
            </a:r>
            <a:endParaRPr lang="el-GR" sz="2000" b="1" dirty="0">
              <a:solidFill>
                <a:srgbClr val="0070C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5780008" y="361536"/>
            <a:ext cx="32935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Συγκριτικά ανά περίοδο η θνητότητα ήταν αυξημένη μεταξύ </a:t>
            </a:r>
            <a:r>
              <a:rPr lang="el-GR" sz="1400" dirty="0" smtClean="0"/>
              <a:t>Μαΐου-Αυγούστου </a:t>
            </a:r>
            <a:r>
              <a:rPr lang="el-GR" sz="1400" dirty="0"/>
              <a:t>2021 (59/490, 12,04%) και </a:t>
            </a:r>
            <a:r>
              <a:rPr lang="el-GR" sz="1400" dirty="0" smtClean="0"/>
              <a:t>Ιανουαρίου-Απριλίου </a:t>
            </a:r>
            <a:r>
              <a:rPr lang="el-GR" sz="1400" dirty="0"/>
              <a:t>2021 (110/1105, 9,95%) σε σχέση με το τετράμηνο Σεπτεμβρίου-Δεκεμβρίου 2020 (9/237, 3,8%), </a:t>
            </a:r>
            <a:r>
              <a:rPr lang="en-US" sz="1400" i="1" dirty="0"/>
              <a:t>p</a:t>
            </a:r>
            <a:r>
              <a:rPr lang="el-GR" sz="1400" i="1" dirty="0"/>
              <a:t>=0.001</a:t>
            </a:r>
            <a:r>
              <a:rPr lang="el-GR" sz="1400" dirty="0"/>
              <a:t>. Η μεγαλύτερη επίπτωση θνητότητας παρατηρήθηκε κατά τους </a:t>
            </a:r>
            <a:r>
              <a:rPr lang="el-GR" sz="1400" dirty="0" smtClean="0"/>
              <a:t>μήνες Μάρτιο </a:t>
            </a:r>
            <a:r>
              <a:rPr lang="el-GR" sz="1400" dirty="0"/>
              <a:t>(11%), Απρίλιο (11,1</a:t>
            </a:r>
            <a:r>
              <a:rPr lang="el-GR" sz="1400" dirty="0" smtClean="0"/>
              <a:t>%) </a:t>
            </a:r>
            <a:r>
              <a:rPr lang="el-GR" sz="1400" dirty="0"/>
              <a:t>και Μάιο 2021 (16,8%), κατά την διάρκεια της επικράτησης του στελέχους </a:t>
            </a:r>
            <a:r>
              <a:rPr lang="en-US" sz="1400" dirty="0"/>
              <a:t>B</a:t>
            </a:r>
            <a:r>
              <a:rPr lang="el-GR" sz="1400" dirty="0"/>
              <a:t>.1.1.7 στη χώρα μας.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3092681"/>
            <a:ext cx="2987825" cy="204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86" y="393351"/>
            <a:ext cx="5486334" cy="2622989"/>
          </a:xfrm>
          <a:prstGeom prst="rect">
            <a:avLst/>
          </a:prstGeom>
          <a:noFill/>
          <a:ln w="19050">
            <a:solidFill>
              <a:srgbClr val="3A9DB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74580" y="3010695"/>
            <a:ext cx="9069419" cy="1231106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</a:rPr>
              <a:t>Συμπεράσματα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</a:t>
            </a:r>
            <a:r>
              <a:rPr lang="el-GR" dirty="0"/>
              <a:t>συνεχής παρακολούθηση και ανάλυση των δεικτών διασωλήνωσης και θνητότητας ασθενών σε τμήμα </a:t>
            </a:r>
            <a:r>
              <a:rPr lang="en-US" dirty="0"/>
              <a:t>COVID</a:t>
            </a:r>
            <a:r>
              <a:rPr lang="el-GR" dirty="0"/>
              <a:t>-19 είναι απαραίτητη και καταδεικνύει τις διαφορές  που μπορεί να υπάρχουν σε κάθε επιδημιολογικό κύμα της νόσου.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93" y="4225862"/>
            <a:ext cx="9009672" cy="877163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 w="12700">
            <a:solidFill>
              <a:schemeClr val="bg1">
                <a:lumMod val="8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Βιβλιογραφία</a:t>
            </a:r>
            <a:endParaRPr lang="el-GR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r>
              <a:rPr lang="en-US" sz="1100" dirty="0" smtClean="0"/>
              <a:t>1. Chowdhury </a:t>
            </a:r>
            <a:r>
              <a:rPr lang="en-US" sz="1100" dirty="0"/>
              <a:t>S.D, </a:t>
            </a:r>
            <a:r>
              <a:rPr lang="en-US" sz="1100" dirty="0" err="1"/>
              <a:t>Oommen</a:t>
            </a:r>
            <a:r>
              <a:rPr lang="en-US" sz="1100" dirty="0"/>
              <a:t> A.M. Epidemiology of COVID-19. </a:t>
            </a:r>
            <a:r>
              <a:rPr lang="en-US" sz="1100" i="1" dirty="0"/>
              <a:t>JDE, </a:t>
            </a:r>
            <a:r>
              <a:rPr lang="en-US" sz="1100" dirty="0"/>
              <a:t>3;11(1) 3-7 (2020) </a:t>
            </a:r>
            <a:r>
              <a:rPr lang="en-US" sz="1100" dirty="0" err="1"/>
              <a:t>doi</a:t>
            </a:r>
            <a:r>
              <a:rPr lang="en-US" sz="1100" dirty="0"/>
              <a:t>: 10.1055/s-0040-1712187</a:t>
            </a:r>
            <a:endParaRPr lang="el-GR" sz="1100" dirty="0"/>
          </a:p>
          <a:p>
            <a:r>
              <a:rPr lang="en-US" sz="1100" dirty="0" smtClean="0"/>
              <a:t>2. Xu</a:t>
            </a:r>
            <a:r>
              <a:rPr lang="en-US" sz="1100" dirty="0"/>
              <a:t>, B., Gutierrez, B., </a:t>
            </a:r>
            <a:r>
              <a:rPr lang="en-US" sz="1100" dirty="0" err="1"/>
              <a:t>Mekaru</a:t>
            </a:r>
            <a:r>
              <a:rPr lang="en-US" sz="1100" dirty="0"/>
              <a:t>, S. </a:t>
            </a:r>
            <a:r>
              <a:rPr lang="en-US" sz="1100" i="1" dirty="0"/>
              <a:t>et al.</a:t>
            </a:r>
            <a:r>
              <a:rPr lang="en-US" sz="1100" dirty="0"/>
              <a:t> Epidemiological data from the COVID-19 outbreak, real-time case information. </a:t>
            </a:r>
            <a:r>
              <a:rPr lang="el-GR" sz="1100" i="1" dirty="0" err="1"/>
              <a:t>Sci</a:t>
            </a:r>
            <a:r>
              <a:rPr lang="el-GR" sz="1100" i="1" dirty="0"/>
              <a:t> </a:t>
            </a:r>
            <a:r>
              <a:rPr lang="el-GR" sz="1100" i="1" dirty="0" err="1"/>
              <a:t>Data</a:t>
            </a:r>
            <a:r>
              <a:rPr lang="el-GR" sz="1100" dirty="0"/>
              <a:t> 7,</a:t>
            </a:r>
            <a:r>
              <a:rPr lang="el-GR" sz="1100" b="1" dirty="0"/>
              <a:t> </a:t>
            </a:r>
            <a:r>
              <a:rPr lang="el-GR" sz="1100" dirty="0"/>
              <a:t>106 (2020). </a:t>
            </a:r>
            <a:r>
              <a:rPr lang="en-US" sz="1100" dirty="0" smtClean="0"/>
              <a:t>    </a:t>
            </a:r>
            <a:r>
              <a:rPr lang="el-GR" sz="1100" dirty="0" smtClean="0"/>
              <a:t>https</a:t>
            </a:r>
            <a:r>
              <a:rPr lang="el-GR" sz="1100" dirty="0"/>
              <a:t>://doi.org/10.1038/s41597-020-0448-0</a:t>
            </a:r>
            <a:endParaRPr lang="el-GR" sz="11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511</Words>
  <Application>Microsoft Office PowerPoint</Application>
  <PresentationFormat>Προβολή στην οθόνη (16:9)</PresentationFormat>
  <Paragraphs>37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επιστημονικό</dc:creator>
  <cp:lastModifiedBy>USER</cp:lastModifiedBy>
  <cp:revision>23</cp:revision>
  <dcterms:created xsi:type="dcterms:W3CDTF">2021-09-26T11:52:08Z</dcterms:created>
  <dcterms:modified xsi:type="dcterms:W3CDTF">2021-09-28T09:20:12Z</dcterms:modified>
</cp:coreProperties>
</file>