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5761038" cy="3240088"/>
  <p:notesSz cx="6858000" cy="9144000"/>
  <p:defaultTextStyle>
    <a:defPPr>
      <a:defRPr lang="el-GR"/>
    </a:defPPr>
    <a:lvl1pPr marL="0" algn="l" defTabSz="43205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>
        <p:scale>
          <a:sx n="190" d="100"/>
          <a:sy n="190" d="100"/>
        </p:scale>
        <p:origin x="-738" y="-138"/>
      </p:cViewPr>
      <p:guideLst>
        <p:guide orient="horz" pos="1021"/>
        <p:guide pos="181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4A3349-D455-4AEB-A3E6-F216B33A29A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8A8C41A-FE62-4CAB-A672-10286B0DAFB3}">
      <dgm:prSet/>
      <dgm:spPr>
        <a:solidFill>
          <a:srgbClr val="0070C0"/>
        </a:solidFill>
      </dgm:spPr>
      <dgm:t>
        <a:bodyPr/>
        <a:lstStyle/>
        <a:p>
          <a:pPr algn="ctr"/>
          <a:r>
            <a:rPr lang="el-GR" dirty="0" smtClean="0"/>
            <a:t>Η καταγραφή και ανάλυση των ποσοτικών και ποιοτικών χαρακτηριστικών των θετικών για </a:t>
          </a:r>
          <a:r>
            <a:rPr lang="en-US" dirty="0" err="1" smtClean="0"/>
            <a:t>Covid</a:t>
          </a:r>
          <a:r>
            <a:rPr lang="el-GR" dirty="0" smtClean="0"/>
            <a:t>-19 Επαγγελματιών Υγείας (ΕΥ) αποτελεί πολύτιμο εργαλείο για </a:t>
          </a:r>
          <a:r>
            <a:rPr lang="el-GR" dirty="0" smtClean="0"/>
            <a:t>την</a:t>
          </a:r>
          <a:r>
            <a:rPr lang="en-US" dirty="0" smtClean="0"/>
            <a:t>:</a:t>
          </a:r>
          <a:endParaRPr lang="en-US" dirty="0"/>
        </a:p>
      </dgm:t>
    </dgm:pt>
    <dgm:pt modelId="{D0AC8C0A-9E27-4F48-A6C3-5BDEFAB5B6F2}" type="parTrans" cxnId="{499CD2D5-D429-47EF-8DDD-C5FA1D597157}">
      <dgm:prSet/>
      <dgm:spPr/>
      <dgm:t>
        <a:bodyPr/>
        <a:lstStyle/>
        <a:p>
          <a:endParaRPr lang="en-US"/>
        </a:p>
      </dgm:t>
    </dgm:pt>
    <dgm:pt modelId="{7448A359-C875-4180-B3BF-04D3D46B4154}" type="sibTrans" cxnId="{499CD2D5-D429-47EF-8DDD-C5FA1D597157}">
      <dgm:prSet/>
      <dgm:spPr/>
      <dgm:t>
        <a:bodyPr/>
        <a:lstStyle/>
        <a:p>
          <a:endParaRPr lang="en-US"/>
        </a:p>
      </dgm:t>
    </dgm:pt>
    <dgm:pt modelId="{FA93D888-E061-4E86-9F06-9F318BA88A51}">
      <dgm:prSet/>
      <dgm:spPr/>
      <dgm:t>
        <a:bodyPr/>
        <a:lstStyle/>
        <a:p>
          <a:r>
            <a:rPr lang="el-GR" dirty="0" smtClean="0">
              <a:solidFill>
                <a:schemeClr val="tx2"/>
              </a:solidFill>
            </a:rPr>
            <a:t>Εκτίμηση της επίπτωσης της  νόσου μεταξύ των ΕΥ</a:t>
          </a:r>
          <a:endParaRPr lang="en-US" dirty="0">
            <a:solidFill>
              <a:schemeClr val="tx2"/>
            </a:solidFill>
          </a:endParaRPr>
        </a:p>
      </dgm:t>
    </dgm:pt>
    <dgm:pt modelId="{E0201631-F8B0-4FE2-A7E6-CE519ABA746C}" type="parTrans" cxnId="{79D5F7D7-BA77-41D3-B237-CCE30E6831F9}">
      <dgm:prSet/>
      <dgm:spPr/>
      <dgm:t>
        <a:bodyPr/>
        <a:lstStyle/>
        <a:p>
          <a:endParaRPr lang="en-US"/>
        </a:p>
      </dgm:t>
    </dgm:pt>
    <dgm:pt modelId="{097E33A8-4899-4016-8731-91D7C9EFB676}" type="sibTrans" cxnId="{79D5F7D7-BA77-41D3-B237-CCE30E6831F9}">
      <dgm:prSet/>
      <dgm:spPr/>
      <dgm:t>
        <a:bodyPr/>
        <a:lstStyle/>
        <a:p>
          <a:endParaRPr lang="en-US"/>
        </a:p>
      </dgm:t>
    </dgm:pt>
    <dgm:pt modelId="{72696551-DCB0-49C9-9BCB-1E4A73FE347F}">
      <dgm:prSet/>
      <dgm:spPr/>
      <dgm:t>
        <a:bodyPr/>
        <a:lstStyle/>
        <a:p>
          <a:r>
            <a:rPr lang="el-GR" dirty="0" smtClean="0">
              <a:solidFill>
                <a:schemeClr val="tx2"/>
              </a:solidFill>
            </a:rPr>
            <a:t>Επιτήρηση και βελτίωση των μέτρων πρόληψης </a:t>
          </a:r>
          <a:r>
            <a:rPr lang="el-GR" dirty="0" smtClean="0">
              <a:solidFill>
                <a:schemeClr val="tx2"/>
              </a:solidFill>
            </a:rPr>
            <a:t>διασποράς του </a:t>
          </a:r>
          <a:r>
            <a:rPr lang="en-US" dirty="0" smtClean="0">
              <a:solidFill>
                <a:schemeClr val="tx2"/>
              </a:solidFill>
            </a:rPr>
            <a:t>SARS CoV-2 </a:t>
          </a:r>
          <a:r>
            <a:rPr lang="el-GR" dirty="0" smtClean="0">
              <a:solidFill>
                <a:schemeClr val="tx2"/>
              </a:solidFill>
            </a:rPr>
            <a:t>εντός </a:t>
          </a:r>
          <a:r>
            <a:rPr lang="el-GR" dirty="0" smtClean="0">
              <a:solidFill>
                <a:schemeClr val="tx2"/>
              </a:solidFill>
            </a:rPr>
            <a:t>του Νοσοκομείου κατά τη διάρκεια της </a:t>
          </a:r>
          <a:r>
            <a:rPr lang="el-GR" dirty="0" smtClean="0">
              <a:solidFill>
                <a:schemeClr val="tx2"/>
              </a:solidFill>
            </a:rPr>
            <a:t>Πανδημίας </a:t>
          </a:r>
          <a:r>
            <a:rPr lang="en-GB" dirty="0" smtClean="0">
              <a:solidFill>
                <a:schemeClr val="tx2"/>
              </a:solidFill>
            </a:rPr>
            <a:t>Covid</a:t>
          </a:r>
          <a:r>
            <a:rPr lang="el-GR" dirty="0" smtClean="0">
              <a:solidFill>
                <a:schemeClr val="tx2"/>
              </a:solidFill>
            </a:rPr>
            <a:t>-19</a:t>
          </a:r>
          <a:endParaRPr lang="en-US" dirty="0">
            <a:solidFill>
              <a:schemeClr val="tx2"/>
            </a:solidFill>
          </a:endParaRPr>
        </a:p>
      </dgm:t>
    </dgm:pt>
    <dgm:pt modelId="{15D7E904-AB96-45D1-A2CC-AC64CD7FCC58}" type="parTrans" cxnId="{420820F6-5C55-4CEB-9E7D-C650AD17DFAD}">
      <dgm:prSet/>
      <dgm:spPr/>
      <dgm:t>
        <a:bodyPr/>
        <a:lstStyle/>
        <a:p>
          <a:endParaRPr lang="en-US"/>
        </a:p>
      </dgm:t>
    </dgm:pt>
    <dgm:pt modelId="{75C2B1AA-7944-4ECF-9ECB-874FEFFA8549}" type="sibTrans" cxnId="{420820F6-5C55-4CEB-9E7D-C650AD17DFAD}">
      <dgm:prSet/>
      <dgm:spPr/>
      <dgm:t>
        <a:bodyPr/>
        <a:lstStyle/>
        <a:p>
          <a:endParaRPr lang="en-US"/>
        </a:p>
      </dgm:t>
    </dgm:pt>
    <dgm:pt modelId="{DE2857F5-D049-43DE-A86C-0937BA8DF558}">
      <dgm:prSet custT="1"/>
      <dgm:spPr>
        <a:solidFill>
          <a:srgbClr val="0070C0"/>
        </a:solidFill>
        <a:ln>
          <a:solidFill>
            <a:schemeClr val="accent1"/>
          </a:solidFill>
        </a:ln>
      </dgm:spPr>
      <dgm:t>
        <a:bodyPr/>
        <a:lstStyle/>
        <a:p>
          <a:pPr algn="ctr"/>
          <a:r>
            <a:rPr lang="en-US" sz="1200" b="1" dirty="0" err="1">
              <a:solidFill>
                <a:schemeClr val="bg1"/>
              </a:solidFill>
            </a:rPr>
            <a:t>Σκοπός-Μέθοδοι</a:t>
          </a:r>
          <a:endParaRPr lang="en-US" sz="1200" dirty="0">
            <a:solidFill>
              <a:schemeClr val="bg1"/>
            </a:solidFill>
          </a:endParaRPr>
        </a:p>
      </dgm:t>
    </dgm:pt>
    <dgm:pt modelId="{804BD0BA-8EF9-4DE7-90B6-AC2C17149062}" type="parTrans" cxnId="{BF4D7FD8-BAA9-4686-ACA2-57A61FD0FFAB}">
      <dgm:prSet/>
      <dgm:spPr/>
      <dgm:t>
        <a:bodyPr/>
        <a:lstStyle/>
        <a:p>
          <a:endParaRPr lang="en-US"/>
        </a:p>
      </dgm:t>
    </dgm:pt>
    <dgm:pt modelId="{110A56F3-8CD3-4CF3-B859-D75B4AA47F00}" type="sibTrans" cxnId="{BF4D7FD8-BAA9-4686-ACA2-57A61FD0FFAB}">
      <dgm:prSet/>
      <dgm:spPr/>
      <dgm:t>
        <a:bodyPr/>
        <a:lstStyle/>
        <a:p>
          <a:endParaRPr lang="en-US"/>
        </a:p>
      </dgm:t>
    </dgm:pt>
    <dgm:pt modelId="{57E34D78-3B2C-4DDE-877F-DEBE5E594D63}">
      <dgm:prSet/>
      <dgm:spPr/>
      <dgm:t>
        <a:bodyPr/>
        <a:lstStyle/>
        <a:p>
          <a:r>
            <a:rPr lang="el-GR" dirty="0" smtClean="0">
              <a:solidFill>
                <a:schemeClr val="tx2"/>
              </a:solidFill>
            </a:rPr>
            <a:t>Αναδρομική καταγραφή (Ιανουάριος 2020 - Αύγουστος 2021) των θετικών </a:t>
          </a:r>
          <a:r>
            <a:rPr lang="el-GR" dirty="0" smtClean="0">
              <a:solidFill>
                <a:schemeClr val="tx2"/>
              </a:solidFill>
            </a:rPr>
            <a:t>για </a:t>
          </a:r>
          <a:r>
            <a:rPr lang="en-US" dirty="0" smtClean="0">
              <a:solidFill>
                <a:schemeClr val="tx2"/>
              </a:solidFill>
            </a:rPr>
            <a:t>Covid</a:t>
          </a:r>
          <a:r>
            <a:rPr lang="el-GR" dirty="0" smtClean="0">
              <a:solidFill>
                <a:schemeClr val="tx2"/>
              </a:solidFill>
            </a:rPr>
            <a:t>-19 </a:t>
          </a:r>
          <a:r>
            <a:rPr lang="en-US" dirty="0" smtClean="0">
              <a:solidFill>
                <a:schemeClr val="tx2"/>
              </a:solidFill>
            </a:rPr>
            <a:t>EY</a:t>
          </a:r>
          <a:r>
            <a:rPr lang="el-GR" dirty="0" smtClean="0">
              <a:solidFill>
                <a:schemeClr val="tx2"/>
              </a:solidFill>
            </a:rPr>
            <a:t> με αξιολόγηση επιμέρους χαρακτηριστικών (ηλικία, φύλο, κατηγορία ΕΥ). </a:t>
          </a:r>
          <a:endParaRPr lang="en-US" dirty="0">
            <a:solidFill>
              <a:schemeClr val="tx2"/>
            </a:solidFill>
          </a:endParaRPr>
        </a:p>
      </dgm:t>
    </dgm:pt>
    <dgm:pt modelId="{A0E4A7CA-B33A-480E-BA7B-D950F8723002}" type="parTrans" cxnId="{21A87DCE-7462-4662-9542-18A0BF7B6F97}">
      <dgm:prSet/>
      <dgm:spPr/>
      <dgm:t>
        <a:bodyPr/>
        <a:lstStyle/>
        <a:p>
          <a:endParaRPr lang="en-US"/>
        </a:p>
      </dgm:t>
    </dgm:pt>
    <dgm:pt modelId="{A9698C25-F00D-4757-ABD2-DD15AE4D6C4F}" type="sibTrans" cxnId="{21A87DCE-7462-4662-9542-18A0BF7B6F97}">
      <dgm:prSet/>
      <dgm:spPr/>
      <dgm:t>
        <a:bodyPr/>
        <a:lstStyle/>
        <a:p>
          <a:endParaRPr lang="en-US"/>
        </a:p>
      </dgm:t>
    </dgm:pt>
    <dgm:pt modelId="{B5B20D2A-1CFD-40C0-A39D-B14D576D71B1}">
      <dgm:prSet/>
      <dgm:spPr/>
      <dgm:t>
        <a:bodyPr/>
        <a:lstStyle/>
        <a:p>
          <a:r>
            <a:rPr lang="el-GR" dirty="0">
              <a:solidFill>
                <a:schemeClr val="tx2"/>
              </a:solidFill>
            </a:rPr>
            <a:t>Αξιολόγηση</a:t>
          </a:r>
          <a:r>
            <a:rPr lang="en-US" dirty="0">
              <a:solidFill>
                <a:schemeClr val="tx2"/>
              </a:solidFill>
            </a:rPr>
            <a:t> </a:t>
          </a:r>
          <a:r>
            <a:rPr lang="el-GR" dirty="0" smtClean="0">
              <a:solidFill>
                <a:schemeClr val="tx2"/>
              </a:solidFill>
            </a:rPr>
            <a:t>της κατανομής των θετικών ΕΥ ανά επιδημικό κύμα, </a:t>
          </a:r>
          <a:r>
            <a:rPr lang="el-GR" dirty="0" smtClean="0">
              <a:solidFill>
                <a:schemeClr val="tx2"/>
              </a:solidFill>
            </a:rPr>
            <a:t>τρόπο/τόπο έκθεσης  του ΕΥ και έκβαση </a:t>
          </a:r>
          <a:r>
            <a:rPr lang="el-GR" dirty="0" smtClean="0">
              <a:solidFill>
                <a:schemeClr val="tx2"/>
              </a:solidFill>
            </a:rPr>
            <a:t>της νόσησης. </a:t>
          </a:r>
          <a:endParaRPr lang="en-US" dirty="0">
            <a:solidFill>
              <a:schemeClr val="tx2"/>
            </a:solidFill>
          </a:endParaRPr>
        </a:p>
      </dgm:t>
    </dgm:pt>
    <dgm:pt modelId="{7D4A1772-0609-45A3-97AC-EFA3A00C34AE}" type="parTrans" cxnId="{DC06B80E-B623-45BF-8AA3-A35CEE3FDB00}">
      <dgm:prSet/>
      <dgm:spPr/>
      <dgm:t>
        <a:bodyPr/>
        <a:lstStyle/>
        <a:p>
          <a:endParaRPr lang="en-US"/>
        </a:p>
      </dgm:t>
    </dgm:pt>
    <dgm:pt modelId="{76D52BCA-CE4A-47C7-A518-67BB7A367B37}" type="sibTrans" cxnId="{DC06B80E-B623-45BF-8AA3-A35CEE3FDB00}">
      <dgm:prSet/>
      <dgm:spPr/>
      <dgm:t>
        <a:bodyPr/>
        <a:lstStyle/>
        <a:p>
          <a:endParaRPr lang="en-US"/>
        </a:p>
      </dgm:t>
    </dgm:pt>
    <dgm:pt modelId="{E13401B4-B616-4E45-B06B-2D14CEA05478}">
      <dgm:prSet/>
      <dgm:spPr/>
      <dgm:t>
        <a:bodyPr/>
        <a:lstStyle/>
        <a:p>
          <a:r>
            <a:rPr lang="el-GR" dirty="0" smtClean="0">
              <a:solidFill>
                <a:schemeClr val="tx2"/>
              </a:solidFill>
            </a:rPr>
            <a:t>Εκτίμηση της </a:t>
          </a:r>
          <a:r>
            <a:rPr lang="el-GR" dirty="0" smtClean="0">
              <a:solidFill>
                <a:schemeClr val="tx2"/>
              </a:solidFill>
            </a:rPr>
            <a:t>ενδεχόμενης </a:t>
          </a:r>
          <a:r>
            <a:rPr lang="el-GR" dirty="0" smtClean="0">
              <a:solidFill>
                <a:schemeClr val="tx2"/>
              </a:solidFill>
            </a:rPr>
            <a:t>διασποράς της νόσου στον χώρο εργασίας </a:t>
          </a:r>
          <a:endParaRPr lang="en-US" dirty="0">
            <a:solidFill>
              <a:schemeClr val="tx2"/>
            </a:solidFill>
          </a:endParaRPr>
        </a:p>
      </dgm:t>
    </dgm:pt>
    <dgm:pt modelId="{67FB5CD8-3106-40F4-8873-9F28EF218C28}" type="sibTrans" cxnId="{A0E9D482-B89E-41CD-A348-CB44138E7F64}">
      <dgm:prSet/>
      <dgm:spPr/>
      <dgm:t>
        <a:bodyPr/>
        <a:lstStyle/>
        <a:p>
          <a:endParaRPr lang="en-US"/>
        </a:p>
      </dgm:t>
    </dgm:pt>
    <dgm:pt modelId="{504191A3-3D10-47D4-9818-B1279831FFD5}" type="parTrans" cxnId="{A0E9D482-B89E-41CD-A348-CB44138E7F64}">
      <dgm:prSet/>
      <dgm:spPr/>
      <dgm:t>
        <a:bodyPr/>
        <a:lstStyle/>
        <a:p>
          <a:endParaRPr lang="en-US"/>
        </a:p>
      </dgm:t>
    </dgm:pt>
    <dgm:pt modelId="{6CA7E043-1608-40B9-8EEB-0599C4338037}" type="pres">
      <dgm:prSet presAssocID="{A24A3349-D455-4AEB-A3E6-F216B33A29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F4475110-3A80-43E8-94A7-F62675BCB00F}" type="pres">
      <dgm:prSet presAssocID="{58A8C41A-FE62-4CAB-A672-10286B0DAFB3}" presName="parentText" presStyleLbl="node1" presStyleIdx="0" presStyleCnt="2" custLinFactNeighborX="598" custLinFactNeighborY="-66627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9483292-0D3A-4239-BD74-F4C1D12AE2E8}" type="pres">
      <dgm:prSet presAssocID="{58A8C41A-FE62-4CAB-A672-10286B0DAFB3}" presName="childText" presStyleLbl="revTx" presStyleIdx="0" presStyleCnt="2" custScaleX="93540" custLinFactNeighborX="448" custLinFactNeighborY="-3563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EF84291-F135-40A9-80E0-15D393C1B960}" type="pres">
      <dgm:prSet presAssocID="{DE2857F5-D049-43DE-A86C-0937BA8DF558}" presName="parentText" presStyleLbl="node1" presStyleIdx="1" presStyleCnt="2" custLinFactNeighborX="149" custLinFactNeighborY="-22215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951650A-9147-46C5-8228-2F893B502E9C}" type="pres">
      <dgm:prSet presAssocID="{DE2857F5-D049-43DE-A86C-0937BA8DF558}" presName="childText" presStyleLbl="revTx" presStyleIdx="1" presStyleCnt="2" custScaleX="9925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1CFC27AB-9B9E-4192-B4E8-F1E4272FCDB3}" type="presOf" srcId="{DE2857F5-D049-43DE-A86C-0937BA8DF558}" destId="{AEF84291-F135-40A9-80E0-15D393C1B960}" srcOrd="0" destOrd="0" presId="urn:microsoft.com/office/officeart/2005/8/layout/vList2"/>
    <dgm:cxn modelId="{7BC64563-83E7-45CA-BCDD-2C52437E965D}" type="presOf" srcId="{58A8C41A-FE62-4CAB-A672-10286B0DAFB3}" destId="{F4475110-3A80-43E8-94A7-F62675BCB00F}" srcOrd="0" destOrd="0" presId="urn:microsoft.com/office/officeart/2005/8/layout/vList2"/>
    <dgm:cxn modelId="{DC06B80E-B623-45BF-8AA3-A35CEE3FDB00}" srcId="{DE2857F5-D049-43DE-A86C-0937BA8DF558}" destId="{B5B20D2A-1CFD-40C0-A39D-B14D576D71B1}" srcOrd="1" destOrd="0" parTransId="{7D4A1772-0609-45A3-97AC-EFA3A00C34AE}" sibTransId="{76D52BCA-CE4A-47C7-A518-67BB7A367B37}"/>
    <dgm:cxn modelId="{A0E9D482-B89E-41CD-A348-CB44138E7F64}" srcId="{58A8C41A-FE62-4CAB-A672-10286B0DAFB3}" destId="{E13401B4-B616-4E45-B06B-2D14CEA05478}" srcOrd="1" destOrd="0" parTransId="{504191A3-3D10-47D4-9818-B1279831FFD5}" sibTransId="{67FB5CD8-3106-40F4-8873-9F28EF218C28}"/>
    <dgm:cxn modelId="{BF4D7FD8-BAA9-4686-ACA2-57A61FD0FFAB}" srcId="{A24A3349-D455-4AEB-A3E6-F216B33A29AB}" destId="{DE2857F5-D049-43DE-A86C-0937BA8DF558}" srcOrd="1" destOrd="0" parTransId="{804BD0BA-8EF9-4DE7-90B6-AC2C17149062}" sibTransId="{110A56F3-8CD3-4CF3-B859-D75B4AA47F00}"/>
    <dgm:cxn modelId="{42CE14C8-FBA1-42B3-879F-ADC077655BD3}" type="presOf" srcId="{A24A3349-D455-4AEB-A3E6-F216B33A29AB}" destId="{6CA7E043-1608-40B9-8EEB-0599C4338037}" srcOrd="0" destOrd="0" presId="urn:microsoft.com/office/officeart/2005/8/layout/vList2"/>
    <dgm:cxn modelId="{499CD2D5-D429-47EF-8DDD-C5FA1D597157}" srcId="{A24A3349-D455-4AEB-A3E6-F216B33A29AB}" destId="{58A8C41A-FE62-4CAB-A672-10286B0DAFB3}" srcOrd="0" destOrd="0" parTransId="{D0AC8C0A-9E27-4F48-A6C3-5BDEFAB5B6F2}" sibTransId="{7448A359-C875-4180-B3BF-04D3D46B4154}"/>
    <dgm:cxn modelId="{420820F6-5C55-4CEB-9E7D-C650AD17DFAD}" srcId="{58A8C41A-FE62-4CAB-A672-10286B0DAFB3}" destId="{72696551-DCB0-49C9-9BCB-1E4A73FE347F}" srcOrd="2" destOrd="0" parTransId="{15D7E904-AB96-45D1-A2CC-AC64CD7FCC58}" sibTransId="{75C2B1AA-7944-4ECF-9ECB-874FEFFA8549}"/>
    <dgm:cxn modelId="{669568E6-0EFC-4566-83BB-9FE0E39B9C71}" type="presOf" srcId="{FA93D888-E061-4E86-9F06-9F318BA88A51}" destId="{09483292-0D3A-4239-BD74-F4C1D12AE2E8}" srcOrd="0" destOrd="0" presId="urn:microsoft.com/office/officeart/2005/8/layout/vList2"/>
    <dgm:cxn modelId="{08FB85F5-8B82-43CF-BDEC-26B043F82EF3}" type="presOf" srcId="{E13401B4-B616-4E45-B06B-2D14CEA05478}" destId="{09483292-0D3A-4239-BD74-F4C1D12AE2E8}" srcOrd="0" destOrd="1" presId="urn:microsoft.com/office/officeart/2005/8/layout/vList2"/>
    <dgm:cxn modelId="{49C389CC-60C1-47C4-9CBC-60C2397E010B}" type="presOf" srcId="{57E34D78-3B2C-4DDE-877F-DEBE5E594D63}" destId="{2951650A-9147-46C5-8228-2F893B502E9C}" srcOrd="0" destOrd="0" presId="urn:microsoft.com/office/officeart/2005/8/layout/vList2"/>
    <dgm:cxn modelId="{21A87DCE-7462-4662-9542-18A0BF7B6F97}" srcId="{DE2857F5-D049-43DE-A86C-0937BA8DF558}" destId="{57E34D78-3B2C-4DDE-877F-DEBE5E594D63}" srcOrd="0" destOrd="0" parTransId="{A0E4A7CA-B33A-480E-BA7B-D950F8723002}" sibTransId="{A9698C25-F00D-4757-ABD2-DD15AE4D6C4F}"/>
    <dgm:cxn modelId="{592DA561-2DC5-43E9-8CD3-1E69B0311AF7}" type="presOf" srcId="{72696551-DCB0-49C9-9BCB-1E4A73FE347F}" destId="{09483292-0D3A-4239-BD74-F4C1D12AE2E8}" srcOrd="0" destOrd="2" presId="urn:microsoft.com/office/officeart/2005/8/layout/vList2"/>
    <dgm:cxn modelId="{33A31918-2FEC-4F2D-97DA-AB519A5BA64B}" type="presOf" srcId="{B5B20D2A-1CFD-40C0-A39D-B14D576D71B1}" destId="{2951650A-9147-46C5-8228-2F893B502E9C}" srcOrd="0" destOrd="1" presId="urn:microsoft.com/office/officeart/2005/8/layout/vList2"/>
    <dgm:cxn modelId="{79D5F7D7-BA77-41D3-B237-CCE30E6831F9}" srcId="{58A8C41A-FE62-4CAB-A672-10286B0DAFB3}" destId="{FA93D888-E061-4E86-9F06-9F318BA88A51}" srcOrd="0" destOrd="0" parTransId="{E0201631-F8B0-4FE2-A7E6-CE519ABA746C}" sibTransId="{097E33A8-4899-4016-8731-91D7C9EFB676}"/>
    <dgm:cxn modelId="{5CE488DE-5DAE-4D7A-9752-58ADA2375284}" type="presParOf" srcId="{6CA7E043-1608-40B9-8EEB-0599C4338037}" destId="{F4475110-3A80-43E8-94A7-F62675BCB00F}" srcOrd="0" destOrd="0" presId="urn:microsoft.com/office/officeart/2005/8/layout/vList2"/>
    <dgm:cxn modelId="{700AA62A-756F-4841-A2B2-2745BFA93B06}" type="presParOf" srcId="{6CA7E043-1608-40B9-8EEB-0599C4338037}" destId="{09483292-0D3A-4239-BD74-F4C1D12AE2E8}" srcOrd="1" destOrd="0" presId="urn:microsoft.com/office/officeart/2005/8/layout/vList2"/>
    <dgm:cxn modelId="{48739EE0-1363-4344-846D-5233A1C09811}" type="presParOf" srcId="{6CA7E043-1608-40B9-8EEB-0599C4338037}" destId="{AEF84291-F135-40A9-80E0-15D393C1B960}" srcOrd="2" destOrd="0" presId="urn:microsoft.com/office/officeart/2005/8/layout/vList2"/>
    <dgm:cxn modelId="{A02E44C9-CD18-4F30-8809-6F3872C542AE}" type="presParOf" srcId="{6CA7E043-1608-40B9-8EEB-0599C4338037}" destId="{2951650A-9147-46C5-8228-2F893B502E9C}" srcOrd="3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9FC1A7-61D3-4FDD-ACAD-62DD7C958080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E4F6DE-14B1-4C74-BCE5-FB24409F8091}">
      <dgm:prSet/>
      <dgm:spPr/>
      <dgm:t>
        <a:bodyPr/>
        <a:lstStyle/>
        <a:p>
          <a:r>
            <a:rPr lang="el-GR" dirty="0" smtClean="0">
              <a:solidFill>
                <a:schemeClr val="tx1"/>
              </a:solidFill>
            </a:rPr>
            <a:t>Διαπιστώθηκε αυξημένη συχνότητα θετικών ΕΥ κατά το 2ο επιδημικό κύμα με διαφαινόμενη μείωση στις επόμενες φάσεις της </a:t>
          </a:r>
          <a:r>
            <a:rPr lang="el-GR" dirty="0" smtClean="0">
              <a:solidFill>
                <a:schemeClr val="tx1"/>
              </a:solidFill>
            </a:rPr>
            <a:t>πανδημίας.</a:t>
          </a:r>
          <a:endParaRPr lang="en-US" dirty="0">
            <a:solidFill>
              <a:schemeClr val="tx1"/>
            </a:solidFill>
          </a:endParaRPr>
        </a:p>
      </dgm:t>
    </dgm:pt>
    <dgm:pt modelId="{E8616769-BF3D-497E-80DE-E858962CFD13}" type="parTrans" cxnId="{34F8EDDD-0133-47CF-B37B-3F3BC0C296DB}">
      <dgm:prSet/>
      <dgm:spPr/>
      <dgm:t>
        <a:bodyPr/>
        <a:lstStyle/>
        <a:p>
          <a:endParaRPr lang="en-US"/>
        </a:p>
      </dgm:t>
    </dgm:pt>
    <dgm:pt modelId="{412119CC-8E67-45BB-9486-7C579155D80E}" type="sibTrans" cxnId="{34F8EDDD-0133-47CF-B37B-3F3BC0C296DB}">
      <dgm:prSet/>
      <dgm:spPr/>
      <dgm:t>
        <a:bodyPr/>
        <a:lstStyle/>
        <a:p>
          <a:endParaRPr lang="en-US"/>
        </a:p>
      </dgm:t>
    </dgm:pt>
    <dgm:pt modelId="{B63509C1-AB6F-4094-97BC-A8A924253A83}">
      <dgm:prSet/>
      <dgm:spPr/>
      <dgm:t>
        <a:bodyPr/>
        <a:lstStyle/>
        <a:p>
          <a:r>
            <a:rPr lang="el-GR" dirty="0" smtClean="0"/>
            <a:t>Στην πλειοψηφία τους </a:t>
          </a:r>
          <a:r>
            <a:rPr lang="el-GR" dirty="0" smtClean="0"/>
            <a:t>οι θετικοί ΕΥ δεν χρειάστηκαν νοσηλεία.</a:t>
          </a:r>
          <a:endParaRPr lang="en-US" dirty="0"/>
        </a:p>
      </dgm:t>
    </dgm:pt>
    <dgm:pt modelId="{27685191-7B39-4F90-B83B-83E92D9DF6BE}" type="parTrans" cxnId="{1D9A6017-B303-47D0-91B2-802A8029271C}">
      <dgm:prSet/>
      <dgm:spPr/>
      <dgm:t>
        <a:bodyPr/>
        <a:lstStyle/>
        <a:p>
          <a:endParaRPr lang="en-US"/>
        </a:p>
      </dgm:t>
    </dgm:pt>
    <dgm:pt modelId="{D82CCB27-3971-4C57-A2CC-8BCF7A3693D2}" type="sibTrans" cxnId="{1D9A6017-B303-47D0-91B2-802A8029271C}">
      <dgm:prSet/>
      <dgm:spPr/>
      <dgm:t>
        <a:bodyPr/>
        <a:lstStyle/>
        <a:p>
          <a:endParaRPr lang="en-US"/>
        </a:p>
      </dgm:t>
    </dgm:pt>
    <dgm:pt modelId="{D3E096C5-8184-4F93-91A5-8AF5898E435D}">
      <dgm:prSet/>
      <dgm:spPr/>
      <dgm:t>
        <a:bodyPr/>
        <a:lstStyle/>
        <a:p>
          <a:r>
            <a:rPr lang="el-GR" dirty="0" smtClean="0"/>
            <a:t>Υψηλότερα ποσοστά </a:t>
          </a:r>
          <a:r>
            <a:rPr lang="el-GR" dirty="0" smtClean="0"/>
            <a:t>θετικών ΕΥ παρατηρήθηκαν </a:t>
          </a:r>
          <a:r>
            <a:rPr lang="el-GR" dirty="0" smtClean="0"/>
            <a:t>στο </a:t>
          </a:r>
          <a:r>
            <a:rPr lang="el-GR" dirty="0" smtClean="0"/>
            <a:t>Νοσηλευτικό προσωπικό.</a:t>
          </a:r>
          <a:endParaRPr lang="en-US" dirty="0"/>
        </a:p>
      </dgm:t>
    </dgm:pt>
    <dgm:pt modelId="{825F71A8-4700-4B66-958C-97EF404FA272}" type="parTrans" cxnId="{FC5DF5C0-7BE1-4B7C-B1A2-E3060716DA1F}">
      <dgm:prSet/>
      <dgm:spPr/>
      <dgm:t>
        <a:bodyPr/>
        <a:lstStyle/>
        <a:p>
          <a:endParaRPr lang="en-US"/>
        </a:p>
      </dgm:t>
    </dgm:pt>
    <dgm:pt modelId="{6E6315BA-8377-43AE-964A-5D9D0A08BFED}" type="sibTrans" cxnId="{FC5DF5C0-7BE1-4B7C-B1A2-E3060716DA1F}">
      <dgm:prSet/>
      <dgm:spPr/>
      <dgm:t>
        <a:bodyPr/>
        <a:lstStyle/>
        <a:p>
          <a:endParaRPr lang="en-US"/>
        </a:p>
      </dgm:t>
    </dgm:pt>
    <dgm:pt modelId="{6BACE95A-A65B-4861-B41C-AAF66AB8691C}">
      <dgm:prSet/>
      <dgm:spPr/>
      <dgm:t>
        <a:bodyPr/>
        <a:lstStyle/>
        <a:p>
          <a:r>
            <a:rPr lang="el-GR" b="1" dirty="0" smtClean="0">
              <a:solidFill>
                <a:srgbClr val="0070C0"/>
              </a:solidFill>
            </a:rPr>
            <a:t>Κυριότερη </a:t>
          </a:r>
          <a:r>
            <a:rPr lang="el-GR" b="1" dirty="0" smtClean="0">
              <a:solidFill>
                <a:srgbClr val="0070C0"/>
              </a:solidFill>
            </a:rPr>
            <a:t>αιτία</a:t>
          </a:r>
          <a:r>
            <a:rPr lang="en-US" b="1" dirty="0" smtClean="0">
              <a:solidFill>
                <a:srgbClr val="0070C0"/>
              </a:solidFill>
            </a:rPr>
            <a:t>/</a:t>
          </a:r>
          <a:r>
            <a:rPr lang="el-GR" b="1" dirty="0" smtClean="0">
              <a:solidFill>
                <a:srgbClr val="0070C0"/>
              </a:solidFill>
            </a:rPr>
            <a:t>τρόπος  </a:t>
          </a:r>
          <a:r>
            <a:rPr lang="el-GR" b="1" dirty="0" err="1" smtClean="0">
              <a:solidFill>
                <a:srgbClr val="0070C0"/>
              </a:solidFill>
            </a:rPr>
            <a:t>θετικοποίησης</a:t>
          </a:r>
          <a:r>
            <a:rPr lang="el-GR" b="1" dirty="0" smtClean="0">
              <a:solidFill>
                <a:srgbClr val="0070C0"/>
              </a:solidFill>
            </a:rPr>
            <a:t> </a:t>
          </a:r>
          <a:r>
            <a:rPr lang="el-GR" b="1" dirty="0" smtClean="0">
              <a:solidFill>
                <a:srgbClr val="0070C0"/>
              </a:solidFill>
            </a:rPr>
            <a:t>για </a:t>
          </a:r>
          <a:r>
            <a:rPr lang="en-US" b="1" dirty="0" smtClean="0">
              <a:solidFill>
                <a:srgbClr val="0070C0"/>
              </a:solidFill>
            </a:rPr>
            <a:t>SARS-CoV-2 </a:t>
          </a:r>
          <a:r>
            <a:rPr lang="el-GR" b="1" dirty="0" smtClean="0">
              <a:solidFill>
                <a:srgbClr val="0070C0"/>
              </a:solidFill>
            </a:rPr>
            <a:t>ήταν </a:t>
          </a:r>
          <a:r>
            <a:rPr lang="el-GR" b="1" dirty="0" smtClean="0">
              <a:solidFill>
                <a:srgbClr val="0070C0"/>
              </a:solidFill>
            </a:rPr>
            <a:t>οι προσωπικές επαφές των ΕΥ εκτός του </a:t>
          </a:r>
          <a:r>
            <a:rPr lang="el-GR" b="1" dirty="0" smtClean="0">
              <a:solidFill>
                <a:srgbClr val="0070C0"/>
              </a:solidFill>
            </a:rPr>
            <a:t>Νοσοκομείου</a:t>
          </a:r>
          <a:r>
            <a:rPr lang="en-US" b="1" dirty="0" smtClean="0">
              <a:solidFill>
                <a:srgbClr val="0070C0"/>
              </a:solidFill>
            </a:rPr>
            <a:t>.</a:t>
          </a:r>
          <a:endParaRPr lang="en-US" b="1" dirty="0">
            <a:solidFill>
              <a:srgbClr val="0070C0"/>
            </a:solidFill>
          </a:endParaRPr>
        </a:p>
      </dgm:t>
    </dgm:pt>
    <dgm:pt modelId="{6627FFF0-4596-4EFC-91C5-A7FEE7B1C274}" type="parTrans" cxnId="{9481759C-A692-4DAD-92A3-39247A4B7955}">
      <dgm:prSet/>
      <dgm:spPr/>
      <dgm:t>
        <a:bodyPr/>
        <a:lstStyle/>
        <a:p>
          <a:endParaRPr lang="en-US"/>
        </a:p>
      </dgm:t>
    </dgm:pt>
    <dgm:pt modelId="{FE2568C0-68D0-41A7-A034-3D867919724D}" type="sibTrans" cxnId="{9481759C-A692-4DAD-92A3-39247A4B7955}">
      <dgm:prSet/>
      <dgm:spPr/>
      <dgm:t>
        <a:bodyPr/>
        <a:lstStyle/>
        <a:p>
          <a:endParaRPr lang="en-US"/>
        </a:p>
      </dgm:t>
    </dgm:pt>
    <dgm:pt modelId="{80AB2F3D-C5F8-4AA5-81A1-10C9E287D37F}">
      <dgm:prSet/>
      <dgm:spPr/>
      <dgm:t>
        <a:bodyPr/>
        <a:lstStyle/>
        <a:p>
          <a:r>
            <a:rPr lang="el-GR" b="1" dirty="0" smtClean="0">
              <a:solidFill>
                <a:srgbClr val="0070C0"/>
              </a:solidFill>
            </a:rPr>
            <a:t>Στην πλειοψηφία τους τα κρούσματα αφορούσαν ΕΥ εκτός των </a:t>
          </a:r>
          <a:r>
            <a:rPr lang="en-US" b="1" dirty="0" smtClean="0">
              <a:solidFill>
                <a:srgbClr val="0070C0"/>
              </a:solidFill>
            </a:rPr>
            <a:t>K</a:t>
          </a:r>
          <a:r>
            <a:rPr lang="el-GR" b="1" dirty="0" err="1" smtClean="0">
              <a:solidFill>
                <a:srgbClr val="0070C0"/>
              </a:solidFill>
            </a:rPr>
            <a:t>λινικών</a:t>
          </a:r>
          <a:r>
            <a:rPr lang="el-GR" b="1" dirty="0" smtClean="0">
              <a:solidFill>
                <a:srgbClr val="0070C0"/>
              </a:solidFill>
            </a:rPr>
            <a:t>/</a:t>
          </a:r>
          <a:r>
            <a:rPr lang="en-US" b="1" dirty="0" smtClean="0">
              <a:solidFill>
                <a:srgbClr val="0070C0"/>
              </a:solidFill>
            </a:rPr>
            <a:t>T</a:t>
          </a:r>
          <a:r>
            <a:rPr lang="el-GR" b="1" dirty="0" err="1" smtClean="0">
              <a:solidFill>
                <a:srgbClr val="0070C0"/>
              </a:solidFill>
            </a:rPr>
            <a:t>μημάτων</a:t>
          </a:r>
          <a:r>
            <a:rPr lang="el-GR" b="1" dirty="0" smtClean="0">
              <a:solidFill>
                <a:srgbClr val="0070C0"/>
              </a:solidFill>
            </a:rPr>
            <a:t> </a:t>
          </a:r>
          <a:r>
            <a:rPr lang="en-GB" b="1" dirty="0" smtClean="0">
              <a:solidFill>
                <a:srgbClr val="0070C0"/>
              </a:solidFill>
            </a:rPr>
            <a:t>Covid</a:t>
          </a:r>
          <a:r>
            <a:rPr lang="el-GR" b="1" dirty="0" smtClean="0">
              <a:solidFill>
                <a:srgbClr val="0070C0"/>
              </a:solidFill>
            </a:rPr>
            <a:t>-19</a:t>
          </a:r>
          <a:r>
            <a:rPr lang="en-US" b="1" dirty="0" smtClean="0">
              <a:solidFill>
                <a:srgbClr val="0070C0"/>
              </a:solidFill>
            </a:rPr>
            <a:t>.</a:t>
          </a:r>
          <a:endParaRPr lang="en-US" b="1" dirty="0">
            <a:solidFill>
              <a:srgbClr val="0070C0"/>
            </a:solidFill>
          </a:endParaRPr>
        </a:p>
      </dgm:t>
    </dgm:pt>
    <dgm:pt modelId="{E31A14FD-F833-468C-80CA-DED785B030DD}" type="parTrans" cxnId="{4985B464-0A2D-4EE0-B79D-C65AFA368F81}">
      <dgm:prSet/>
      <dgm:spPr/>
      <dgm:t>
        <a:bodyPr/>
        <a:lstStyle/>
        <a:p>
          <a:endParaRPr lang="en-US"/>
        </a:p>
      </dgm:t>
    </dgm:pt>
    <dgm:pt modelId="{C2F01251-EE1C-44AE-8F1B-EC6E82A33908}" type="sibTrans" cxnId="{4985B464-0A2D-4EE0-B79D-C65AFA368F81}">
      <dgm:prSet/>
      <dgm:spPr/>
      <dgm:t>
        <a:bodyPr/>
        <a:lstStyle/>
        <a:p>
          <a:endParaRPr lang="en-US"/>
        </a:p>
      </dgm:t>
    </dgm:pt>
    <dgm:pt modelId="{BA636F4D-939A-4A93-897E-0843954F1370}">
      <dgm:prSet/>
      <dgm:spPr/>
      <dgm:t>
        <a:bodyPr/>
        <a:lstStyle/>
        <a:p>
          <a:r>
            <a:rPr lang="el-GR" b="1" dirty="0" smtClean="0">
              <a:solidFill>
                <a:srgbClr val="0070C0"/>
              </a:solidFill>
            </a:rPr>
            <a:t>Η χαμηλού κινδύνου έκθεση των υπόλοιπων ΕΥ </a:t>
          </a:r>
          <a:r>
            <a:rPr lang="el-GR" b="1" dirty="0" smtClean="0">
              <a:solidFill>
                <a:srgbClr val="0070C0"/>
              </a:solidFill>
            </a:rPr>
            <a:t>στους θετικούς για </a:t>
          </a:r>
          <a:r>
            <a:rPr lang="en-US" b="1" dirty="0" smtClean="0">
              <a:solidFill>
                <a:srgbClr val="0070C0"/>
              </a:solidFill>
            </a:rPr>
            <a:t>Covid-19 </a:t>
          </a:r>
          <a:r>
            <a:rPr lang="el-GR" b="1" dirty="0" smtClean="0">
              <a:solidFill>
                <a:srgbClr val="0070C0"/>
              </a:solidFill>
            </a:rPr>
            <a:t> ΕΥ, πιθανότατα </a:t>
          </a:r>
          <a:r>
            <a:rPr lang="el-GR" b="1" dirty="0" smtClean="0">
              <a:solidFill>
                <a:srgbClr val="0070C0"/>
              </a:solidFill>
            </a:rPr>
            <a:t>αποτυπώνει την τήρηση των μέτρων πρόληψης </a:t>
          </a:r>
          <a:r>
            <a:rPr lang="el-GR" b="1" dirty="0" smtClean="0">
              <a:solidFill>
                <a:srgbClr val="0070C0"/>
              </a:solidFill>
            </a:rPr>
            <a:t>διασποράς του </a:t>
          </a:r>
          <a:r>
            <a:rPr lang="en-US" b="1" dirty="0" smtClean="0">
              <a:solidFill>
                <a:srgbClr val="0070C0"/>
              </a:solidFill>
            </a:rPr>
            <a:t>SARS-CoV-2 </a:t>
          </a:r>
          <a:r>
            <a:rPr lang="el-GR" b="1" dirty="0" smtClean="0">
              <a:solidFill>
                <a:srgbClr val="0070C0"/>
              </a:solidFill>
            </a:rPr>
            <a:t>εντός του Νοσοκομείου σε </a:t>
          </a:r>
          <a:r>
            <a:rPr lang="el-GR" b="1" dirty="0" smtClean="0">
              <a:solidFill>
                <a:srgbClr val="0070C0"/>
              </a:solidFill>
            </a:rPr>
            <a:t>ικανοποιητικό ποσοστό μεταξύ των ΕΥ, με ανάγκη, ωστόσο, περαιτέρω βελτίωσης. </a:t>
          </a:r>
          <a:endParaRPr lang="en-US" b="1" dirty="0">
            <a:solidFill>
              <a:srgbClr val="0070C0"/>
            </a:solidFill>
          </a:endParaRPr>
        </a:p>
      </dgm:t>
    </dgm:pt>
    <dgm:pt modelId="{B06CE335-BEF0-4F6A-AB9E-968F2EB22D76}" type="parTrans" cxnId="{C65088C2-BFB9-4557-881F-49A56DB9C6ED}">
      <dgm:prSet/>
      <dgm:spPr/>
      <dgm:t>
        <a:bodyPr/>
        <a:lstStyle/>
        <a:p>
          <a:endParaRPr lang="en-US"/>
        </a:p>
      </dgm:t>
    </dgm:pt>
    <dgm:pt modelId="{92411E2B-7939-4229-8424-E72F758991D5}" type="sibTrans" cxnId="{C65088C2-BFB9-4557-881F-49A56DB9C6ED}">
      <dgm:prSet/>
      <dgm:spPr/>
      <dgm:t>
        <a:bodyPr/>
        <a:lstStyle/>
        <a:p>
          <a:endParaRPr lang="en-US"/>
        </a:p>
      </dgm:t>
    </dgm:pt>
    <dgm:pt modelId="{410BBDB0-209A-43CD-B8B3-9B7809D13D0A}" type="pres">
      <dgm:prSet presAssocID="{409FC1A7-61D3-4FDD-ACAD-62DD7C95808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C81ABA1-FC9F-4AB8-9F40-EBF838DB826C}" type="pres">
      <dgm:prSet presAssocID="{A3E4F6DE-14B1-4C74-BCE5-FB24409F809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0A0E232-1EF5-4EE7-8FD3-AEF71BEBB183}" type="pres">
      <dgm:prSet presAssocID="{412119CC-8E67-45BB-9486-7C579155D80E}" presName="spacer" presStyleCnt="0"/>
      <dgm:spPr/>
      <dgm:t>
        <a:bodyPr/>
        <a:lstStyle/>
        <a:p>
          <a:endParaRPr lang="el-GR"/>
        </a:p>
      </dgm:t>
    </dgm:pt>
    <dgm:pt modelId="{087C3F6F-9400-4BA3-AB80-98DF8093166B}" type="pres">
      <dgm:prSet presAssocID="{B63509C1-AB6F-4094-97BC-A8A924253A8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4723B73-1B81-42BC-9F60-39D3A97BD2F5}" type="pres">
      <dgm:prSet presAssocID="{D82CCB27-3971-4C57-A2CC-8BCF7A3693D2}" presName="spacer" presStyleCnt="0"/>
      <dgm:spPr/>
      <dgm:t>
        <a:bodyPr/>
        <a:lstStyle/>
        <a:p>
          <a:endParaRPr lang="el-GR"/>
        </a:p>
      </dgm:t>
    </dgm:pt>
    <dgm:pt modelId="{D5B36D9F-E02A-43D1-ADBF-534EDA1724E8}" type="pres">
      <dgm:prSet presAssocID="{D3E096C5-8184-4F93-91A5-8AF5898E435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27404F0-1865-4E83-8B60-546278595A1A}" type="pres">
      <dgm:prSet presAssocID="{D3E096C5-8184-4F93-91A5-8AF5898E435D}" presName="childText" presStyleLbl="revTx" presStyleIdx="0" presStyleCnt="1" custScaleX="99059" custLinFactNeighborY="1837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80ED9AE5-3EB2-401C-8AE4-8BBEB8A771E7}" type="presOf" srcId="{B63509C1-AB6F-4094-97BC-A8A924253A83}" destId="{087C3F6F-9400-4BA3-AB80-98DF8093166B}" srcOrd="0" destOrd="0" presId="urn:microsoft.com/office/officeart/2005/8/layout/vList2"/>
    <dgm:cxn modelId="{9481759C-A692-4DAD-92A3-39247A4B7955}" srcId="{D3E096C5-8184-4F93-91A5-8AF5898E435D}" destId="{6BACE95A-A65B-4861-B41C-AAF66AB8691C}" srcOrd="0" destOrd="0" parTransId="{6627FFF0-4596-4EFC-91C5-A7FEE7B1C274}" sibTransId="{FE2568C0-68D0-41A7-A034-3D867919724D}"/>
    <dgm:cxn modelId="{80A8551D-3A4D-430B-B573-4BB9461BF58A}" type="presOf" srcId="{409FC1A7-61D3-4FDD-ACAD-62DD7C958080}" destId="{410BBDB0-209A-43CD-B8B3-9B7809D13D0A}" srcOrd="0" destOrd="0" presId="urn:microsoft.com/office/officeart/2005/8/layout/vList2"/>
    <dgm:cxn modelId="{89AC12E3-ABDF-4A5A-B31D-939FA5C875E3}" type="presOf" srcId="{80AB2F3D-C5F8-4AA5-81A1-10C9E287D37F}" destId="{127404F0-1865-4E83-8B60-546278595A1A}" srcOrd="0" destOrd="1" presId="urn:microsoft.com/office/officeart/2005/8/layout/vList2"/>
    <dgm:cxn modelId="{A5D85DA2-DC91-44CF-BE15-3FE89FF86E3B}" type="presOf" srcId="{BA636F4D-939A-4A93-897E-0843954F1370}" destId="{127404F0-1865-4E83-8B60-546278595A1A}" srcOrd="0" destOrd="2" presId="urn:microsoft.com/office/officeart/2005/8/layout/vList2"/>
    <dgm:cxn modelId="{FC5DF5C0-7BE1-4B7C-B1A2-E3060716DA1F}" srcId="{409FC1A7-61D3-4FDD-ACAD-62DD7C958080}" destId="{D3E096C5-8184-4F93-91A5-8AF5898E435D}" srcOrd="2" destOrd="0" parTransId="{825F71A8-4700-4B66-958C-97EF404FA272}" sibTransId="{6E6315BA-8377-43AE-964A-5D9D0A08BFED}"/>
    <dgm:cxn modelId="{F9333605-D9DC-497A-B1BF-7420B08E631A}" type="presOf" srcId="{D3E096C5-8184-4F93-91A5-8AF5898E435D}" destId="{D5B36D9F-E02A-43D1-ADBF-534EDA1724E8}" srcOrd="0" destOrd="0" presId="urn:microsoft.com/office/officeart/2005/8/layout/vList2"/>
    <dgm:cxn modelId="{4985B464-0A2D-4EE0-B79D-C65AFA368F81}" srcId="{D3E096C5-8184-4F93-91A5-8AF5898E435D}" destId="{80AB2F3D-C5F8-4AA5-81A1-10C9E287D37F}" srcOrd="1" destOrd="0" parTransId="{E31A14FD-F833-468C-80CA-DED785B030DD}" sibTransId="{C2F01251-EE1C-44AE-8F1B-EC6E82A33908}"/>
    <dgm:cxn modelId="{34F8EDDD-0133-47CF-B37B-3F3BC0C296DB}" srcId="{409FC1A7-61D3-4FDD-ACAD-62DD7C958080}" destId="{A3E4F6DE-14B1-4C74-BCE5-FB24409F8091}" srcOrd="0" destOrd="0" parTransId="{E8616769-BF3D-497E-80DE-E858962CFD13}" sibTransId="{412119CC-8E67-45BB-9486-7C579155D80E}"/>
    <dgm:cxn modelId="{D5A07EB1-D4D3-4B8A-93B7-E27EA0CEA464}" type="presOf" srcId="{6BACE95A-A65B-4861-B41C-AAF66AB8691C}" destId="{127404F0-1865-4E83-8B60-546278595A1A}" srcOrd="0" destOrd="0" presId="urn:microsoft.com/office/officeart/2005/8/layout/vList2"/>
    <dgm:cxn modelId="{1D9A6017-B303-47D0-91B2-802A8029271C}" srcId="{409FC1A7-61D3-4FDD-ACAD-62DD7C958080}" destId="{B63509C1-AB6F-4094-97BC-A8A924253A83}" srcOrd="1" destOrd="0" parTransId="{27685191-7B39-4F90-B83B-83E92D9DF6BE}" sibTransId="{D82CCB27-3971-4C57-A2CC-8BCF7A3693D2}"/>
    <dgm:cxn modelId="{683E191C-796F-4139-A3CF-227266F056D5}" type="presOf" srcId="{A3E4F6DE-14B1-4C74-BCE5-FB24409F8091}" destId="{CC81ABA1-FC9F-4AB8-9F40-EBF838DB826C}" srcOrd="0" destOrd="0" presId="urn:microsoft.com/office/officeart/2005/8/layout/vList2"/>
    <dgm:cxn modelId="{C65088C2-BFB9-4557-881F-49A56DB9C6ED}" srcId="{D3E096C5-8184-4F93-91A5-8AF5898E435D}" destId="{BA636F4D-939A-4A93-897E-0843954F1370}" srcOrd="2" destOrd="0" parTransId="{B06CE335-BEF0-4F6A-AB9E-968F2EB22D76}" sibTransId="{92411E2B-7939-4229-8424-E72F758991D5}"/>
    <dgm:cxn modelId="{545C469A-3E4C-4E52-8419-FF388E56ECEE}" type="presParOf" srcId="{410BBDB0-209A-43CD-B8B3-9B7809D13D0A}" destId="{CC81ABA1-FC9F-4AB8-9F40-EBF838DB826C}" srcOrd="0" destOrd="0" presId="urn:microsoft.com/office/officeart/2005/8/layout/vList2"/>
    <dgm:cxn modelId="{4F2C6725-4757-4CB8-834E-9FEDB7AC9EA3}" type="presParOf" srcId="{410BBDB0-209A-43CD-B8B3-9B7809D13D0A}" destId="{C0A0E232-1EF5-4EE7-8FD3-AEF71BEBB183}" srcOrd="1" destOrd="0" presId="urn:microsoft.com/office/officeart/2005/8/layout/vList2"/>
    <dgm:cxn modelId="{D353F7E8-06B5-400D-BE85-C2E08A775D40}" type="presParOf" srcId="{410BBDB0-209A-43CD-B8B3-9B7809D13D0A}" destId="{087C3F6F-9400-4BA3-AB80-98DF8093166B}" srcOrd="2" destOrd="0" presId="urn:microsoft.com/office/officeart/2005/8/layout/vList2"/>
    <dgm:cxn modelId="{4055B5AB-139A-4BC7-99BE-A49F42B622A5}" type="presParOf" srcId="{410BBDB0-209A-43CD-B8B3-9B7809D13D0A}" destId="{84723B73-1B81-42BC-9F60-39D3A97BD2F5}" srcOrd="3" destOrd="0" presId="urn:microsoft.com/office/officeart/2005/8/layout/vList2"/>
    <dgm:cxn modelId="{30019115-4561-47D1-8A77-39D77A72C5A1}" type="presParOf" srcId="{410BBDB0-209A-43CD-B8B3-9B7809D13D0A}" destId="{D5B36D9F-E02A-43D1-ADBF-534EDA1724E8}" srcOrd="4" destOrd="0" presId="urn:microsoft.com/office/officeart/2005/8/layout/vList2"/>
    <dgm:cxn modelId="{4211BDD7-AE83-4094-B6BC-15A4CE157580}" type="presParOf" srcId="{410BBDB0-209A-43CD-B8B3-9B7809D13D0A}" destId="{127404F0-1865-4E83-8B60-546278595A1A}" srcOrd="5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4475110-3A80-43E8-94A7-F62675BCB00F}">
      <dsp:nvSpPr>
        <dsp:cNvPr id="0" name=""/>
        <dsp:cNvSpPr/>
      </dsp:nvSpPr>
      <dsp:spPr>
        <a:xfrm>
          <a:off x="0" y="0"/>
          <a:ext cx="3361613" cy="54990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000" kern="1200" dirty="0" smtClean="0"/>
            <a:t>Η καταγραφή και ανάλυση των ποσοτικών και ποιοτικών χαρακτηριστικών των θετικών για </a:t>
          </a:r>
          <a:r>
            <a:rPr lang="en-US" sz="1000" kern="1200" dirty="0" err="1" smtClean="0"/>
            <a:t>Covid</a:t>
          </a:r>
          <a:r>
            <a:rPr lang="el-GR" sz="1000" kern="1200" dirty="0" smtClean="0"/>
            <a:t>-19 Επαγγελματιών Υγείας (ΕΥ) αποτελεί πολύτιμο εργαλείο για την</a:t>
          </a:r>
          <a:r>
            <a:rPr lang="en-US" sz="1000" kern="1200" dirty="0" smtClean="0"/>
            <a:t> :</a:t>
          </a:r>
          <a:endParaRPr lang="en-US" sz="1000" kern="1200" dirty="0"/>
        </a:p>
      </dsp:txBody>
      <dsp:txXfrm>
        <a:off x="0" y="0"/>
        <a:ext cx="3361613" cy="549900"/>
      </dsp:txXfrm>
    </dsp:sp>
    <dsp:sp modelId="{09483292-0D3A-4239-BD74-F4C1D12AE2E8}">
      <dsp:nvSpPr>
        <dsp:cNvPr id="0" name=""/>
        <dsp:cNvSpPr/>
      </dsp:nvSpPr>
      <dsp:spPr>
        <a:xfrm>
          <a:off x="0" y="625105"/>
          <a:ext cx="3361613" cy="527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731" tIns="12700" rIns="71120" bIns="1270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l-GR" sz="800" kern="1200" dirty="0" smtClean="0">
              <a:solidFill>
                <a:schemeClr val="tx2"/>
              </a:solidFill>
            </a:rPr>
            <a:t>Εκτίμηση της επίπτωσης της  νόσου μεταξύ των ΕΥ</a:t>
          </a:r>
          <a:endParaRPr lang="en-US" sz="800" kern="1200" dirty="0">
            <a:solidFill>
              <a:schemeClr val="tx2"/>
            </a:solidFill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l-GR" sz="800" kern="1200" dirty="0" smtClean="0">
              <a:solidFill>
                <a:schemeClr val="tx2"/>
              </a:solidFill>
            </a:rPr>
            <a:t>Εκτίμηση της ενδεχόμενη διασποράς της νόσου στον χώρο εργασίας </a:t>
          </a:r>
          <a:endParaRPr lang="en-US" sz="800" kern="1200" dirty="0">
            <a:solidFill>
              <a:schemeClr val="tx2"/>
            </a:solidFill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l-GR" sz="800" kern="1200" dirty="0" smtClean="0">
              <a:solidFill>
                <a:schemeClr val="tx2"/>
              </a:solidFill>
            </a:rPr>
            <a:t>Επιτήρηση και βελτίωση των μέτρων πρόληψης εντός του Νοσοκομείου κατά τη διάρκεια της πανδημίας </a:t>
          </a:r>
          <a:r>
            <a:rPr lang="en-GB" sz="800" kern="1200" dirty="0" err="1" smtClean="0">
              <a:solidFill>
                <a:schemeClr val="tx2"/>
              </a:solidFill>
            </a:rPr>
            <a:t>Covid</a:t>
          </a:r>
          <a:r>
            <a:rPr lang="el-GR" sz="800" kern="1200" dirty="0" smtClean="0">
              <a:solidFill>
                <a:schemeClr val="tx2"/>
              </a:solidFill>
            </a:rPr>
            <a:t>-19.</a:t>
          </a:r>
          <a:endParaRPr lang="en-US" sz="800" kern="1200" dirty="0">
            <a:solidFill>
              <a:schemeClr val="tx2"/>
            </a:solidFill>
          </a:endParaRPr>
        </a:p>
      </dsp:txBody>
      <dsp:txXfrm>
        <a:off x="0" y="625105"/>
        <a:ext cx="3361613" cy="527850"/>
      </dsp:txXfrm>
    </dsp:sp>
    <dsp:sp modelId="{AEF84291-F135-40A9-80E0-15D393C1B960}">
      <dsp:nvSpPr>
        <dsp:cNvPr id="0" name=""/>
        <dsp:cNvSpPr/>
      </dsp:nvSpPr>
      <dsp:spPr>
        <a:xfrm>
          <a:off x="0" y="1213240"/>
          <a:ext cx="3361613" cy="54990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err="1">
              <a:solidFill>
                <a:schemeClr val="bg1"/>
              </a:solidFill>
            </a:rPr>
            <a:t>Σκοπός-Μέθοδοι</a:t>
          </a:r>
          <a:endParaRPr lang="en-US" sz="1000" kern="1200" dirty="0">
            <a:solidFill>
              <a:schemeClr val="bg1"/>
            </a:solidFill>
          </a:endParaRPr>
        </a:p>
      </dsp:txBody>
      <dsp:txXfrm>
        <a:off x="0" y="1213240"/>
        <a:ext cx="3361613" cy="549900"/>
      </dsp:txXfrm>
    </dsp:sp>
    <dsp:sp modelId="{2951650A-9147-46C5-8228-2F893B502E9C}">
      <dsp:nvSpPr>
        <dsp:cNvPr id="0" name=""/>
        <dsp:cNvSpPr/>
      </dsp:nvSpPr>
      <dsp:spPr>
        <a:xfrm>
          <a:off x="0" y="1898796"/>
          <a:ext cx="3361613" cy="610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731" tIns="12700" rIns="71120" bIns="1270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l-GR" sz="800" kern="1200" dirty="0" smtClean="0">
              <a:solidFill>
                <a:schemeClr val="tx2"/>
              </a:solidFill>
            </a:rPr>
            <a:t>Αναδρομική καταγραφή (Ιανουάριος 2020 - Αύγουστος 2021) των θετικών για </a:t>
          </a:r>
          <a:r>
            <a:rPr lang="en-US" sz="800" kern="1200" dirty="0" err="1" smtClean="0">
              <a:solidFill>
                <a:schemeClr val="tx2"/>
              </a:solidFill>
            </a:rPr>
            <a:t>Covid</a:t>
          </a:r>
          <a:r>
            <a:rPr lang="el-GR" sz="800" kern="1200" dirty="0" smtClean="0">
              <a:solidFill>
                <a:schemeClr val="tx2"/>
              </a:solidFill>
            </a:rPr>
            <a:t>-19 </a:t>
          </a:r>
          <a:r>
            <a:rPr lang="en-US" sz="800" kern="1200" dirty="0" smtClean="0">
              <a:solidFill>
                <a:schemeClr val="tx2"/>
              </a:solidFill>
            </a:rPr>
            <a:t>EY</a:t>
          </a:r>
          <a:r>
            <a:rPr lang="el-GR" sz="800" kern="1200" dirty="0" smtClean="0">
              <a:solidFill>
                <a:schemeClr val="tx2"/>
              </a:solidFill>
            </a:rPr>
            <a:t> με αξιολόγηση επιμέρους χαρακτηριστικών (ηλικία, φύλο, κατηγορία ΕΥ). </a:t>
          </a:r>
          <a:endParaRPr lang="en-US" sz="800" kern="1200" dirty="0">
            <a:solidFill>
              <a:schemeClr val="tx2"/>
            </a:solidFill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l-GR" sz="800" kern="1200" dirty="0">
              <a:solidFill>
                <a:schemeClr val="tx2"/>
              </a:solidFill>
            </a:rPr>
            <a:t>Αξιολόγηση</a:t>
          </a:r>
          <a:r>
            <a:rPr lang="en-US" sz="800" kern="1200" dirty="0">
              <a:solidFill>
                <a:schemeClr val="tx2"/>
              </a:solidFill>
            </a:rPr>
            <a:t> </a:t>
          </a:r>
          <a:r>
            <a:rPr lang="el-GR" sz="800" kern="1200" dirty="0" smtClean="0">
              <a:solidFill>
                <a:schemeClr val="tx2"/>
              </a:solidFill>
            </a:rPr>
            <a:t>της κατανομής των θετικών ΕΥ ανά επιδημικό κύμα, ο τρόπος/τόπος έκθεσης  και η έκβαση της νόσησης. </a:t>
          </a:r>
          <a:endParaRPr lang="en-US" sz="800" kern="1200" dirty="0">
            <a:solidFill>
              <a:schemeClr val="tx2"/>
            </a:solidFill>
          </a:endParaRPr>
        </a:p>
      </dsp:txBody>
      <dsp:txXfrm>
        <a:off x="0" y="1898796"/>
        <a:ext cx="3361613" cy="61065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81ABA1-FC9F-4AB8-9F40-EBF838DB826C}">
      <dsp:nvSpPr>
        <dsp:cNvPr id="0" name=""/>
        <dsp:cNvSpPr/>
      </dsp:nvSpPr>
      <dsp:spPr>
        <a:xfrm>
          <a:off x="0" y="190794"/>
          <a:ext cx="4270550" cy="4375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 dirty="0" smtClean="0">
              <a:solidFill>
                <a:schemeClr val="tx1"/>
              </a:solidFill>
            </a:rPr>
            <a:t>Διαπιστώθηκε αυξημένη συχνότητα θετικών ΕΥ κατά το 2ο επιδημικό κύμα με διαφαινόμενη μείωση στις επόμενες φάσεις της πανδημίας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0" y="190794"/>
        <a:ext cx="4270550" cy="437580"/>
      </dsp:txXfrm>
    </dsp:sp>
    <dsp:sp modelId="{087C3F6F-9400-4BA3-AB80-98DF8093166B}">
      <dsp:nvSpPr>
        <dsp:cNvPr id="0" name=""/>
        <dsp:cNvSpPr/>
      </dsp:nvSpPr>
      <dsp:spPr>
        <a:xfrm>
          <a:off x="0" y="660054"/>
          <a:ext cx="4270550" cy="4375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 dirty="0" smtClean="0"/>
            <a:t>Στην πλειοψηφία τους χωρίς ανάγκη νοσηλείας</a:t>
          </a:r>
          <a:endParaRPr lang="en-US" sz="1100" kern="1200" dirty="0"/>
        </a:p>
      </dsp:txBody>
      <dsp:txXfrm>
        <a:off x="0" y="660054"/>
        <a:ext cx="4270550" cy="437580"/>
      </dsp:txXfrm>
    </dsp:sp>
    <dsp:sp modelId="{D5B36D9F-E02A-43D1-ADBF-534EDA1724E8}">
      <dsp:nvSpPr>
        <dsp:cNvPr id="0" name=""/>
        <dsp:cNvSpPr/>
      </dsp:nvSpPr>
      <dsp:spPr>
        <a:xfrm>
          <a:off x="0" y="1129315"/>
          <a:ext cx="4270550" cy="4375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 dirty="0" smtClean="0"/>
            <a:t>Υψηλότερα ποσοστά παρατηρήθηκαν στο νοσηλευτικό προσωπικό</a:t>
          </a:r>
          <a:endParaRPr lang="en-US" sz="1100" kern="1200" dirty="0"/>
        </a:p>
      </dsp:txBody>
      <dsp:txXfrm>
        <a:off x="0" y="1129315"/>
        <a:ext cx="4270550" cy="437580"/>
      </dsp:txXfrm>
    </dsp:sp>
    <dsp:sp modelId="{127404F0-1865-4E83-8B60-546278595A1A}">
      <dsp:nvSpPr>
        <dsp:cNvPr id="0" name=""/>
        <dsp:cNvSpPr/>
      </dsp:nvSpPr>
      <dsp:spPr>
        <a:xfrm>
          <a:off x="0" y="1566895"/>
          <a:ext cx="4270550" cy="979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590" tIns="13970" rIns="78232" bIns="13970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l-GR" sz="900" kern="1200" dirty="0" smtClean="0">
              <a:solidFill>
                <a:schemeClr val="tx2"/>
              </a:solidFill>
            </a:rPr>
            <a:t>Κυριότερη αιτία </a:t>
          </a:r>
          <a:r>
            <a:rPr lang="el-GR" sz="900" kern="1200" dirty="0" err="1" smtClean="0">
              <a:solidFill>
                <a:schemeClr val="tx2"/>
              </a:solidFill>
            </a:rPr>
            <a:t>θετικοποίησης</a:t>
          </a:r>
          <a:r>
            <a:rPr lang="el-GR" sz="900" kern="1200" dirty="0" smtClean="0">
              <a:solidFill>
                <a:schemeClr val="tx2"/>
              </a:solidFill>
            </a:rPr>
            <a:t> ήταν οι προσωπικές επαφές των ΕΥ εκτός του Νοσοκομείου</a:t>
          </a:r>
          <a:endParaRPr lang="en-US" sz="900" kern="1200" dirty="0">
            <a:solidFill>
              <a:schemeClr val="tx2"/>
            </a:solidFill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l-GR" sz="900" kern="1200" dirty="0" smtClean="0">
              <a:solidFill>
                <a:schemeClr val="tx2"/>
              </a:solidFill>
            </a:rPr>
            <a:t>Στην πλειοψηφία τους τα κρούσματα αφορούσαν ΕΥ εκτός των κλινικών/τμημάτων </a:t>
          </a:r>
          <a:r>
            <a:rPr lang="en-GB" sz="900" kern="1200" dirty="0" err="1" smtClean="0">
              <a:solidFill>
                <a:schemeClr val="tx2"/>
              </a:solidFill>
            </a:rPr>
            <a:t>Covid</a:t>
          </a:r>
          <a:r>
            <a:rPr lang="el-GR" sz="900" kern="1200" dirty="0" smtClean="0">
              <a:solidFill>
                <a:schemeClr val="tx2"/>
              </a:solidFill>
            </a:rPr>
            <a:t>-19</a:t>
          </a:r>
          <a:endParaRPr lang="en-US" sz="900" kern="1200" dirty="0">
            <a:solidFill>
              <a:schemeClr val="tx2"/>
            </a:solidFill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l-GR" sz="900" kern="1200" dirty="0" smtClean="0">
              <a:solidFill>
                <a:schemeClr val="tx2"/>
              </a:solidFill>
            </a:rPr>
            <a:t>Η χαμηλού κινδύνου έκθεση των υπόλοιπων ΕΥ στα θετικά κρούσματα πιθανότατα αποτυπώνει την τήρηση των μέτρων πρόληψης σε ικανοποιητικό ποσοστό μεταξύ των ΕΥ, με ανάγκη, ωστόσο, περαιτέρω βελτίωσης. </a:t>
          </a:r>
          <a:endParaRPr lang="en-US" sz="900" kern="1200" dirty="0">
            <a:solidFill>
              <a:schemeClr val="tx2"/>
            </a:solidFill>
          </a:endParaRPr>
        </a:p>
      </dsp:txBody>
      <dsp:txXfrm>
        <a:off x="0" y="1566895"/>
        <a:ext cx="4270550" cy="9791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242652-A11F-405C-B804-85319769A6DA}" type="datetimeFigureOut">
              <a:rPr lang="el-GR" smtClean="0"/>
              <a:pPr/>
              <a:t>29/9/2021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6EA31C-077D-4F4E-A638-98A9828DDF8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726852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205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97DD7FFD-37D9-4A00-8B82-2D8DE89885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130" y="530264"/>
            <a:ext cx="4320779" cy="1128031"/>
          </a:xfrm>
        </p:spPr>
        <p:txBody>
          <a:bodyPr anchor="b"/>
          <a:lstStyle>
            <a:lvl1pPr algn="ctr">
              <a:defRPr sz="28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="" xmlns:a16="http://schemas.microsoft.com/office/drawing/2014/main" id="{088E2536-271C-4D0C-9771-CD0A121664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130" y="1701796"/>
            <a:ext cx="4320779" cy="782271"/>
          </a:xfrm>
        </p:spPr>
        <p:txBody>
          <a:bodyPr/>
          <a:lstStyle>
            <a:lvl1pPr marL="0" indent="0" algn="ctr">
              <a:buNone/>
              <a:defRPr sz="1100"/>
            </a:lvl1pPr>
            <a:lvl2pPr marL="216027" indent="0" algn="ctr">
              <a:buNone/>
              <a:defRPr sz="900"/>
            </a:lvl2pPr>
            <a:lvl3pPr marL="432054" indent="0" algn="ctr">
              <a:buNone/>
              <a:defRPr sz="900"/>
            </a:lvl3pPr>
            <a:lvl4pPr marL="648081" indent="0" algn="ctr">
              <a:buNone/>
              <a:defRPr sz="800"/>
            </a:lvl4pPr>
            <a:lvl5pPr marL="864108" indent="0" algn="ctr">
              <a:buNone/>
              <a:defRPr sz="800"/>
            </a:lvl5pPr>
            <a:lvl6pPr marL="1080135" indent="0" algn="ctr">
              <a:buNone/>
              <a:defRPr sz="800"/>
            </a:lvl6pPr>
            <a:lvl7pPr marL="1296162" indent="0" algn="ctr">
              <a:buNone/>
              <a:defRPr sz="800"/>
            </a:lvl7pPr>
            <a:lvl8pPr marL="1512189" indent="0" algn="ctr">
              <a:buNone/>
              <a:defRPr sz="800"/>
            </a:lvl8pPr>
            <a:lvl9pPr marL="1728216" indent="0" algn="ctr">
              <a:buNone/>
              <a:defRPr sz="8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DBEEB4BF-3288-4DBD-A046-00028858A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4960C-79AA-4B79-9DE3-2F9657B2C060}" type="datetime1">
              <a:rPr lang="el-GR" smtClean="0"/>
              <a:pPr/>
              <a:t>29/9/2021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7B30417F-970E-45E6-AB12-C0AE4FB33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ΓΝΘ Παπαγεωργίου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38F163FB-B380-4084-BAC7-532E2A23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8772-1322-457E-B25C-D7CEA5D546C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547603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25E61389-4524-4296-9FC3-3E942CF79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="" xmlns:a16="http://schemas.microsoft.com/office/drawing/2014/main" id="{12002A20-1D19-45D5-9D4F-4E40D82EE0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9E9321AB-2D2B-4AAD-8C19-03429A00F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F0B5-904A-4740-BA54-96FEAD02E8F3}" type="datetime1">
              <a:rPr lang="el-GR" smtClean="0"/>
              <a:pPr/>
              <a:t>29/9/2021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6E72A7DE-9EFC-42E9-90C7-210067BF2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ΓΝΘ Παπαγεωργίου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39DB0EEE-1468-454C-9CE4-19D70FC4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8772-1322-457E-B25C-D7CEA5D546C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514665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="" xmlns:a16="http://schemas.microsoft.com/office/drawing/2014/main" id="{F9086DCC-5B6C-4D33-8192-FEFB8695C4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122743" y="172505"/>
            <a:ext cx="1242224" cy="2745825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="" xmlns:a16="http://schemas.microsoft.com/office/drawing/2014/main" id="{B8DE9DE3-A1AD-4BA7-BD8F-9436E819E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96072" y="172505"/>
            <a:ext cx="3654658" cy="2745825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085891EB-D5EF-4821-A89E-8C7703C22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3A553-F84F-45C4-BDB9-1DC1F741E1D5}" type="datetime1">
              <a:rPr lang="el-GR" smtClean="0"/>
              <a:pPr/>
              <a:t>29/9/2021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EF15C904-2C52-41D7-9473-E7C265ADE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ΓΝΘ Παπαγεωργίου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76956A14-DA30-4AC0-A2AA-F0FE0B3E1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8772-1322-457E-B25C-D7CEA5D546C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971186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6C6B249F-6F42-46CA-AC5A-28FE7B085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830B07C4-A893-4FE7-9CED-FB056EFCC9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52A70B70-3B48-4B65-8568-225E1713C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3C3C-28B2-4816-A9C9-7EA4FD7C6811}" type="datetime1">
              <a:rPr lang="el-GR" smtClean="0"/>
              <a:pPr/>
              <a:t>29/9/2021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FDBC68B2-C3D0-4EDA-B77C-577FB0344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ΓΝΘ Παπαγεωργίου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8C39F8EC-AA54-45A9-9154-D61513BED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8772-1322-457E-B25C-D7CEA5D546C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459920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7463741-725D-462B-AB07-6625C5C47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071" y="807773"/>
            <a:ext cx="4968895" cy="1347786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7F5DD3C5-6065-48F8-AFE4-11A01431A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3071" y="2168309"/>
            <a:ext cx="4968895" cy="708769"/>
          </a:xfrm>
        </p:spPr>
        <p:txBody>
          <a:bodyPr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1602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3205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648081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864108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08013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296162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51218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172821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8CD11F7C-D001-401A-B280-1ED11BADB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F084-27DA-4714-AB73-3A4519B265D9}" type="datetime1">
              <a:rPr lang="el-GR" smtClean="0"/>
              <a:pPr/>
              <a:t>29/9/2021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07BF7E5D-32F8-4B3E-9A96-DB870C48D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ΓΝΘ Παπαγεωργίου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AE200721-B56D-40EA-87E7-158390365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8772-1322-457E-B25C-D7CEA5D546C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570969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1DA1151A-7354-4F8E-8ADF-16DCD431C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B99C4309-C048-4C1A-A7A7-CF10C07BF1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6071" y="862523"/>
            <a:ext cx="2448441" cy="2055806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="" xmlns:a16="http://schemas.microsoft.com/office/drawing/2014/main" id="{79C0BAA3-FC86-4686-BD00-194B4E5A08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16526" y="862523"/>
            <a:ext cx="2448441" cy="2055806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="" xmlns:a16="http://schemas.microsoft.com/office/drawing/2014/main" id="{C88DEF98-6369-4E3B-AEE3-ED5F90938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A0FC-FD31-4BCB-81F9-F80A6CA67F8B}" type="datetime1">
              <a:rPr lang="el-GR" smtClean="0"/>
              <a:pPr/>
              <a:t>29/9/2021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="" xmlns:a16="http://schemas.microsoft.com/office/drawing/2014/main" id="{E7DD80D7-0D98-4958-807F-CEBA884D4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ΓΝΘ Παπαγεωργίου</a:t>
            </a:r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="" xmlns:a16="http://schemas.microsoft.com/office/drawing/2014/main" id="{5EE7DF1C-C00D-4D56-9EF2-711584A87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8772-1322-457E-B25C-D7CEA5D546C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292690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D26ECEA8-8BD9-44F6-BCAA-73129D846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822" y="172505"/>
            <a:ext cx="4968895" cy="62626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AC0E5F1E-B2FD-4253-892D-8A5C14F100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822" y="794272"/>
            <a:ext cx="2437189" cy="389260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16027" indent="0">
              <a:buNone/>
              <a:defRPr sz="900" b="1"/>
            </a:lvl2pPr>
            <a:lvl3pPr marL="432054" indent="0">
              <a:buNone/>
              <a:defRPr sz="900" b="1"/>
            </a:lvl3pPr>
            <a:lvl4pPr marL="648081" indent="0">
              <a:buNone/>
              <a:defRPr sz="800" b="1"/>
            </a:lvl4pPr>
            <a:lvl5pPr marL="864108" indent="0">
              <a:buNone/>
              <a:defRPr sz="800" b="1"/>
            </a:lvl5pPr>
            <a:lvl6pPr marL="1080135" indent="0">
              <a:buNone/>
              <a:defRPr sz="800" b="1"/>
            </a:lvl6pPr>
            <a:lvl7pPr marL="1296162" indent="0">
              <a:buNone/>
              <a:defRPr sz="800" b="1"/>
            </a:lvl7pPr>
            <a:lvl8pPr marL="1512189" indent="0">
              <a:buNone/>
              <a:defRPr sz="800" b="1"/>
            </a:lvl8pPr>
            <a:lvl9pPr marL="1728216" indent="0">
              <a:buNone/>
              <a:defRPr sz="8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="" xmlns:a16="http://schemas.microsoft.com/office/drawing/2014/main" id="{29C31873-FD43-41EA-A219-24019F9BF4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6822" y="1183532"/>
            <a:ext cx="2437189" cy="174079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="" xmlns:a16="http://schemas.microsoft.com/office/drawing/2014/main" id="{FB44F6F1-2CCB-4930-859A-0E7DB48EFA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916525" y="794272"/>
            <a:ext cx="2449192" cy="389260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16027" indent="0">
              <a:buNone/>
              <a:defRPr sz="900" b="1"/>
            </a:lvl2pPr>
            <a:lvl3pPr marL="432054" indent="0">
              <a:buNone/>
              <a:defRPr sz="900" b="1"/>
            </a:lvl3pPr>
            <a:lvl4pPr marL="648081" indent="0">
              <a:buNone/>
              <a:defRPr sz="800" b="1"/>
            </a:lvl4pPr>
            <a:lvl5pPr marL="864108" indent="0">
              <a:buNone/>
              <a:defRPr sz="800" b="1"/>
            </a:lvl5pPr>
            <a:lvl6pPr marL="1080135" indent="0">
              <a:buNone/>
              <a:defRPr sz="800" b="1"/>
            </a:lvl6pPr>
            <a:lvl7pPr marL="1296162" indent="0">
              <a:buNone/>
              <a:defRPr sz="800" b="1"/>
            </a:lvl7pPr>
            <a:lvl8pPr marL="1512189" indent="0">
              <a:buNone/>
              <a:defRPr sz="800" b="1"/>
            </a:lvl8pPr>
            <a:lvl9pPr marL="1728216" indent="0">
              <a:buNone/>
              <a:defRPr sz="8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="" xmlns:a16="http://schemas.microsoft.com/office/drawing/2014/main" id="{0110886C-C61F-4BF0-9358-C27926C348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916525" y="1183532"/>
            <a:ext cx="2449192" cy="174079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="" xmlns:a16="http://schemas.microsoft.com/office/drawing/2014/main" id="{156B0D17-7E57-4498-A6CF-2F9E449B4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17A51-5708-4A77-B9E8-7A80B16F5D24}" type="datetime1">
              <a:rPr lang="el-GR" smtClean="0"/>
              <a:pPr/>
              <a:t>29/9/2021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="" xmlns:a16="http://schemas.microsoft.com/office/drawing/2014/main" id="{2CFE971E-C02B-44EC-A440-3404C015C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ΓΝΘ Παπαγεωργίου</a:t>
            </a:r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="" xmlns:a16="http://schemas.microsoft.com/office/drawing/2014/main" id="{321D1C22-CD63-49CB-9068-9CAA945D9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8772-1322-457E-B25C-D7CEA5D546C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665627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1C78D140-EA1E-4FB6-8775-19C3FD178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="" xmlns:a16="http://schemas.microsoft.com/office/drawing/2014/main" id="{945637C5-ADFF-4D4F-B52C-BE33C3B87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9B05-A0BD-4FE3-9289-4A50B879ACCD}" type="datetime1">
              <a:rPr lang="el-GR" smtClean="0"/>
              <a:pPr/>
              <a:t>29/9/2021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="" xmlns:a16="http://schemas.microsoft.com/office/drawing/2014/main" id="{6128F803-D9C3-440A-98CE-584FC37F0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ΓΝΘ Παπαγεωργίου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89E19970-7B3E-4C75-98A2-D5CE98F10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8772-1322-457E-B25C-D7CEA5D546C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035158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="" xmlns:a16="http://schemas.microsoft.com/office/drawing/2014/main" id="{D93311B6-8F3A-4628-831B-F96519848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5925E-34A8-4574-B024-04C2410425AD}" type="datetime1">
              <a:rPr lang="el-GR" smtClean="0"/>
              <a:pPr/>
              <a:t>29/9/2021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="" xmlns:a16="http://schemas.microsoft.com/office/drawing/2014/main" id="{0647CA39-5C95-41D4-84CF-291598B09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ΓΝΘ Παπαγεωργίου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="" xmlns:a16="http://schemas.microsoft.com/office/drawing/2014/main" id="{64AF9D55-292D-4F23-81B8-6DECF1DC2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8772-1322-457E-B25C-D7CEA5D546C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034466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91C03DB4-28B3-4747-8A60-44DF836C1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822" y="216006"/>
            <a:ext cx="1858085" cy="756021"/>
          </a:xfrm>
        </p:spPr>
        <p:txBody>
          <a:bodyPr anchor="b"/>
          <a:lstStyle>
            <a:lvl1pPr>
              <a:defRPr sz="15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F39BECCD-F92D-41D6-889F-C5069C880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9192" y="466513"/>
            <a:ext cx="2916525" cy="2302563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="" xmlns:a16="http://schemas.microsoft.com/office/drawing/2014/main" id="{7A0F883C-3A1F-4C3C-A6B1-5D7CE8DC6C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96822" y="972026"/>
            <a:ext cx="1858085" cy="1800799"/>
          </a:xfrm>
        </p:spPr>
        <p:txBody>
          <a:bodyPr/>
          <a:lstStyle>
            <a:lvl1pPr marL="0" indent="0">
              <a:buNone/>
              <a:defRPr sz="800"/>
            </a:lvl1pPr>
            <a:lvl2pPr marL="216027" indent="0">
              <a:buNone/>
              <a:defRPr sz="700"/>
            </a:lvl2pPr>
            <a:lvl3pPr marL="432054" indent="0">
              <a:buNone/>
              <a:defRPr sz="600"/>
            </a:lvl3pPr>
            <a:lvl4pPr marL="648081" indent="0">
              <a:buNone/>
              <a:defRPr sz="500"/>
            </a:lvl4pPr>
            <a:lvl5pPr marL="864108" indent="0">
              <a:buNone/>
              <a:defRPr sz="500"/>
            </a:lvl5pPr>
            <a:lvl6pPr marL="1080135" indent="0">
              <a:buNone/>
              <a:defRPr sz="500"/>
            </a:lvl6pPr>
            <a:lvl7pPr marL="1296162" indent="0">
              <a:buNone/>
              <a:defRPr sz="500"/>
            </a:lvl7pPr>
            <a:lvl8pPr marL="1512189" indent="0">
              <a:buNone/>
              <a:defRPr sz="500"/>
            </a:lvl8pPr>
            <a:lvl9pPr marL="1728216" indent="0">
              <a:buNone/>
              <a:defRPr sz="5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="" xmlns:a16="http://schemas.microsoft.com/office/drawing/2014/main" id="{D8F70C84-365F-4067-B9AB-1BC7EBB95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162A-532A-47AF-B6DD-F9E9BCBB0668}" type="datetime1">
              <a:rPr lang="el-GR" smtClean="0"/>
              <a:pPr/>
              <a:t>29/9/2021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="" xmlns:a16="http://schemas.microsoft.com/office/drawing/2014/main" id="{9C871649-4FBF-41F7-91BE-36648916C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ΓΝΘ Παπαγεωργίου</a:t>
            </a:r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="" xmlns:a16="http://schemas.microsoft.com/office/drawing/2014/main" id="{3A82FF51-BA73-498F-A919-CCBECC11E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8772-1322-457E-B25C-D7CEA5D546C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295055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54E4333D-6F61-4C7F-ADD4-973839038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822" y="216006"/>
            <a:ext cx="1858085" cy="756021"/>
          </a:xfrm>
        </p:spPr>
        <p:txBody>
          <a:bodyPr anchor="b"/>
          <a:lstStyle>
            <a:lvl1pPr>
              <a:defRPr sz="15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="" xmlns:a16="http://schemas.microsoft.com/office/drawing/2014/main" id="{76907C73-9873-4B5A-86A4-FA86AF53B0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449192" y="466513"/>
            <a:ext cx="2916525" cy="2302563"/>
          </a:xfrm>
        </p:spPr>
        <p:txBody>
          <a:bodyPr/>
          <a:lstStyle>
            <a:lvl1pPr marL="0" indent="0">
              <a:buNone/>
              <a:defRPr sz="1500"/>
            </a:lvl1pPr>
            <a:lvl2pPr marL="216027" indent="0">
              <a:buNone/>
              <a:defRPr sz="1300"/>
            </a:lvl2pPr>
            <a:lvl3pPr marL="432054" indent="0">
              <a:buNone/>
              <a:defRPr sz="1100"/>
            </a:lvl3pPr>
            <a:lvl4pPr marL="648081" indent="0">
              <a:buNone/>
              <a:defRPr sz="900"/>
            </a:lvl4pPr>
            <a:lvl5pPr marL="864108" indent="0">
              <a:buNone/>
              <a:defRPr sz="900"/>
            </a:lvl5pPr>
            <a:lvl6pPr marL="1080135" indent="0">
              <a:buNone/>
              <a:defRPr sz="900"/>
            </a:lvl6pPr>
            <a:lvl7pPr marL="1296162" indent="0">
              <a:buNone/>
              <a:defRPr sz="900"/>
            </a:lvl7pPr>
            <a:lvl8pPr marL="1512189" indent="0">
              <a:buNone/>
              <a:defRPr sz="900"/>
            </a:lvl8pPr>
            <a:lvl9pPr marL="1728216" indent="0">
              <a:buNone/>
              <a:defRPr sz="9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="" xmlns:a16="http://schemas.microsoft.com/office/drawing/2014/main" id="{C3FAB5D7-FAFF-4357-A569-6C9AF71D4E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96822" y="972026"/>
            <a:ext cx="1858085" cy="1800799"/>
          </a:xfrm>
        </p:spPr>
        <p:txBody>
          <a:bodyPr/>
          <a:lstStyle>
            <a:lvl1pPr marL="0" indent="0">
              <a:buNone/>
              <a:defRPr sz="800"/>
            </a:lvl1pPr>
            <a:lvl2pPr marL="216027" indent="0">
              <a:buNone/>
              <a:defRPr sz="700"/>
            </a:lvl2pPr>
            <a:lvl3pPr marL="432054" indent="0">
              <a:buNone/>
              <a:defRPr sz="600"/>
            </a:lvl3pPr>
            <a:lvl4pPr marL="648081" indent="0">
              <a:buNone/>
              <a:defRPr sz="500"/>
            </a:lvl4pPr>
            <a:lvl5pPr marL="864108" indent="0">
              <a:buNone/>
              <a:defRPr sz="500"/>
            </a:lvl5pPr>
            <a:lvl6pPr marL="1080135" indent="0">
              <a:buNone/>
              <a:defRPr sz="500"/>
            </a:lvl6pPr>
            <a:lvl7pPr marL="1296162" indent="0">
              <a:buNone/>
              <a:defRPr sz="500"/>
            </a:lvl7pPr>
            <a:lvl8pPr marL="1512189" indent="0">
              <a:buNone/>
              <a:defRPr sz="500"/>
            </a:lvl8pPr>
            <a:lvl9pPr marL="1728216" indent="0">
              <a:buNone/>
              <a:defRPr sz="5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="" xmlns:a16="http://schemas.microsoft.com/office/drawing/2014/main" id="{B8DDBE56-3F60-463B-9E30-8660B3FE1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41D1A-DE39-474F-B677-A01755729074}" type="datetime1">
              <a:rPr lang="el-GR" smtClean="0"/>
              <a:pPr/>
              <a:t>29/9/2021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="" xmlns:a16="http://schemas.microsoft.com/office/drawing/2014/main" id="{F50DB9EB-9423-4F56-A817-030D08C98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ΓΝΘ Παπαγεωργίου</a:t>
            </a:r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="" xmlns:a16="http://schemas.microsoft.com/office/drawing/2014/main" id="{074E9E09-FA8B-460C-B9BA-7DA2D2DEC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8772-1322-457E-B25C-D7CEA5D546C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99786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="" xmlns:a16="http://schemas.microsoft.com/office/drawing/2014/main" id="{D93957A2-BCE7-4361-BA3C-F5CA76EAF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72" y="172505"/>
            <a:ext cx="4968895" cy="626267"/>
          </a:xfrm>
          <a:prstGeom prst="rect">
            <a:avLst/>
          </a:prstGeom>
        </p:spPr>
        <p:txBody>
          <a:bodyPr vert="horz" lIns="43205" tIns="21603" rIns="43205" bIns="21603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E7D51571-EEFC-4B8C-8408-9D40FC906C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072" y="862523"/>
            <a:ext cx="4968895" cy="2055806"/>
          </a:xfrm>
          <a:prstGeom prst="rect">
            <a:avLst/>
          </a:prstGeom>
        </p:spPr>
        <p:txBody>
          <a:bodyPr vert="horz" lIns="43205" tIns="21603" rIns="43205" bIns="21603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E98CE1A0-4D4B-49E2-A693-BADC9CEDD5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6071" y="3003082"/>
            <a:ext cx="1296234" cy="172505"/>
          </a:xfrm>
          <a:prstGeom prst="rect">
            <a:avLst/>
          </a:prstGeom>
        </p:spPr>
        <p:txBody>
          <a:bodyPr vert="horz" lIns="43205" tIns="21603" rIns="43205" bIns="2160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50F7D-9455-4C5B-ABCC-1AA034957536}" type="datetime1">
              <a:rPr lang="el-GR" smtClean="0"/>
              <a:pPr/>
              <a:t>29/9/2021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9E3F171A-E1A9-435E-BCE6-C5A80E3B9E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08344" y="3003082"/>
            <a:ext cx="1944350" cy="172505"/>
          </a:xfrm>
          <a:prstGeom prst="rect">
            <a:avLst/>
          </a:prstGeom>
        </p:spPr>
        <p:txBody>
          <a:bodyPr vert="horz" lIns="43205" tIns="21603" rIns="43205" bIns="2160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ΓΝΘ Παπαγεωργίου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856DB19E-E18D-41B6-811A-B2F41EDD39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68733" y="3003082"/>
            <a:ext cx="1296234" cy="172505"/>
          </a:xfrm>
          <a:prstGeom prst="rect">
            <a:avLst/>
          </a:prstGeom>
        </p:spPr>
        <p:txBody>
          <a:bodyPr vert="horz" lIns="43205" tIns="21603" rIns="43205" bIns="21603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C8772-1322-457E-B25C-D7CEA5D546C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206599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432054" rtl="0" eaLnBrk="1" latinLnBrk="0" hangingPunct="1">
        <a:lnSpc>
          <a:spcPct val="90000"/>
        </a:lnSpc>
        <a:spcBef>
          <a:spcPct val="0"/>
        </a:spcBef>
        <a:buNone/>
        <a:defRPr sz="2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8014" indent="-108014" algn="l" defTabSz="432054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4041" indent="-108014" algn="l" defTabSz="432054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8" indent="-108014" algn="l" defTabSz="432054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5" indent="-108014" algn="l" defTabSz="432054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2" indent="-108014" algn="l" defTabSz="432054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9" indent="-108014" algn="l" defTabSz="432054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6" indent="-108014" algn="l" defTabSz="432054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3" indent="-108014" algn="l" defTabSz="432054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30" indent="-108014" algn="l" defTabSz="432054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432054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" algn="l" defTabSz="432054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" algn="l" defTabSz="432054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" algn="l" defTabSz="432054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" algn="l" defTabSz="432054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" algn="l" defTabSz="432054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" algn="l" defTabSz="432054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" algn="l" defTabSz="432054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" algn="l" defTabSz="432054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46C2E80F-49A6-4372-B103-219D417A55E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28748" y="222490"/>
            <a:ext cx="2070141" cy="2783747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3205" tIns="21603" rIns="43205" bIns="21603" rtlCol="0" anchor="ctr">
            <a:noAutofit/>
          </a:bodyPr>
          <a:lstStyle/>
          <a:p>
            <a:pPr algn="ctr" defTabSz="216027">
              <a:defRPr/>
            </a:pPr>
            <a:endParaRPr lang="en-US" dirty="0">
              <a:solidFill>
                <a:schemeClr val="bg1"/>
              </a:solidFill>
              <a:latin typeface="Calibri" panose="020F0502020204030204"/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6B6E98A8-072A-4B4C-818F-8169F1D29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26" y="0"/>
            <a:ext cx="2155245" cy="1391697"/>
          </a:xfrm>
          <a:solidFill>
            <a:schemeClr val="bg1"/>
          </a:solidFill>
          <a:ln w="28575">
            <a:solidFill>
              <a:srgbClr val="0070C0"/>
            </a:solidFill>
          </a:ln>
          <a:effectLst/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l-GR" sz="1000" b="1" dirty="0" smtClean="0">
                <a:solidFill>
                  <a:srgbClr val="0070C0"/>
                </a:solidFill>
              </a:rPr>
              <a:t>ΠΟΣΟΤΙΚΑ ΚΑΙ ΠΟΙΟΤΙΚΑ ΧΑΡΑΚΤΗΡΙΣΤΙΚΑ ΤΩΝ ΘΕΤΙΚΩΝ ΓΙΑ </a:t>
            </a:r>
            <a:r>
              <a:rPr lang="en-US" sz="1000" b="1" dirty="0" smtClean="0">
                <a:solidFill>
                  <a:srgbClr val="0070C0"/>
                </a:solidFill>
              </a:rPr>
              <a:t>COVID</a:t>
            </a:r>
            <a:r>
              <a:rPr lang="el-GR" sz="1000" b="1" dirty="0" smtClean="0">
                <a:solidFill>
                  <a:srgbClr val="0070C0"/>
                </a:solidFill>
              </a:rPr>
              <a:t>-19 ΕΠΑΓΓΕΛΜΑΤΙΩΝ ΥΓΕΙΑΣ (ΕΥ) </a:t>
            </a:r>
            <a:r>
              <a:rPr lang="el-GR" sz="900" dirty="0" smtClean="0"/>
              <a:t/>
            </a:r>
            <a:br>
              <a:rPr lang="el-GR" sz="900" dirty="0" smtClean="0"/>
            </a:br>
            <a:endParaRPr lang="el-GR" sz="900" b="1" dirty="0">
              <a:solidFill>
                <a:srgbClr val="002060"/>
              </a:solidFill>
            </a:endParaRPr>
          </a:p>
        </p:txBody>
      </p:sp>
      <p:sp>
        <p:nvSpPr>
          <p:cNvPr id="4" name="Θέση υποσέλιδου 3">
            <a:extLst>
              <a:ext uri="{FF2B5EF4-FFF2-40B4-BE49-F238E27FC236}">
                <a16:creationId xmlns="" xmlns:a16="http://schemas.microsoft.com/office/drawing/2014/main" id="{22EA10A5-A32D-43B1-9AAC-66946E12C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52572" y="2972581"/>
            <a:ext cx="1944350" cy="172505"/>
          </a:xfrm>
        </p:spPr>
        <p:txBody>
          <a:bodyPr>
            <a:normAutofit/>
          </a:bodyPr>
          <a:lstStyle/>
          <a:p>
            <a:pPr>
              <a:spcAft>
                <a:spcPts val="284"/>
              </a:spcAft>
            </a:pPr>
            <a:r>
              <a:rPr lang="el-GR" dirty="0" smtClean="0">
                <a:solidFill>
                  <a:prstClr val="black">
                    <a:tint val="75000"/>
                  </a:prstClr>
                </a:solidFill>
              </a:rPr>
              <a:t>ΕΝΛ ΓΝΘ </a:t>
            </a:r>
            <a:r>
              <a:rPr lang="el-GR" dirty="0">
                <a:solidFill>
                  <a:prstClr val="black">
                    <a:tint val="75000"/>
                  </a:prstClr>
                </a:solidFill>
              </a:rPr>
              <a:t>Παπαγεωργίου</a:t>
            </a:r>
          </a:p>
        </p:txBody>
      </p:sp>
      <p:graphicFrame>
        <p:nvGraphicFramePr>
          <p:cNvPr id="6" name="Θέση περιεχομένου 2">
            <a:extLst>
              <a:ext uri="{FF2B5EF4-FFF2-40B4-BE49-F238E27FC236}">
                <a16:creationId xmlns="" xmlns:a16="http://schemas.microsoft.com/office/drawing/2014/main" id="{EB4E8E19-9388-469A-BE39-331F25874B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06040192"/>
              </p:ext>
            </p:extLst>
          </p:nvPr>
        </p:nvGraphicFramePr>
        <p:xfrm>
          <a:off x="2273553" y="176441"/>
          <a:ext cx="3361613" cy="2780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5314" y="1504818"/>
            <a:ext cx="2155372" cy="1336289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vert="horz" wrap="square" lIns="43205" tIns="21603" rIns="43205" bIns="21603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l-GR" sz="6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l-GR" sz="600" u="sng" dirty="0" smtClean="0">
                <a:latin typeface="Times New Roman" pitchFamily="18" charset="0"/>
                <a:cs typeface="Times New Roman" pitchFamily="18" charset="0"/>
              </a:rPr>
              <a:t>Ε. Χριστοδούλου</a:t>
            </a:r>
            <a:r>
              <a:rPr lang="el-GR" sz="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600" baseline="30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l-GR" sz="600" dirty="0" smtClean="0">
                <a:latin typeface="Times New Roman" pitchFamily="18" charset="0"/>
                <a:cs typeface="Times New Roman" pitchFamily="18" charset="0"/>
              </a:rPr>
              <a:t>Α. </a:t>
            </a:r>
            <a:r>
              <a:rPr lang="en-US" sz="6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l-GR" sz="600" dirty="0" err="1" smtClean="0">
                <a:latin typeface="Times New Roman" pitchFamily="18" charset="0"/>
                <a:cs typeface="Times New Roman" pitchFamily="18" charset="0"/>
              </a:rPr>
              <a:t>αλούσιου</a:t>
            </a:r>
            <a:r>
              <a:rPr lang="el-GR" sz="600" u="sng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6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l-GR" sz="600" dirty="0" smtClean="0">
                <a:latin typeface="Times New Roman" pitchFamily="18" charset="0"/>
                <a:cs typeface="Times New Roman" pitchFamily="18" charset="0"/>
              </a:rPr>
              <a:t>Α. </a:t>
            </a:r>
            <a:r>
              <a:rPr lang="el-GR" sz="600" dirty="0" err="1" smtClean="0">
                <a:latin typeface="Times New Roman" pitchFamily="18" charset="0"/>
                <a:cs typeface="Times New Roman" pitchFamily="18" charset="0"/>
              </a:rPr>
              <a:t>Πορτοκαλίδης</a:t>
            </a:r>
            <a:r>
              <a:rPr lang="el-GR" sz="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6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l-GR" sz="600" dirty="0" smtClean="0">
                <a:latin typeface="Times New Roman" pitchFamily="18" charset="0"/>
                <a:cs typeface="Times New Roman" pitchFamily="18" charset="0"/>
              </a:rPr>
              <a:t>Χ. </a:t>
            </a:r>
            <a:r>
              <a:rPr lang="el-GR" sz="600" dirty="0" err="1" smtClean="0">
                <a:latin typeface="Times New Roman" pitchFamily="18" charset="0"/>
                <a:cs typeface="Times New Roman" pitchFamily="18" charset="0"/>
              </a:rPr>
              <a:t>Ψωμιάδης</a:t>
            </a:r>
            <a:r>
              <a:rPr lang="el-GR" sz="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6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l-GR" sz="600" dirty="0" smtClean="0">
                <a:latin typeface="Times New Roman" pitchFamily="18" charset="0"/>
                <a:cs typeface="Times New Roman" pitchFamily="18" charset="0"/>
              </a:rPr>
              <a:t>Γ. Παπαδοπούλου, </a:t>
            </a:r>
            <a:r>
              <a:rPr lang="el-GR" sz="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sz="600" dirty="0" smtClean="0">
                <a:latin typeface="Times New Roman" pitchFamily="18" charset="0"/>
                <a:cs typeface="Times New Roman" pitchFamily="18" charset="0"/>
              </a:rPr>
              <a:t>Ν. Κολοβός , </a:t>
            </a:r>
            <a:r>
              <a:rPr lang="el-GR" sz="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z="600" dirty="0" smtClean="0">
                <a:latin typeface="Times New Roman" pitchFamily="18" charset="0"/>
                <a:cs typeface="Times New Roman" pitchFamily="18" charset="0"/>
              </a:rPr>
              <a:t>Σ. </a:t>
            </a:r>
            <a:r>
              <a:rPr lang="el-GR" sz="600" dirty="0" err="1" smtClean="0">
                <a:latin typeface="Times New Roman" pitchFamily="18" charset="0"/>
                <a:cs typeface="Times New Roman" pitchFamily="18" charset="0"/>
              </a:rPr>
              <a:t>Καταφυγιώτης</a:t>
            </a:r>
            <a:r>
              <a:rPr lang="el-GR" sz="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z="600" dirty="0" smtClean="0">
                <a:latin typeface="Times New Roman" pitchFamily="18" charset="0"/>
                <a:cs typeface="Times New Roman" pitchFamily="18" charset="0"/>
              </a:rPr>
              <a:t>Κ. Αντωνίου, </a:t>
            </a:r>
            <a:r>
              <a:rPr lang="el-GR" sz="6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l-GR" sz="600" dirty="0" smtClean="0">
                <a:latin typeface="Times New Roman" pitchFamily="18" charset="0"/>
                <a:cs typeface="Times New Roman" pitchFamily="18" charset="0"/>
              </a:rPr>
              <a:t>Ε. </a:t>
            </a:r>
            <a:r>
              <a:rPr lang="el-GR" sz="600" dirty="0" err="1" smtClean="0">
                <a:latin typeface="Times New Roman" pitchFamily="18" charset="0"/>
                <a:cs typeface="Times New Roman" pitchFamily="18" charset="0"/>
              </a:rPr>
              <a:t>Σίσκου</a:t>
            </a:r>
            <a:r>
              <a:rPr lang="el-GR" sz="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6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l-GR" sz="600" dirty="0" smtClean="0">
                <a:latin typeface="Times New Roman" pitchFamily="18" charset="0"/>
                <a:cs typeface="Times New Roman" pitchFamily="18" charset="0"/>
              </a:rPr>
              <a:t>Α. Παπαδημητρίου, </a:t>
            </a:r>
            <a:r>
              <a:rPr lang="el-GR" sz="6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l-GR" sz="600" dirty="0" smtClean="0">
                <a:latin typeface="Times New Roman" pitchFamily="18" charset="0"/>
                <a:cs typeface="Times New Roman" pitchFamily="18" charset="0"/>
              </a:rPr>
              <a:t>Β. </a:t>
            </a:r>
            <a:r>
              <a:rPr lang="el-GR" sz="600" dirty="0" err="1" smtClean="0">
                <a:latin typeface="Times New Roman" pitchFamily="18" charset="0"/>
                <a:cs typeface="Times New Roman" pitchFamily="18" charset="0"/>
              </a:rPr>
              <a:t>Κουλουρίδα</a:t>
            </a:r>
            <a:r>
              <a:rPr lang="el-GR" sz="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z="600" dirty="0" smtClean="0">
                <a:latin typeface="Times New Roman" pitchFamily="18" charset="0"/>
                <a:cs typeface="Times New Roman" pitchFamily="18" charset="0"/>
              </a:rPr>
              <a:t>Α. Λαμπρόπουλος, </a:t>
            </a:r>
            <a:r>
              <a:rPr lang="el-GR" sz="600" baseline="30000" dirty="0" smtClean="0">
                <a:latin typeface="Times New Roman" pitchFamily="18" charset="0"/>
                <a:cs typeface="Times New Roman" pitchFamily="18" charset="0"/>
              </a:rPr>
              <a:t> 5</a:t>
            </a:r>
            <a:r>
              <a:rPr lang="el-GR" sz="600" dirty="0" smtClean="0">
                <a:latin typeface="Times New Roman" pitchFamily="18" charset="0"/>
                <a:cs typeface="Times New Roman" pitchFamily="18" charset="0"/>
              </a:rPr>
              <a:t>Γ. </a:t>
            </a:r>
            <a:r>
              <a:rPr lang="el-GR" sz="600" dirty="0" err="1" smtClean="0">
                <a:latin typeface="Times New Roman" pitchFamily="18" charset="0"/>
                <a:cs typeface="Times New Roman" pitchFamily="18" charset="0"/>
              </a:rPr>
              <a:t>Κυριακέλη</a:t>
            </a:r>
            <a:r>
              <a:rPr lang="el-GR" sz="6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en-US" sz="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600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l-GR" sz="600" dirty="0" smtClean="0">
                <a:latin typeface="Times New Roman" pitchFamily="18" charset="0"/>
                <a:cs typeface="Times New Roman" pitchFamily="18" charset="0"/>
              </a:rPr>
              <a:t>Χ</a:t>
            </a:r>
            <a:r>
              <a:rPr lang="el-GR" sz="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l-GR" sz="600" dirty="0" err="1" smtClean="0">
                <a:latin typeface="Times New Roman" pitchFamily="18" charset="0"/>
                <a:cs typeface="Times New Roman" pitchFamily="18" charset="0"/>
              </a:rPr>
              <a:t>Τρακατέλλη</a:t>
            </a:r>
            <a:r>
              <a:rPr lang="el-GR" sz="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600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l-GR" sz="600" dirty="0" smtClean="0">
                <a:latin typeface="Times New Roman" pitchFamily="18" charset="0"/>
                <a:cs typeface="Times New Roman" pitchFamily="18" charset="0"/>
              </a:rPr>
              <a:t>Κ. Αρβανίτη</a:t>
            </a:r>
          </a:p>
          <a:p>
            <a:r>
              <a:rPr lang="el-GR" sz="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l-GR" sz="6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l-GR" sz="600" dirty="0" smtClean="0">
                <a:latin typeface="Times New Roman" pitchFamily="18" charset="0"/>
                <a:cs typeface="Times New Roman" pitchFamily="18" charset="0"/>
              </a:rPr>
              <a:t>Νοσηλευτές </a:t>
            </a:r>
            <a:r>
              <a:rPr lang="el-GR" sz="600" dirty="0" smtClean="0">
                <a:latin typeface="Times New Roman" pitchFamily="18" charset="0"/>
                <a:cs typeface="Times New Roman" pitchFamily="18" charset="0"/>
              </a:rPr>
              <a:t>Επιτήρησης </a:t>
            </a:r>
            <a:r>
              <a:rPr lang="el-GR" sz="600" dirty="0" smtClean="0">
                <a:latin typeface="Times New Roman" pitchFamily="18" charset="0"/>
                <a:cs typeface="Times New Roman" pitchFamily="18" charset="0"/>
              </a:rPr>
              <a:t>Λοιμώξεων (ΝΕΛ)</a:t>
            </a:r>
          </a:p>
          <a:p>
            <a:r>
              <a:rPr lang="el-GR" sz="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sz="600" dirty="0" smtClean="0">
                <a:latin typeface="Times New Roman" pitchFamily="18" charset="0"/>
                <a:cs typeface="Times New Roman" pitchFamily="18" charset="0"/>
              </a:rPr>
              <a:t>Ιατρός Εργασίας</a:t>
            </a:r>
          </a:p>
          <a:p>
            <a:r>
              <a:rPr lang="el-GR" sz="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z="600" dirty="0" smtClean="0">
                <a:latin typeface="Times New Roman" pitchFamily="18" charset="0"/>
                <a:cs typeface="Times New Roman" pitchFamily="18" charset="0"/>
              </a:rPr>
              <a:t>Εργαστήριο Μοριακής Βιολογίας</a:t>
            </a:r>
          </a:p>
          <a:p>
            <a:r>
              <a:rPr lang="el-GR" sz="6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l-GR" sz="600" dirty="0" smtClean="0">
                <a:latin typeface="Times New Roman" pitchFamily="18" charset="0"/>
                <a:cs typeface="Times New Roman" pitchFamily="18" charset="0"/>
              </a:rPr>
              <a:t>Μικροβιολογικό Εργαστήριο</a:t>
            </a:r>
          </a:p>
          <a:p>
            <a:r>
              <a:rPr lang="el-GR" sz="600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l-GR" sz="600" dirty="0" smtClean="0">
                <a:latin typeface="Times New Roman" pitchFamily="18" charset="0"/>
                <a:cs typeface="Times New Roman" pitchFamily="18" charset="0"/>
              </a:rPr>
              <a:t>Τομεάρχης Νοσηλευτικής Υπηρεσίας για θέματα Λοιμώξεων </a:t>
            </a:r>
          </a:p>
          <a:p>
            <a:r>
              <a:rPr lang="el-GR" sz="600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l-GR" sz="600" dirty="0" smtClean="0">
                <a:latin typeface="Times New Roman" pitchFamily="18" charset="0"/>
                <a:cs typeface="Times New Roman" pitchFamily="18" charset="0"/>
              </a:rPr>
              <a:t>Επιτροπή Νοσοκομειακών Λοιμώξεων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sz="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Γ.Ν. </a:t>
            </a:r>
            <a:r>
              <a:rPr lang="en-US" sz="6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Παπαγεωργίου</a:t>
            </a:r>
            <a:r>
              <a:rPr lang="en-US" sz="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6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Θεσσαλονίκη</a:t>
            </a:r>
            <a:r>
              <a:rPr lang="en-US" sz="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US" sz="6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094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46DCEC4F-9069-4B59-ADCB-816E97D07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71" y="172505"/>
            <a:ext cx="5112921" cy="626267"/>
          </a:xfrm>
          <a:solidFill>
            <a:srgbClr val="0070C0"/>
          </a:solidFill>
        </p:spPr>
        <p:txBody>
          <a:bodyPr/>
          <a:lstStyle/>
          <a:p>
            <a:pPr algn="ctr"/>
            <a:r>
              <a:rPr lang="el-G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Αποτελέσματα</a:t>
            </a:r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="" xmlns:a16="http://schemas.microsoft.com/office/drawing/2014/main" id="{FD573CA9-F708-47A7-8F2D-0728DB4D5F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1470" y="862523"/>
            <a:ext cx="5287810" cy="214055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el-GR" sz="900" dirty="0" smtClean="0">
                <a:solidFill>
                  <a:schemeClr val="tx2"/>
                </a:solidFill>
              </a:rPr>
              <a:t>Από σύνολο</a:t>
            </a:r>
            <a:r>
              <a:rPr lang="el-GR" sz="900" b="1" dirty="0" smtClean="0">
                <a:solidFill>
                  <a:schemeClr val="tx2"/>
                </a:solidFill>
              </a:rPr>
              <a:t> </a:t>
            </a:r>
            <a:r>
              <a:rPr lang="el-GR" sz="900" dirty="0" smtClean="0">
                <a:solidFill>
                  <a:schemeClr val="tx2"/>
                </a:solidFill>
              </a:rPr>
              <a:t>428 θετικών (με επιβεβαιωμένο με </a:t>
            </a:r>
            <a:r>
              <a:rPr lang="en-GB" sz="900" dirty="0" smtClean="0">
                <a:solidFill>
                  <a:schemeClr val="tx2"/>
                </a:solidFill>
              </a:rPr>
              <a:t>RT</a:t>
            </a:r>
            <a:r>
              <a:rPr lang="el-GR" sz="900" dirty="0" smtClean="0">
                <a:solidFill>
                  <a:schemeClr val="tx2"/>
                </a:solidFill>
              </a:rPr>
              <a:t>-</a:t>
            </a:r>
            <a:r>
              <a:rPr lang="en-GB" sz="900" dirty="0" smtClean="0">
                <a:solidFill>
                  <a:schemeClr val="tx2"/>
                </a:solidFill>
              </a:rPr>
              <a:t>PCR</a:t>
            </a:r>
            <a:r>
              <a:rPr lang="el-GR" sz="900" dirty="0" smtClean="0">
                <a:solidFill>
                  <a:schemeClr val="tx2"/>
                </a:solidFill>
              </a:rPr>
              <a:t> δείγμα) ΕΥ, 40% ήταν &lt;40 ετών, 33% άνδρες και 67% </a:t>
            </a:r>
            <a:r>
              <a:rPr lang="el-GR" sz="900" dirty="0" smtClean="0">
                <a:solidFill>
                  <a:schemeClr val="tx2"/>
                </a:solidFill>
              </a:rPr>
              <a:t>γυναίκες.</a:t>
            </a:r>
            <a:endParaRPr lang="el-GR" sz="900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l-GR" sz="900" dirty="0" smtClean="0">
                <a:solidFill>
                  <a:schemeClr val="tx2"/>
                </a:solidFill>
              </a:rPr>
              <a:t>Το 1% των θετικών ΕΥ διαγνώστηκε κατά το 1</a:t>
            </a:r>
            <a:r>
              <a:rPr lang="el-GR" sz="900" baseline="30000" dirty="0" smtClean="0">
                <a:solidFill>
                  <a:schemeClr val="tx2"/>
                </a:solidFill>
              </a:rPr>
              <a:t>ο</a:t>
            </a:r>
            <a:r>
              <a:rPr lang="el-GR" sz="900" dirty="0" smtClean="0">
                <a:solidFill>
                  <a:schemeClr val="tx2"/>
                </a:solidFill>
              </a:rPr>
              <a:t> κύμα της πανδημίας, 64% κατά το 2</a:t>
            </a:r>
            <a:r>
              <a:rPr lang="el-GR" sz="900" baseline="30000" dirty="0" smtClean="0">
                <a:solidFill>
                  <a:schemeClr val="tx2"/>
                </a:solidFill>
              </a:rPr>
              <a:t>ο</a:t>
            </a:r>
            <a:r>
              <a:rPr lang="el-GR" sz="900" dirty="0" smtClean="0">
                <a:solidFill>
                  <a:schemeClr val="tx2"/>
                </a:solidFill>
              </a:rPr>
              <a:t> κύμα,  14% κατά το 3</a:t>
            </a:r>
            <a:r>
              <a:rPr lang="el-GR" sz="900" baseline="30000" dirty="0" smtClean="0">
                <a:solidFill>
                  <a:schemeClr val="tx2"/>
                </a:solidFill>
              </a:rPr>
              <a:t>ο</a:t>
            </a:r>
            <a:r>
              <a:rPr lang="el-GR" sz="900" dirty="0" smtClean="0">
                <a:solidFill>
                  <a:schemeClr val="tx2"/>
                </a:solidFill>
              </a:rPr>
              <a:t> κύμα και 8% κατά την 4</a:t>
            </a:r>
            <a:r>
              <a:rPr lang="el-GR" sz="900" baseline="30000" dirty="0" smtClean="0">
                <a:solidFill>
                  <a:schemeClr val="tx2"/>
                </a:solidFill>
              </a:rPr>
              <a:t>ο</a:t>
            </a:r>
            <a:r>
              <a:rPr lang="el-GR" sz="900" dirty="0" smtClean="0">
                <a:solidFill>
                  <a:schemeClr val="tx2"/>
                </a:solidFill>
              </a:rPr>
              <a:t> κύμα (η καταγραφή συνεχίζεται</a:t>
            </a:r>
            <a:r>
              <a:rPr lang="el-GR" sz="900" dirty="0" smtClean="0">
                <a:solidFill>
                  <a:schemeClr val="tx2"/>
                </a:solidFill>
              </a:rPr>
              <a:t>).</a:t>
            </a:r>
            <a:endParaRPr lang="el-GR" sz="900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l-GR" sz="900" dirty="0" smtClean="0">
                <a:solidFill>
                  <a:schemeClr val="tx2"/>
                </a:solidFill>
              </a:rPr>
              <a:t>Τα θετικά κρούσματα αφορούσαν σε ποσοστό </a:t>
            </a:r>
            <a:r>
              <a:rPr lang="el-GR" sz="900" dirty="0" smtClean="0">
                <a:solidFill>
                  <a:schemeClr val="tx2"/>
                </a:solidFill>
              </a:rPr>
              <a:t>45% Νοσηλευτικό προσωπικό, 23</a:t>
            </a:r>
            <a:r>
              <a:rPr lang="el-GR" sz="900" dirty="0" smtClean="0">
                <a:solidFill>
                  <a:schemeClr val="tx2"/>
                </a:solidFill>
              </a:rPr>
              <a:t>% </a:t>
            </a:r>
            <a:r>
              <a:rPr lang="el-GR" sz="900" dirty="0" smtClean="0">
                <a:solidFill>
                  <a:schemeClr val="tx2"/>
                </a:solidFill>
              </a:rPr>
              <a:t>Ιατρικό </a:t>
            </a:r>
            <a:r>
              <a:rPr lang="el-GR" sz="900" dirty="0" smtClean="0">
                <a:solidFill>
                  <a:schemeClr val="tx2"/>
                </a:solidFill>
              </a:rPr>
              <a:t>προσωπικό, </a:t>
            </a:r>
            <a:r>
              <a:rPr lang="el-GR" sz="900" dirty="0" smtClean="0">
                <a:solidFill>
                  <a:schemeClr val="tx2"/>
                </a:solidFill>
              </a:rPr>
              <a:t>30</a:t>
            </a:r>
            <a:r>
              <a:rPr lang="el-GR" sz="900" dirty="0" smtClean="0">
                <a:solidFill>
                  <a:schemeClr val="tx2"/>
                </a:solidFill>
              </a:rPr>
              <a:t>% λοιπό προσωπικό, 2% </a:t>
            </a:r>
            <a:r>
              <a:rPr lang="el-GR" sz="900" dirty="0" smtClean="0">
                <a:solidFill>
                  <a:schemeClr val="tx2"/>
                </a:solidFill>
              </a:rPr>
              <a:t>Φοιτητές-Σπουδαστές.</a:t>
            </a:r>
            <a:endParaRPr lang="el-GR" sz="900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l-GR" sz="900" dirty="0" smtClean="0">
                <a:solidFill>
                  <a:schemeClr val="tx2"/>
                </a:solidFill>
              </a:rPr>
              <a:t>Από τους θετικούς ΕΥ, το </a:t>
            </a:r>
            <a:r>
              <a:rPr lang="el-GR" sz="900" dirty="0" smtClean="0">
                <a:solidFill>
                  <a:schemeClr val="tx2"/>
                </a:solidFill>
              </a:rPr>
              <a:t>75</a:t>
            </a:r>
            <a:r>
              <a:rPr lang="el-GR" sz="900" dirty="0" smtClean="0">
                <a:solidFill>
                  <a:schemeClr val="tx2"/>
                </a:solidFill>
              </a:rPr>
              <a:t>% </a:t>
            </a:r>
            <a:r>
              <a:rPr lang="el-GR" sz="900" dirty="0" smtClean="0">
                <a:solidFill>
                  <a:schemeClr val="tx2"/>
                </a:solidFill>
              </a:rPr>
              <a:t> δεν απασχολούνταν </a:t>
            </a:r>
            <a:r>
              <a:rPr lang="el-GR" sz="900" dirty="0" smtClean="0">
                <a:solidFill>
                  <a:schemeClr val="tx2"/>
                </a:solidFill>
              </a:rPr>
              <a:t>σε </a:t>
            </a:r>
            <a:r>
              <a:rPr lang="el-GR" sz="900" dirty="0" smtClean="0">
                <a:solidFill>
                  <a:schemeClr val="tx2"/>
                </a:solidFill>
              </a:rPr>
              <a:t>Τμήματα/Κλινικές </a:t>
            </a:r>
            <a:r>
              <a:rPr lang="en-US" sz="900" dirty="0" err="1" smtClean="0">
                <a:solidFill>
                  <a:schemeClr val="tx2"/>
                </a:solidFill>
              </a:rPr>
              <a:t>Covid</a:t>
            </a:r>
            <a:r>
              <a:rPr lang="el-GR" sz="900" dirty="0" smtClean="0">
                <a:solidFill>
                  <a:schemeClr val="tx2"/>
                </a:solidFill>
              </a:rPr>
              <a:t>-19, ενώ η έκθεση στον </a:t>
            </a:r>
            <a:r>
              <a:rPr lang="en-GB" sz="900" dirty="0" smtClean="0">
                <a:solidFill>
                  <a:schemeClr val="tx2"/>
                </a:solidFill>
              </a:rPr>
              <a:t>SARS</a:t>
            </a:r>
            <a:r>
              <a:rPr lang="el-GR" sz="900" dirty="0" smtClean="0">
                <a:solidFill>
                  <a:schemeClr val="tx2"/>
                </a:solidFill>
              </a:rPr>
              <a:t>-</a:t>
            </a:r>
            <a:r>
              <a:rPr lang="en-GB" sz="900" dirty="0" err="1" smtClean="0">
                <a:solidFill>
                  <a:schemeClr val="tx2"/>
                </a:solidFill>
              </a:rPr>
              <a:t>CoV</a:t>
            </a:r>
            <a:r>
              <a:rPr lang="el-GR" sz="900" dirty="0" smtClean="0">
                <a:solidFill>
                  <a:schemeClr val="tx2"/>
                </a:solidFill>
              </a:rPr>
              <a:t>-2 σε ποσοστό 92% αφορούσε χώρους και επαφές </a:t>
            </a:r>
            <a:r>
              <a:rPr lang="el-GR" sz="900" dirty="0" smtClean="0">
                <a:solidFill>
                  <a:schemeClr val="tx2"/>
                </a:solidFill>
              </a:rPr>
              <a:t>των ΕΥ εκτός Νοσοκομείου.</a:t>
            </a:r>
            <a:endParaRPr lang="el-GR" sz="900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l-GR" sz="900" dirty="0" smtClean="0">
                <a:solidFill>
                  <a:schemeClr val="tx2"/>
                </a:solidFill>
              </a:rPr>
              <a:t>Μεταξύ των θετικών ΕΥ, το 3% χρειάστηκε </a:t>
            </a:r>
            <a:r>
              <a:rPr lang="el-GR" sz="900" dirty="0" smtClean="0">
                <a:solidFill>
                  <a:schemeClr val="tx2"/>
                </a:solidFill>
              </a:rPr>
              <a:t>νοσηλεία.</a:t>
            </a:r>
            <a:endParaRPr lang="el-GR" sz="900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l-GR" sz="900" dirty="0" smtClean="0">
                <a:solidFill>
                  <a:schemeClr val="tx2"/>
                </a:solidFill>
              </a:rPr>
              <a:t>Δελτία </a:t>
            </a:r>
            <a:r>
              <a:rPr lang="el-GR" sz="900" dirty="0" smtClean="0">
                <a:solidFill>
                  <a:schemeClr val="tx2"/>
                </a:solidFill>
              </a:rPr>
              <a:t>ιχνηλάτησης </a:t>
            </a:r>
            <a:r>
              <a:rPr lang="el-GR" sz="900" dirty="0" smtClean="0">
                <a:solidFill>
                  <a:schemeClr val="tx2"/>
                </a:solidFill>
              </a:rPr>
              <a:t>για τους θετικούς ΕΥ συμπληρώθηκαν σε ποσοστό 70% (για τους υπόλοιπους θετικούς ΕΥ δεν υπήρχε ένδειξη συμπλήρωσης δελτίου </a:t>
            </a:r>
            <a:r>
              <a:rPr lang="el-GR" sz="900" dirty="0" smtClean="0">
                <a:solidFill>
                  <a:schemeClr val="tx2"/>
                </a:solidFill>
              </a:rPr>
              <a:t>ιχνηλάτησης λόγω απουσίας του θετικού ΕΥ από την εργασία κατά το χρονικό διάστημα της ιχνηλάτησης, βλ. οδηγίες ΕΟΔΥ).</a:t>
            </a:r>
            <a:endParaRPr lang="el-GR" sz="900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l-GR" sz="900" dirty="0" smtClean="0">
                <a:solidFill>
                  <a:schemeClr val="tx2"/>
                </a:solidFill>
              </a:rPr>
              <a:t>Υψηλού, μετρίου και χαμηλού κινδύνου έκθεση στα δελτία </a:t>
            </a:r>
            <a:r>
              <a:rPr lang="el-GR" sz="900" dirty="0" smtClean="0">
                <a:solidFill>
                  <a:schemeClr val="tx2"/>
                </a:solidFill>
              </a:rPr>
              <a:t>ιχνηλάτησης </a:t>
            </a:r>
            <a:r>
              <a:rPr lang="el-GR" sz="900" dirty="0" smtClean="0">
                <a:solidFill>
                  <a:schemeClr val="tx2"/>
                </a:solidFill>
              </a:rPr>
              <a:t>καταγράφηκε για το 18</a:t>
            </a:r>
            <a:r>
              <a:rPr lang="el-GR" sz="900" dirty="0" smtClean="0">
                <a:solidFill>
                  <a:schemeClr val="tx2"/>
                </a:solidFill>
              </a:rPr>
              <a:t>%,  </a:t>
            </a:r>
            <a:r>
              <a:rPr lang="el-GR" sz="900" dirty="0" smtClean="0">
                <a:solidFill>
                  <a:schemeClr val="tx2"/>
                </a:solidFill>
              </a:rPr>
              <a:t>27% και 55</a:t>
            </a:r>
            <a:r>
              <a:rPr lang="el-GR" sz="900" dirty="0" smtClean="0">
                <a:solidFill>
                  <a:schemeClr val="tx2"/>
                </a:solidFill>
              </a:rPr>
              <a:t>%  </a:t>
            </a:r>
            <a:r>
              <a:rPr lang="el-GR" sz="900" dirty="0" smtClean="0">
                <a:solidFill>
                  <a:schemeClr val="tx2"/>
                </a:solidFill>
              </a:rPr>
              <a:t>των εκτιθέμενων  </a:t>
            </a:r>
            <a:r>
              <a:rPr lang="el-GR" sz="900" dirty="0" smtClean="0">
                <a:solidFill>
                  <a:schemeClr val="tx2"/>
                </a:solidFill>
              </a:rPr>
              <a:t>ΕΥ, αντίστοιχα</a:t>
            </a:r>
            <a:r>
              <a:rPr lang="el-GR" sz="900" dirty="0" smtClean="0">
                <a:solidFill>
                  <a:schemeClr val="tx2"/>
                </a:solidFill>
              </a:rPr>
              <a:t>.</a:t>
            </a:r>
            <a:endParaRPr lang="en-US" sz="900" dirty="0" smtClean="0">
              <a:solidFill>
                <a:schemeClr val="tx2"/>
              </a:solidFill>
            </a:endParaRPr>
          </a:p>
        </p:txBody>
      </p:sp>
      <p:sp>
        <p:nvSpPr>
          <p:cNvPr id="4" name="Θέση υποσέλιδου 3">
            <a:extLst>
              <a:ext uri="{FF2B5EF4-FFF2-40B4-BE49-F238E27FC236}">
                <a16:creationId xmlns="" xmlns:a16="http://schemas.microsoft.com/office/drawing/2014/main" id="{1A677DA5-0C4B-46CE-96B8-2DD8000F4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ΕΝΛ ΓΝΘ </a:t>
            </a:r>
            <a:r>
              <a:rPr lang="el-GR" dirty="0"/>
              <a:t>Παπαγεωργίου</a:t>
            </a:r>
          </a:p>
        </p:txBody>
      </p:sp>
    </p:spTree>
    <p:extLst>
      <p:ext uri="{BB962C8B-B14F-4D97-AF65-F5344CB8AC3E}">
        <p14:creationId xmlns="" xmlns:p14="http://schemas.microsoft.com/office/powerpoint/2010/main" val="76930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="" xmlns:a16="http://schemas.microsoft.com/office/drawing/2014/main" id="{46C2E80F-49A6-4372-B103-219D417A55E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28748" y="222490"/>
            <a:ext cx="2070141" cy="2783747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3205" tIns="21603" rIns="43205" bIns="21603" rtlCol="0" anchor="ctr">
            <a:noAutofit/>
          </a:bodyPr>
          <a:lstStyle/>
          <a:p>
            <a:pPr algn="ctr" defTabSz="216027">
              <a:defRPr/>
            </a:pPr>
            <a:endParaRPr lang="en-US" dirty="0">
              <a:solidFill>
                <a:srgbClr val="002060"/>
              </a:solidFill>
              <a:latin typeface="Calibri" panose="020F0502020204030204"/>
            </a:endParaRPr>
          </a:p>
        </p:txBody>
      </p:sp>
      <p:sp>
        <p:nvSpPr>
          <p:cNvPr id="6" name="Τίτλος 5">
            <a:extLst>
              <a:ext uri="{FF2B5EF4-FFF2-40B4-BE49-F238E27FC236}">
                <a16:creationId xmlns="" xmlns:a16="http://schemas.microsoft.com/office/drawing/2014/main" id="{5B938FF6-C3D5-477C-9441-4F0FA2963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27" y="452410"/>
            <a:ext cx="1176007" cy="1728081"/>
          </a:xfrm>
        </p:spPr>
        <p:txBody>
          <a:bodyPr>
            <a:normAutofit/>
          </a:bodyPr>
          <a:lstStyle/>
          <a:p>
            <a:r>
              <a:rPr lang="el-GR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Συμπεράσματα</a:t>
            </a:r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52CA4858-5FFA-4468-AC6B-AD5FAC39C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36556" y="3003082"/>
            <a:ext cx="1944350" cy="172505"/>
          </a:xfrm>
        </p:spPr>
        <p:txBody>
          <a:bodyPr>
            <a:normAutofit/>
          </a:bodyPr>
          <a:lstStyle/>
          <a:p>
            <a:pPr>
              <a:spcAft>
                <a:spcPts val="284"/>
              </a:spcAft>
            </a:pPr>
            <a:r>
              <a:rPr lang="el-GR" dirty="0" smtClean="0">
                <a:solidFill>
                  <a:prstClr val="black">
                    <a:tint val="75000"/>
                  </a:prstClr>
                </a:solidFill>
              </a:rPr>
              <a:t>ΕΝΛ ΓΝΘ </a:t>
            </a:r>
            <a:r>
              <a:rPr lang="el-GR" dirty="0">
                <a:solidFill>
                  <a:prstClr val="black">
                    <a:tint val="75000"/>
                  </a:prstClr>
                </a:solidFill>
              </a:rPr>
              <a:t>Παπαγεωργίου</a:t>
            </a:r>
          </a:p>
        </p:txBody>
      </p:sp>
      <p:graphicFrame>
        <p:nvGraphicFramePr>
          <p:cNvPr id="18" name="Θέση περιεχομένου 6">
            <a:extLst>
              <a:ext uri="{FF2B5EF4-FFF2-40B4-BE49-F238E27FC236}">
                <a16:creationId xmlns="" xmlns:a16="http://schemas.microsoft.com/office/drawing/2014/main" id="{C9BCEB21-6AE7-46BC-9423-4020AFD9D3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88292311"/>
              </p:ext>
            </p:extLst>
          </p:nvPr>
        </p:nvGraphicFramePr>
        <p:xfrm>
          <a:off x="1346479" y="125604"/>
          <a:ext cx="4270550" cy="273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00294810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517</Words>
  <Application>Microsoft Office PowerPoint</Application>
  <PresentationFormat>Προσαρμογή</PresentationFormat>
  <Paragraphs>37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ΠΟΣΟΤΙΚΑ ΚΑΙ ΠΟΙΟΤΙΚΑ ΧΑΡΑΚΤΗΡΙΣΤΙΚΑ ΤΩΝ ΘΕΤΙΚΩΝ ΓΙΑ COVID-19 ΕΠΑΓΓΕΛΜΑΤΙΩΝ ΥΓΕΙΑΣ (ΕΥ)  </vt:lpstr>
      <vt:lpstr>Αποτελέσματα</vt:lpstr>
      <vt:lpstr>Συμπεράσματα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ΠΡΟΓΡΑΜΜΑ ΕΠΙΤΗΡΗΣΗΣ ΤΩΝ ΑΤΥΧΗΜΑΤΩΝ ΕΠΑΓΓΕΛΜΑΤΙΚΗΣ ΕΚΘΕΣΗΣ ΣΕ ΑΙΜΑΤΟΓΕΝΩΣ ΜΕΤΑΔΙΔΟΜΕΝΑ ΝΟΣΗΜΑΤΑ (ΑΕΠΕ-ΑΙ) ΑΣΘΕΝΩΝ: ΠΡΟΟΠΤΙΚΗ ΚΑΤΑΓΡΑΦΗ ΠΟΣΟΤΙΚΩΝ ΚΑΙ ΠΟΙΟΤΙΚΩΝ ΧΑΡΑΚΤΗΡΙΣΤΙΚΩΝ ΣΕ ΔΙΑΡΚΕΙΑ ΕΠΤΑ ΕΤΩΝΓΡΑΜΜΑ ΕΠΙΤΗΡΗΣΗΣ ΤΩΝ ΑΤΥΧΗΜΑΤΩΝ</dc:title>
  <dc:creator>Patroklos Vareltzis</dc:creator>
  <cp:lastModifiedBy>user</cp:lastModifiedBy>
  <cp:revision>52</cp:revision>
  <dcterms:created xsi:type="dcterms:W3CDTF">2019-10-20T09:30:15Z</dcterms:created>
  <dcterms:modified xsi:type="dcterms:W3CDTF">2021-09-29T07:57:17Z</dcterms:modified>
</cp:coreProperties>
</file>