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4117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9" r:id="rId7"/>
  </p:sldIdLst>
  <p:sldSz cx="12192000" cy="6858000"/>
  <p:notesSz cx="6858000" cy="9144000"/>
  <p:defaultTextStyle>
    <a:defPPr rtl="0">
      <a:defRPr lang="el-G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CBEF7F-1758-4075-B802-8A8C136AA2CB}" v="449" dt="2021-09-26T12:21:05.403"/>
    <p1510:client id="{F6CCC8A6-764E-433D-9751-EF4A3F40CFFC}" v="212" dt="2021-09-26T12:33:30.9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39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5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=""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B8F6D45-5D21-4CCC-98E8-D7DFB2AEE71F}" type="datetime1">
              <a:rPr lang="el-GR" smtClean="0"/>
              <a:pPr rtl="0"/>
              <a:t>29/9/2021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el-GR" smtClean="0"/>
              <a:pPr rtl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A6CE46A-6353-44C8-AC1C-B2607968A0C1}" type="datetime1">
              <a:rPr lang="el-GR" noProof="0" smtClean="0"/>
              <a:pPr rtl="0"/>
              <a:t>29/9/2021</a:t>
            </a:fld>
            <a:endParaRPr lang="el-GR" noProof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=""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el-GR" smtClean="0"/>
              <a:pPr rtl="0"/>
              <a:t>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40656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8B33-3F67-46FE-851D-565A219A826C}" type="datetime1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2643596"/>
            <a:ext cx="6542916" cy="3806823"/>
          </a:xfrm>
        </p:spPr>
        <p:txBody>
          <a:bodyPr rtlCol="0" anchor="ctr">
            <a:normAutofit/>
          </a:bodyPr>
          <a:lstStyle/>
          <a:p>
            <a:endParaRPr lang="el-GR" dirty="0"/>
          </a:p>
          <a:p>
            <a:pPr marL="857250" indent="-857250"/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215" y="136635"/>
            <a:ext cx="10426262" cy="139787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l-GR" sz="2200" b="1" dirty="0">
                <a:solidFill>
                  <a:srgbClr val="0070C0"/>
                </a:solidFill>
                <a:ea typeface="+mn-lt"/>
                <a:cs typeface="+mn-lt"/>
              </a:rPr>
              <a:t>ΕΜΠΕΙΡΙΑ ΕΜΒΟΛΙΑΣΤΙΚΟΥ ΚΕΝΤΡΟΥ (ΕΚ) ΤΡΙΤΟΒΑΘΜΙΟΥ ΝΟΣΟΚΟΜΕΙΟΥ </a:t>
            </a:r>
            <a:endParaRPr lang="en-US" sz="2200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ctr"/>
            <a:r>
              <a:rPr lang="el-GR" sz="2200" b="1" dirty="0" smtClean="0">
                <a:solidFill>
                  <a:srgbClr val="0070C0"/>
                </a:solidFill>
                <a:ea typeface="+mn-lt"/>
                <a:cs typeface="+mn-lt"/>
              </a:rPr>
              <a:t>ΜΕ </a:t>
            </a:r>
            <a:r>
              <a:rPr lang="el-GR" sz="2200" b="1" dirty="0">
                <a:solidFill>
                  <a:srgbClr val="0070C0"/>
                </a:solidFill>
                <a:ea typeface="+mn-lt"/>
                <a:cs typeface="+mn-lt"/>
              </a:rPr>
              <a:t>ΕΜΦΑΣΗ ΣΤΟ ΑΝΑΦΕΡΟΜΕΝΟ ΑΠΟ ΤΟΥΣ ΠΟΛΙΤΕΣ ΙΣΤΟΡΙΚΟ ΑΛΛΕΡΓΙΑΣ </a:t>
            </a:r>
            <a:endParaRPr lang="el-GR" sz="2200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ctr"/>
            <a:r>
              <a:rPr lang="el-GR" sz="2200" b="1" dirty="0" smtClean="0">
                <a:solidFill>
                  <a:srgbClr val="0070C0"/>
                </a:solidFill>
                <a:ea typeface="+mn-lt"/>
                <a:cs typeface="+mn-lt"/>
              </a:rPr>
              <a:t>ΠΡΙΝ </a:t>
            </a:r>
            <a:r>
              <a:rPr lang="el-GR" sz="2200" b="1" dirty="0">
                <a:solidFill>
                  <a:srgbClr val="0070C0"/>
                </a:solidFill>
                <a:ea typeface="+mn-lt"/>
                <a:cs typeface="+mn-lt"/>
              </a:rPr>
              <a:t>ΤΟΝ COVID-19 ΕΜΒΟΛΙΑΣΜΟ</a:t>
            </a:r>
            <a:endParaRPr lang="el-GR" sz="2200" b="1" dirty="0">
              <a:solidFill>
                <a:srgbClr val="0070C0"/>
              </a:solidFill>
            </a:endParaRPr>
          </a:p>
          <a:p>
            <a:pPr algn="ctr"/>
            <a:endParaRPr lang="el-GR" sz="2200" b="1" dirty="0">
              <a:solidFill>
                <a:srgbClr val="0070C0"/>
              </a:solidFill>
            </a:endParaRPr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26108" y="6337249"/>
            <a:ext cx="2368982" cy="331308"/>
          </a:xfrm>
        </p:spPr>
        <p:txBody>
          <a:bodyPr/>
          <a:lstStyle/>
          <a:p>
            <a:r>
              <a:rPr lang="el-GR" dirty="0" smtClean="0"/>
              <a:t>ΕΝΛ </a:t>
            </a:r>
            <a:r>
              <a:rPr lang="el-GR" dirty="0" smtClean="0"/>
              <a:t>ΓΝΘ </a:t>
            </a:r>
            <a:r>
              <a:rPr lang="el-GR" dirty="0" smtClean="0"/>
              <a:t>ΠΑΠΑΓΕΩΡΓΙΟΥ</a:t>
            </a:r>
            <a:endParaRPr lang="en-US" dirty="0"/>
          </a:p>
        </p:txBody>
      </p:sp>
      <p:sp>
        <p:nvSpPr>
          <p:cNvPr id="57" name="Ορθογώνιο: Στρογγύλεμα γωνιών 56">
            <a:extLst>
              <a:ext uri="{FF2B5EF4-FFF2-40B4-BE49-F238E27FC236}">
                <a16:creationId xmlns="" xmlns:a16="http://schemas.microsoft.com/office/drawing/2014/main" id="{C6E8896D-F18B-4F08-8CF0-EC43953381AF}"/>
              </a:ext>
            </a:extLst>
          </p:cNvPr>
          <p:cNvSpPr/>
          <p:nvPr/>
        </p:nvSpPr>
        <p:spPr>
          <a:xfrm>
            <a:off x="373145" y="2855979"/>
            <a:ext cx="11440483" cy="10328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pg-1ffa"/>
                <a:ea typeface="pg-1ffa"/>
                <a:cs typeface="pg-1ffa"/>
              </a:rPr>
              <a:t>Η καταγραφή εκδηλώσεων αλλεργίας καθώς και η ανάλυση του είδους της </a:t>
            </a:r>
            <a:r>
              <a:rPr lang="el-GR" dirty="0" smtClean="0">
                <a:latin typeface="pg-1ffa"/>
                <a:ea typeface="pg-1ffa"/>
                <a:cs typeface="pg-1ffa"/>
              </a:rPr>
              <a:t>αλλεργίας</a:t>
            </a:r>
            <a:r>
              <a:rPr lang="en-US" dirty="0" smtClean="0">
                <a:latin typeface="pg-1ffa"/>
                <a:ea typeface="pg-1ffa"/>
                <a:cs typeface="pg-1ffa"/>
              </a:rPr>
              <a:t>,</a:t>
            </a:r>
            <a:r>
              <a:rPr lang="el-GR" dirty="0" smtClean="0">
                <a:latin typeface="pg-1ffa"/>
                <a:ea typeface="pg-1ffa"/>
                <a:cs typeface="pg-1ffa"/>
              </a:rPr>
              <a:t> </a:t>
            </a:r>
            <a:r>
              <a:rPr lang="el-GR" dirty="0">
                <a:latin typeface="pg-1ffa"/>
                <a:ea typeface="pg-1ffa"/>
                <a:cs typeface="pg-1ffa"/>
              </a:rPr>
              <a:t>όπως αυτά αναφέρονται από τον προσερχόμενο για </a:t>
            </a:r>
            <a:r>
              <a:rPr lang="en-US" dirty="0" smtClean="0">
                <a:latin typeface="pg-1ffa"/>
                <a:ea typeface="pg-1ffa"/>
                <a:cs typeface="pg-1ffa"/>
              </a:rPr>
              <a:t>Covid-19 </a:t>
            </a:r>
            <a:r>
              <a:rPr lang="el-GR" dirty="0" smtClean="0">
                <a:latin typeface="pg-1ffa"/>
                <a:ea typeface="pg-1ffa"/>
                <a:cs typeface="pg-1ffa"/>
              </a:rPr>
              <a:t>εμβολιασμό </a:t>
            </a:r>
            <a:r>
              <a:rPr lang="el-GR" dirty="0">
                <a:latin typeface="pg-1ffa"/>
                <a:ea typeface="pg-1ffa"/>
                <a:cs typeface="pg-1ffa"/>
              </a:rPr>
              <a:t>πολίτη, αποτελούν σημαντικό και υποχρεωτικό μέρος της λήψης ιατρικού ιστορικού και ειδικό πεδίο στο ιατρικό έντυπο του </a:t>
            </a:r>
            <a:r>
              <a:rPr lang="af-ZA" dirty="0">
                <a:latin typeface="pg-1ffa"/>
                <a:ea typeface="pg-1ffa"/>
                <a:cs typeface="pg-1ffa"/>
              </a:rPr>
              <a:t>Covid-19 </a:t>
            </a:r>
            <a:r>
              <a:rPr lang="el-GR" dirty="0">
                <a:latin typeface="pg-1ffa"/>
                <a:ea typeface="pg-1ffa"/>
                <a:cs typeface="pg-1ffa"/>
              </a:rPr>
              <a:t>εμβολιασμού.</a:t>
            </a:r>
            <a:endParaRPr lang="el-GR" dirty="0"/>
          </a:p>
        </p:txBody>
      </p:sp>
      <p:sp>
        <p:nvSpPr>
          <p:cNvPr id="60" name="Ορθογώνιο 59">
            <a:extLst>
              <a:ext uri="{FF2B5EF4-FFF2-40B4-BE49-F238E27FC236}">
                <a16:creationId xmlns="" xmlns:a16="http://schemas.microsoft.com/office/drawing/2014/main" id="{0C809369-0699-4FB4-A3C6-B44FFFA037D6}"/>
              </a:ext>
            </a:extLst>
          </p:cNvPr>
          <p:cNvSpPr/>
          <p:nvPr/>
        </p:nvSpPr>
        <p:spPr>
          <a:xfrm>
            <a:off x="3899338" y="3993931"/>
            <a:ext cx="3857296" cy="567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rgbClr val="0070C0"/>
                </a:solidFill>
              </a:rPr>
              <a:t>Σκοπός-Μέθοδοι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E917DB6F-F197-4E8F-8319-F7C0A0A5DE78}"/>
              </a:ext>
            </a:extLst>
          </p:cNvPr>
          <p:cNvSpPr txBox="1"/>
          <p:nvPr/>
        </p:nvSpPr>
        <p:spPr>
          <a:xfrm>
            <a:off x="262760" y="4698123"/>
            <a:ext cx="11624442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sz="2000" dirty="0">
                <a:solidFill>
                  <a:srgbClr val="0070C0"/>
                </a:solidFill>
              </a:rPr>
              <a:t>Αναδρομική</a:t>
            </a:r>
            <a:r>
              <a:rPr lang="el-GR" sz="2000" dirty="0">
                <a:solidFill>
                  <a:srgbClr val="0070C0"/>
                </a:solidFill>
                <a:ea typeface="+mn-lt"/>
                <a:cs typeface="+mn-lt"/>
              </a:rPr>
              <a:t> καταγραφή πέντε μηνών (Ιανουάριος - Μάιος 2021) των αναφερόμενων </a:t>
            </a:r>
            <a:r>
              <a:rPr lang="el-GR" sz="2000" dirty="0" smtClean="0">
                <a:solidFill>
                  <a:srgbClr val="0070C0"/>
                </a:solidFill>
                <a:ea typeface="+mn-lt"/>
                <a:cs typeface="+mn-lt"/>
              </a:rPr>
              <a:t>από τους </a:t>
            </a:r>
            <a:r>
              <a:rPr lang="el-GR" sz="2000" dirty="0" smtClean="0">
                <a:solidFill>
                  <a:srgbClr val="0070C0"/>
                </a:solidFill>
                <a:ea typeface="+mn-lt"/>
                <a:cs typeface="+mn-lt"/>
              </a:rPr>
              <a:t>πολίτες, </a:t>
            </a:r>
            <a:r>
              <a:rPr lang="el-GR" sz="2000" dirty="0" smtClean="0">
                <a:solidFill>
                  <a:srgbClr val="0070C0"/>
                </a:solidFill>
                <a:ea typeface="+mn-lt"/>
                <a:cs typeface="+mn-lt"/>
              </a:rPr>
              <a:t>πριν </a:t>
            </a:r>
            <a:r>
              <a:rPr lang="el-GR" sz="2000" dirty="0">
                <a:solidFill>
                  <a:srgbClr val="0070C0"/>
                </a:solidFill>
                <a:ea typeface="+mn-lt"/>
                <a:cs typeface="+mn-lt"/>
              </a:rPr>
              <a:t>τον </a:t>
            </a:r>
            <a:r>
              <a:rPr lang="el-GR" sz="2000" dirty="0" smtClean="0">
                <a:solidFill>
                  <a:srgbClr val="0070C0"/>
                </a:solidFill>
                <a:ea typeface="+mn-lt"/>
                <a:cs typeface="+mn-lt"/>
              </a:rPr>
              <a:t>Covid-19 εμβολιασμό, αλλεργιών.</a:t>
            </a:r>
            <a:endParaRPr lang="el-GR" sz="2000" dirty="0">
              <a:solidFill>
                <a:srgbClr val="0070C0"/>
              </a:solidFill>
            </a:endParaRPr>
          </a:p>
          <a:p>
            <a:endParaRPr lang="el-GR" sz="2000" dirty="0">
              <a:solidFill>
                <a:srgbClr val="0070C0"/>
              </a:solidFill>
              <a:ea typeface="+mn-lt"/>
              <a:cs typeface="+mn-lt"/>
            </a:endParaRPr>
          </a:p>
          <a:p>
            <a:pPr algn="l">
              <a:buFont typeface="Arial"/>
              <a:buChar char="•"/>
            </a:pPr>
            <a:r>
              <a:rPr lang="el-GR" sz="2000" dirty="0">
                <a:solidFill>
                  <a:srgbClr val="0070C0"/>
                </a:solidFill>
                <a:ea typeface="+mn-lt"/>
                <a:cs typeface="+mn-lt"/>
              </a:rPr>
              <a:t>    Αξιολόγηση του είδους της αλλεργίας και περιγραφή του τρόπου διαχείρισης των πολιτών με ιστορικό αλλεργίας πριν τον Covid-19 εμβολιασμ</a:t>
            </a:r>
            <a:r>
              <a:rPr lang="el-GR" dirty="0">
                <a:solidFill>
                  <a:srgbClr val="0070C0"/>
                </a:solidFill>
                <a:ea typeface="+mn-lt"/>
                <a:cs typeface="+mn-lt"/>
              </a:rPr>
              <a:t>ό. </a:t>
            </a:r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346840" y="1324306"/>
          <a:ext cx="1110943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9435"/>
              </a:tblGrid>
              <a:tr h="1303282">
                <a:tc>
                  <a:txBody>
                    <a:bodyPr/>
                    <a:lstStyle/>
                    <a:p>
                      <a:pPr algn="ctr"/>
                      <a:r>
                        <a:rPr lang="el-GR" sz="1000" b="1" u="sng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0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Α. </a:t>
                      </a:r>
                      <a:r>
                        <a:rPr lang="el-GR" sz="1000" b="1" u="sng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Καλούσιου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Παπαγγέλου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Νικολαϊδης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Ισμιρλίδου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Γκιργκούδη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Π. Αγγελίδης,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Ι.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Μάλλιου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Ν. Κολοβός,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Ν. Παπαδόπουλος,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Τσιότσια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Παντελίδης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Τοουλιάς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Σ.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Μαρκίδου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Ο.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Βαμπερτζή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Τριγώνη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Κυρμανίδου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Ι.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Κένταρχος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Καρακόζογλου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Ε. </a:t>
                      </a:r>
                      <a:r>
                        <a:rPr lang="el-G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Σταμούλη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Κ. Αρβανίτη</a:t>
                      </a:r>
                    </a:p>
                    <a:p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Νοσηλεύτρια 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Επιτήρησης 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Λοιμώξεων, 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Επιτροπή Νοσοκομειακών Λοιμώξεων (ΕΝΛ) </a:t>
                      </a:r>
                      <a:endParaRPr lang="el-G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Υπεύθυνη Νοσηλεύτρια Εμβολιαστικού Κέντρου </a:t>
                      </a:r>
                    </a:p>
                    <a:p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Νοσηλευτής/τρια Εμβολιαστικού Κέντρου </a:t>
                      </a:r>
                    </a:p>
                    <a:p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Ιατρός Εμβολιαστικού Κέντρου </a:t>
                      </a:r>
                    </a:p>
                    <a:p>
                      <a:r>
                        <a:rPr lang="el-G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Υπεύθυνη Ιατρός Εμβολιαστικού Κέντρου,  Επιτροπή Νοσοκομειακών Λοιμώξεων (ΕΝΛ) </a:t>
                      </a:r>
                    </a:p>
                    <a:p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ΓΝ Παπαγεωργίου, </a:t>
                      </a:r>
                      <a:r>
                        <a:rPr lang="el-G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Θεσσαλονίκη</a:t>
                      </a:r>
                      <a:endParaRPr lang="el-G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62868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1A693D8-9460-4C0A-A64A-FD2A3B65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89" y="348212"/>
            <a:ext cx="10972800" cy="713334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el-GR" b="1" dirty="0" smtClean="0">
                <a:solidFill>
                  <a:srgbClr val="0070C0"/>
                </a:solidFill>
              </a:rPr>
              <a:t>Αποτελέσματα</a:t>
            </a:r>
            <a:endParaRPr lang="el-GR" dirty="0">
              <a:solidFill>
                <a:srgbClr val="0070C0"/>
              </a:solidFill>
              <a:ea typeface="+mj-lt"/>
              <a:cs typeface="+mj-lt"/>
            </a:endParaRPr>
          </a:p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5587C0F-27BE-43D3-90D0-66916D307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870382"/>
            <a:ext cx="11645462" cy="3806722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l-GR" sz="1300" b="1" dirty="0">
              <a:solidFill>
                <a:srgbClr val="0070C0"/>
              </a:solidFill>
            </a:endParaRPr>
          </a:p>
          <a:p>
            <a:pPr marL="342900" indent="-342900">
              <a:buFont typeface="Wingdings" pitchFamily="18" charset="2"/>
              <a:buChar char="ü"/>
            </a:pP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Σε σύνολο 14982 πραγματοποιηθέντων εμβολιασμών, ιστορικό αλλεργίας πριν τον Covid-19 εμβολιασμό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καταγράφηκε 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σε 174 (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1.16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%) ιατρικές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εκτιμήσεις.</a:t>
            </a:r>
          </a:p>
          <a:p>
            <a:pPr marL="342900" indent="-342900">
              <a:buNone/>
            </a:pPr>
            <a:endParaRPr lang="el-GR" sz="2500" dirty="0">
              <a:solidFill>
                <a:srgbClr val="0070C0"/>
              </a:solidFill>
            </a:endParaRPr>
          </a:p>
          <a:p>
            <a:pPr marL="342900" indent="-342900">
              <a:buFont typeface="Wingdings" pitchFamily="18" charset="2"/>
              <a:buChar char="ü"/>
            </a:pP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Τα είδη αλλεργίας που δηλώθηκαν από τους πολίτες ήταν τα παρακάτω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:</a:t>
            </a:r>
          </a:p>
          <a:p>
            <a:pPr marL="342900" indent="-342900">
              <a:buNone/>
            </a:pPr>
            <a:r>
              <a:rPr lang="en-US" sz="2500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      -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Αναφυλαξία </a:t>
            </a:r>
            <a:r>
              <a:rPr lang="en-US" sz="2500" dirty="0">
                <a:solidFill>
                  <a:srgbClr val="0070C0"/>
                </a:solidFill>
                <a:ea typeface="+mn-lt"/>
                <a:cs typeface="+mn-lt"/>
              </a:rPr>
              <a:t>(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14%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)</a:t>
            </a:r>
            <a:endParaRPr lang="el-GR" sz="25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       -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Φαρμακευτική αλλεργία (8.2%) </a:t>
            </a:r>
          </a:p>
          <a:p>
            <a:pPr>
              <a:buNone/>
            </a:pP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     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-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Μεμονωμένη 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δερματική αλλεργία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(1.4%)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 </a:t>
            </a:r>
          </a:p>
          <a:p>
            <a:pPr>
              <a:buNone/>
            </a:pPr>
            <a:r>
              <a:rPr lang="en-US" sz="2500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      -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Οίδημα 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προσώπου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(0.7%)</a:t>
            </a:r>
            <a:endParaRPr lang="el-GR" sz="2500" dirty="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US" sz="2500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      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-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Αλλεργία σε δήγμα εντόμου  (0.7%) </a:t>
            </a:r>
          </a:p>
          <a:p>
            <a:pPr>
              <a:buNone/>
            </a:pP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      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-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Εξάνθημα 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προσώπου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(0.3%)</a:t>
            </a:r>
            <a:endParaRPr lang="el-GR" sz="2500" dirty="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      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-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Αλλεργία 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σε αερομεταφερόμενα αλλεργιογόνα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(0.3%)</a:t>
            </a:r>
            <a:endParaRPr lang="el-GR" sz="2500" dirty="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US" sz="2500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      -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Τροφική 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αλλεργία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(0.3%)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 </a:t>
            </a:r>
          </a:p>
          <a:p>
            <a:pPr>
              <a:buNone/>
            </a:pPr>
            <a:r>
              <a:rPr lang="en-US" sz="2500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500" dirty="0" smtClean="0">
                <a:solidFill>
                  <a:srgbClr val="0070C0"/>
                </a:solidFill>
                <a:ea typeface="+mn-lt"/>
                <a:cs typeface="+mn-lt"/>
              </a:rPr>
              <a:t>      -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Άλλου </a:t>
            </a:r>
            <a:r>
              <a:rPr lang="el-GR" sz="2500" dirty="0">
                <a:solidFill>
                  <a:srgbClr val="0070C0"/>
                </a:solidFill>
                <a:ea typeface="+mn-lt"/>
                <a:cs typeface="+mn-lt"/>
              </a:rPr>
              <a:t>είδους αλλεργία ή αλλεργία σε πολλαπλά επίπεδα (αίτια) </a:t>
            </a:r>
            <a:r>
              <a:rPr lang="el-GR" sz="2500" dirty="0" smtClean="0">
                <a:solidFill>
                  <a:srgbClr val="0070C0"/>
                </a:solidFill>
                <a:ea typeface="+mn-lt"/>
                <a:cs typeface="+mn-lt"/>
              </a:rPr>
              <a:t>(6.5%)</a:t>
            </a:r>
            <a:r>
              <a:rPr lang="el-GR" dirty="0" smtClean="0">
                <a:solidFill>
                  <a:srgbClr val="0070C0"/>
                </a:solidFill>
              </a:rPr>
              <a:t>             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620180B-2A58-4BF5-9DBE-6570D760EDDC}"/>
              </a:ext>
            </a:extLst>
          </p:cNvPr>
          <p:cNvSpPr txBox="1"/>
          <p:nvPr/>
        </p:nvSpPr>
        <p:spPr>
          <a:xfrm>
            <a:off x="325821" y="4794031"/>
            <a:ext cx="1166648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dirty="0" smtClean="0">
                <a:solidFill>
                  <a:srgbClr val="002060"/>
                </a:solidFill>
              </a:rPr>
              <a:t>Στους πολίτες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με </a:t>
            </a:r>
            <a:r>
              <a:rPr lang="el-GR" dirty="0">
                <a:solidFill>
                  <a:srgbClr val="002060"/>
                </a:solidFill>
                <a:ea typeface="+mn-lt"/>
                <a:cs typeface="+mn-lt"/>
              </a:rPr>
              <a:t>τα παραπάνω αναφερόμενα κατά την λήψη ιατρικού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ιστορικού,</a:t>
            </a:r>
            <a:r>
              <a:rPr lang="en-US" dirty="0" smtClean="0">
                <a:solidFill>
                  <a:srgbClr val="002060"/>
                </a:solidFill>
                <a:ea typeface="+mn-lt"/>
                <a:cs typeface="+mn-lt"/>
              </a:rPr>
              <a:t>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τοποθετήθηκε </a:t>
            </a:r>
            <a:r>
              <a:rPr lang="el-GR" dirty="0">
                <a:solidFill>
                  <a:srgbClr val="002060"/>
                </a:solidFill>
                <a:ea typeface="+mn-lt"/>
                <a:cs typeface="+mn-lt"/>
              </a:rPr>
              <a:t>προληπτικά περιφερικός φλεβοκαθετήρας πριν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τον</a:t>
            </a:r>
            <a:r>
              <a:rPr lang="en-US" dirty="0" smtClean="0">
                <a:solidFill>
                  <a:srgbClr val="002060"/>
                </a:solidFill>
                <a:ea typeface="+mn-lt"/>
                <a:cs typeface="+mn-lt"/>
              </a:rPr>
              <a:t> </a:t>
            </a:r>
            <a:r>
              <a:rPr lang="en-US" dirty="0" smtClean="0">
                <a:solidFill>
                  <a:srgbClr val="002060"/>
                </a:solidFill>
                <a:ea typeface="+mn-lt"/>
                <a:cs typeface="+mn-lt"/>
              </a:rPr>
              <a:t>Covid-19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εμβολιασμό</a:t>
            </a:r>
            <a:r>
              <a:rPr lang="el-GR" dirty="0">
                <a:solidFill>
                  <a:srgbClr val="002060"/>
                </a:solidFill>
                <a:ea typeface="+mn-lt"/>
                <a:cs typeface="+mn-lt"/>
              </a:rPr>
              <a:t> 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και παρατάθηκε </a:t>
            </a:r>
            <a:r>
              <a:rPr lang="el-GR" dirty="0">
                <a:solidFill>
                  <a:srgbClr val="002060"/>
                </a:solidFill>
                <a:ea typeface="+mn-lt"/>
                <a:cs typeface="+mn-lt"/>
              </a:rPr>
              <a:t>η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παραμονή</a:t>
            </a:r>
            <a:r>
              <a:rPr lang="en-US" dirty="0" smtClean="0">
                <a:solidFill>
                  <a:srgbClr val="002060"/>
                </a:solidFill>
                <a:ea typeface="+mn-lt"/>
                <a:cs typeface="+mn-lt"/>
              </a:rPr>
              <a:t>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τους στο </a:t>
            </a:r>
            <a:r>
              <a:rPr lang="el-GR" dirty="0">
                <a:solidFill>
                  <a:srgbClr val="002060"/>
                </a:solidFill>
                <a:ea typeface="+mn-lt"/>
                <a:cs typeface="+mn-lt"/>
              </a:rPr>
              <a:t>Εμβολιαστικό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Κέντρο μετά τον εμβολιασμό. Κάποιοι πολίτες  κατά </a:t>
            </a:r>
            <a:r>
              <a:rPr lang="el-GR" dirty="0">
                <a:solidFill>
                  <a:srgbClr val="002060"/>
                </a:solidFill>
                <a:ea typeface="+mn-lt"/>
                <a:cs typeface="+mn-lt"/>
              </a:rPr>
              <a:t>περίπτωση και σύμφωνα με τις ενδείξεις των εγχειριδίων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του</a:t>
            </a:r>
            <a:r>
              <a:rPr lang="en-US" dirty="0" smtClean="0">
                <a:solidFill>
                  <a:srgbClr val="002060"/>
                </a:solidFill>
                <a:ea typeface="+mn-lt"/>
                <a:cs typeface="+mn-lt"/>
              </a:rPr>
              <a:t>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Υπουργείου </a:t>
            </a:r>
            <a:r>
              <a:rPr lang="el-GR" dirty="0">
                <a:solidFill>
                  <a:srgbClr val="002060"/>
                </a:solidFill>
                <a:ea typeface="+mn-lt"/>
                <a:cs typeface="+mn-lt"/>
              </a:rPr>
              <a:t>Υγείας (ΥΥ) και της Εθνικής Επιτροπής Εμβολιασμών (ΕΕΕ),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παραπέμφθηκαν</a:t>
            </a:r>
            <a:r>
              <a:rPr lang="en-US" dirty="0" smtClean="0">
                <a:solidFill>
                  <a:srgbClr val="002060"/>
                </a:solidFill>
                <a:ea typeface="+mn-lt"/>
                <a:cs typeface="+mn-lt"/>
              </a:rPr>
              <a:t>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σε </a:t>
            </a:r>
            <a:r>
              <a:rPr lang="en-US" dirty="0" smtClean="0">
                <a:solidFill>
                  <a:srgbClr val="002060"/>
                </a:solidFill>
                <a:ea typeface="+mn-lt"/>
                <a:cs typeface="+mn-lt"/>
              </a:rPr>
              <a:t>A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λλεργιολόγο </a:t>
            </a:r>
            <a:r>
              <a:rPr lang="el-GR" dirty="0">
                <a:solidFill>
                  <a:srgbClr val="002060"/>
                </a:solidFill>
                <a:ea typeface="+mn-lt"/>
                <a:cs typeface="+mn-lt"/>
              </a:rPr>
              <a:t>πριν τον Covid-19 εμβολιασμό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8" name="6 - Θέση υποσέλιδου"/>
          <p:cNvSpPr txBox="1">
            <a:spLocks/>
          </p:cNvSpPr>
          <p:nvPr/>
        </p:nvSpPr>
        <p:spPr>
          <a:xfrm>
            <a:off x="4326108" y="6337249"/>
            <a:ext cx="2368982" cy="33130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ΕΝΛ ΓΝΘ ΠΑΠΑΓΕΩΡΓΙΟΥ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8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Συμπεράσματα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41434" y="1600206"/>
            <a:ext cx="11519338" cy="4525963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 Κρίνεται χρήσιμη η συστηματική καταγραφή του ατομικού αναμνηστικού αλλεργιών κατά τη λήψη του ιατρικού ιστορικού πολιτών που προσέρχονται για Covid-19 εμβολιασμό.</a:t>
            </a:r>
          </a:p>
          <a:p>
            <a:pPr marL="0" indent="0">
              <a:buFont typeface="Wingdings" pitchFamily="2" charset="2"/>
              <a:buChar char="§"/>
            </a:pPr>
            <a:endParaRPr lang="el-GR" dirty="0" smtClean="0">
              <a:solidFill>
                <a:srgbClr val="002060"/>
              </a:solidFill>
              <a:ea typeface="+mn-lt"/>
              <a:cs typeface="+mn-lt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l-GR" dirty="0">
                <a:solidFill>
                  <a:srgbClr val="002060"/>
                </a:solidFill>
                <a:ea typeface="+mn-lt"/>
                <a:cs typeface="+mn-lt"/>
              </a:rPr>
              <a:t> </a:t>
            </a:r>
            <a:r>
              <a:rPr lang="el-GR" dirty="0" smtClean="0">
                <a:solidFill>
                  <a:srgbClr val="002060"/>
                </a:solidFill>
                <a:ea typeface="+mn-lt"/>
                <a:cs typeface="+mn-lt"/>
              </a:rPr>
              <a:t>Το είδος των αναφερόμενων αλλεργιών καθώς και η αξιολόγηση αυτών κατά περίπτωση από Αλλεργιολόγο μπορούν να αποτελέσουν χρήσιμο εργαλείο για τη διαμόρφωση και κατά διαστήματα επικαιροποίηση των οδηγιών της ΕΕΕ και του ΥΥ προς τα Εμβολιαστικά Κέντρα.</a:t>
            </a:r>
            <a:endParaRPr lang="el-GR" dirty="0" smtClean="0">
              <a:solidFill>
                <a:srgbClr val="002060"/>
              </a:solidFill>
            </a:endParaRPr>
          </a:p>
          <a:p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6 - Θέση υποσέλιδου"/>
          <p:cNvSpPr txBox="1">
            <a:spLocks/>
          </p:cNvSpPr>
          <p:nvPr/>
        </p:nvSpPr>
        <p:spPr>
          <a:xfrm>
            <a:off x="4326108" y="6337249"/>
            <a:ext cx="2368982" cy="33130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ΕΝΛ ΓΝΘ ΠΑΠΑΓΕΩΡΓΙΟΥ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265</Words>
  <Application>Microsoft Office PowerPoint</Application>
  <PresentationFormat>Προσαρμογή</PresentationFormat>
  <Paragraphs>45</Paragraphs>
  <Slides>3</Slides>
  <Notes>1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 </vt:lpstr>
      <vt:lpstr>Αποτελέσματα </vt:lpstr>
      <vt:lpstr>Συμπεράσματα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199</cp:revision>
  <dcterms:created xsi:type="dcterms:W3CDTF">2021-06-24T03:18:07Z</dcterms:created>
  <dcterms:modified xsi:type="dcterms:W3CDTF">2021-09-29T08:39:09Z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