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32404050" cy="18003838"/>
  <p:notesSz cx="10483850" cy="20105688"/>
  <p:defaultTextStyle>
    <a:defPPr>
      <a:defRPr lang="en-GB"/>
    </a:defPPr>
    <a:lvl1pPr algn="l" defTabSz="449263" rtl="0" fontAlgn="base">
      <a:spcBef>
        <a:spcPts val="38"/>
      </a:spcBef>
      <a:spcAft>
        <a:spcPts val="38"/>
      </a:spcAft>
      <a:buClr>
        <a:srgbClr val="000000"/>
      </a:buClr>
      <a:buSzPct val="100000"/>
      <a:buFont typeface="Times New Roman" pitchFamily="16" charset="0"/>
      <a:defRPr sz="3000" kern="1200">
        <a:solidFill>
          <a:schemeClr val="bg1"/>
        </a:solidFill>
        <a:latin typeface="Arial" charset="0"/>
        <a:ea typeface="SimSun" charset="-122"/>
        <a:cs typeface="+mn-cs"/>
      </a:defRPr>
    </a:lvl1pPr>
    <a:lvl2pPr marL="742950" indent="-285750" algn="l" defTabSz="449263" rtl="0" fontAlgn="base">
      <a:spcBef>
        <a:spcPts val="38"/>
      </a:spcBef>
      <a:spcAft>
        <a:spcPts val="38"/>
      </a:spcAft>
      <a:buClr>
        <a:srgbClr val="000000"/>
      </a:buClr>
      <a:buSzPct val="100000"/>
      <a:buFont typeface="Times New Roman" pitchFamily="16" charset="0"/>
      <a:defRPr sz="3000" kern="1200">
        <a:solidFill>
          <a:schemeClr val="bg1"/>
        </a:solidFill>
        <a:latin typeface="Arial" charset="0"/>
        <a:ea typeface="SimSun" charset="-122"/>
        <a:cs typeface="+mn-cs"/>
      </a:defRPr>
    </a:lvl2pPr>
    <a:lvl3pPr marL="1143000" indent="-228600" algn="l" defTabSz="449263" rtl="0" fontAlgn="base">
      <a:spcBef>
        <a:spcPts val="38"/>
      </a:spcBef>
      <a:spcAft>
        <a:spcPts val="38"/>
      </a:spcAft>
      <a:buClr>
        <a:srgbClr val="000000"/>
      </a:buClr>
      <a:buSzPct val="100000"/>
      <a:buFont typeface="Times New Roman" pitchFamily="16" charset="0"/>
      <a:defRPr sz="3000" kern="1200">
        <a:solidFill>
          <a:schemeClr val="bg1"/>
        </a:solidFill>
        <a:latin typeface="Arial" charset="0"/>
        <a:ea typeface="SimSun" charset="-122"/>
        <a:cs typeface="+mn-cs"/>
      </a:defRPr>
    </a:lvl3pPr>
    <a:lvl4pPr marL="1600200" indent="-228600" algn="l" defTabSz="449263" rtl="0" fontAlgn="base">
      <a:spcBef>
        <a:spcPts val="38"/>
      </a:spcBef>
      <a:spcAft>
        <a:spcPts val="38"/>
      </a:spcAft>
      <a:buClr>
        <a:srgbClr val="000000"/>
      </a:buClr>
      <a:buSzPct val="100000"/>
      <a:buFont typeface="Times New Roman" pitchFamily="16" charset="0"/>
      <a:defRPr sz="3000" kern="1200">
        <a:solidFill>
          <a:schemeClr val="bg1"/>
        </a:solidFill>
        <a:latin typeface="Arial" charset="0"/>
        <a:ea typeface="SimSun" charset="-122"/>
        <a:cs typeface="+mn-cs"/>
      </a:defRPr>
    </a:lvl4pPr>
    <a:lvl5pPr marL="2057400" indent="-228600" algn="l" defTabSz="449263" rtl="0" fontAlgn="base">
      <a:spcBef>
        <a:spcPts val="38"/>
      </a:spcBef>
      <a:spcAft>
        <a:spcPts val="38"/>
      </a:spcAft>
      <a:buClr>
        <a:srgbClr val="000000"/>
      </a:buClr>
      <a:buSzPct val="100000"/>
      <a:buFont typeface="Times New Roman" pitchFamily="16" charset="0"/>
      <a:defRPr sz="3000" kern="1200">
        <a:solidFill>
          <a:schemeClr val="bg1"/>
        </a:solidFill>
        <a:latin typeface="Arial" charset="0"/>
        <a:ea typeface="SimSun" charset="-122"/>
        <a:cs typeface="+mn-cs"/>
      </a:defRPr>
    </a:lvl5pPr>
    <a:lvl6pPr marL="2286000" algn="l" defTabSz="914400" rtl="0" eaLnBrk="1" latinLnBrk="0" hangingPunct="1">
      <a:defRPr sz="3000" kern="1200">
        <a:solidFill>
          <a:schemeClr val="bg1"/>
        </a:solidFill>
        <a:latin typeface="Arial" charset="0"/>
        <a:ea typeface="SimSun" charset="-122"/>
        <a:cs typeface="+mn-cs"/>
      </a:defRPr>
    </a:lvl6pPr>
    <a:lvl7pPr marL="2743200" algn="l" defTabSz="914400" rtl="0" eaLnBrk="1" latinLnBrk="0" hangingPunct="1">
      <a:defRPr sz="3000" kern="1200">
        <a:solidFill>
          <a:schemeClr val="bg1"/>
        </a:solidFill>
        <a:latin typeface="Arial" charset="0"/>
        <a:ea typeface="SimSun" charset="-122"/>
        <a:cs typeface="+mn-cs"/>
      </a:defRPr>
    </a:lvl7pPr>
    <a:lvl8pPr marL="3200400" algn="l" defTabSz="914400" rtl="0" eaLnBrk="1" latinLnBrk="0" hangingPunct="1">
      <a:defRPr sz="3000" kern="1200">
        <a:solidFill>
          <a:schemeClr val="bg1"/>
        </a:solidFill>
        <a:latin typeface="Arial" charset="0"/>
        <a:ea typeface="SimSun" charset="-122"/>
        <a:cs typeface="+mn-cs"/>
      </a:defRPr>
    </a:lvl8pPr>
    <a:lvl9pPr marL="3657600" algn="l" defTabSz="914400" rtl="0" eaLnBrk="1" latinLnBrk="0" hangingPunct="1">
      <a:defRPr sz="3000" kern="1200">
        <a:solidFill>
          <a:schemeClr val="bg1"/>
        </a:solidFill>
        <a:latin typeface="Arial" charset="0"/>
        <a:ea typeface="SimSun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1" d="100"/>
          <a:sy n="31" d="100"/>
        </p:scale>
        <p:origin x="-682" y="-13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10483850" cy="20105688"/>
          </a:xfrm>
          <a:prstGeom prst="roundRect">
            <a:avLst>
              <a:gd name="adj" fmla="val 14"/>
            </a:avLst>
          </a:prstGeom>
          <a:solidFill>
            <a:srgbClr val="FFFFFF"/>
          </a:solidFill>
          <a:ln w="9360" cap="flat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10483850" cy="20105688"/>
          </a:xfrm>
          <a:prstGeom prst="roundRect">
            <a:avLst>
              <a:gd name="adj" fmla="val 14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10483850" cy="20105688"/>
          </a:xfrm>
          <a:prstGeom prst="roundRect">
            <a:avLst>
              <a:gd name="adj" fmla="val 14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ldImg"/>
          </p:nvPr>
        </p:nvSpPr>
        <p:spPr bwMode="auto">
          <a:xfrm>
            <a:off x="0" y="1527175"/>
            <a:ext cx="0" cy="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1047750" y="9550400"/>
            <a:ext cx="8380413" cy="90408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l-GR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-1541463" y="1527175"/>
            <a:ext cx="13566776" cy="75390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047750" y="9550400"/>
            <a:ext cx="8386763" cy="9047163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-1541463" y="1527175"/>
            <a:ext cx="13566776" cy="75390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047750" y="9550400"/>
            <a:ext cx="8386763" cy="9047163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2430463" y="5592763"/>
            <a:ext cx="27543125" cy="3859212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4860925" y="10202863"/>
            <a:ext cx="22682200" cy="46005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CB9166C-58EA-401C-A573-C40FA2B1613A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0476AA0-964D-4A8D-AAFD-A65830831FDA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23760113" y="633413"/>
            <a:ext cx="7561262" cy="7154862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1076325" y="633413"/>
            <a:ext cx="22531388" cy="7154862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C85A221-08CC-4097-BE1A-E42C8629B551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8DA7613-53AC-463D-871F-24ADC914C080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559050" y="11569700"/>
            <a:ext cx="27544713" cy="3575050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2559050" y="7631113"/>
            <a:ext cx="27544713" cy="39385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286ACCE-F5A4-4BAB-9371-11484A9A16D2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1620838" y="4140200"/>
            <a:ext cx="14501812" cy="3648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16275050" y="4140200"/>
            <a:ext cx="14501813" cy="3648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6D31D5C-EE22-4404-B217-13B19E66494B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620838" y="720725"/>
            <a:ext cx="29162375" cy="3000375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620838" y="4030663"/>
            <a:ext cx="14316075" cy="1679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1620838" y="5710238"/>
            <a:ext cx="14316075" cy="10372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16460788" y="4030663"/>
            <a:ext cx="14322425" cy="1679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16460788" y="5710238"/>
            <a:ext cx="14322425" cy="10372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1E46031-ED9B-4BA5-AE5D-76DF9D0BECD7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803C8C1-7C1C-406E-BE9B-D2574E4F4DCC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7E5084D-349D-49F7-891A-35CD4C6E67C7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620838" y="717550"/>
            <a:ext cx="10660062" cy="30495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2669838" y="717550"/>
            <a:ext cx="18113375" cy="153654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620838" y="3767138"/>
            <a:ext cx="10660062" cy="123158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0C78FC9-4059-4161-8C6F-F69304478429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351588" y="12603163"/>
            <a:ext cx="19442112" cy="14874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6351588" y="1608138"/>
            <a:ext cx="19442112" cy="1080293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351588" y="14090650"/>
            <a:ext cx="19442112" cy="21129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1766281-05BF-4C52-B2EE-C2B8563F491D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32400875" cy="17994313"/>
          </a:xfrm>
          <a:prstGeom prst="rect">
            <a:avLst/>
          </a:prstGeom>
          <a:blipFill dpi="0" rotWithShape="0">
            <a:blip r:embed="rId13" cstate="print"/>
            <a:srcRect/>
            <a:stretch>
              <a:fillRect/>
            </a:stretch>
          </a:blip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6325" y="633413"/>
            <a:ext cx="30245050" cy="6635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Πατήστε για επεξεργασία της μορφής κειμένου του τίτλου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20838" y="4140200"/>
            <a:ext cx="29156025" cy="36480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Πατήστε για επεξεργασία της μορφής κειμένου διάρθρωσης</a:t>
            </a:r>
          </a:p>
          <a:p>
            <a:pPr lvl="1"/>
            <a:r>
              <a:rPr lang="en-GB" smtClean="0"/>
              <a:t>Δεύτερο επίπεδο διάρθρωσης</a:t>
            </a:r>
          </a:p>
          <a:p>
            <a:pPr lvl="2"/>
            <a:r>
              <a:rPr lang="en-GB" smtClean="0"/>
              <a:t>Τρίτο επίπεδο διάρθρωσης</a:t>
            </a:r>
          </a:p>
          <a:p>
            <a:pPr lvl="3"/>
            <a:r>
              <a:rPr lang="en-GB" smtClean="0"/>
              <a:t>Τέταρτο επίπεδο διάρθρωσης</a:t>
            </a:r>
          </a:p>
          <a:p>
            <a:pPr lvl="4"/>
            <a:r>
              <a:rPr lang="en-GB" smtClean="0"/>
              <a:t>Πέμπτο επίπεδο διάρθρωσης</a:t>
            </a:r>
          </a:p>
          <a:p>
            <a:pPr lvl="4"/>
            <a:r>
              <a:rPr lang="en-GB" smtClean="0"/>
              <a:t>Έκτο επίπεδο διάρθρωσης</a:t>
            </a:r>
          </a:p>
          <a:p>
            <a:pPr lvl="4"/>
            <a:r>
              <a:rPr lang="en-GB" smtClean="0"/>
              <a:t>Έβδομο επίπεδο διάρθρωσης</a:t>
            </a: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11017250" y="16741775"/>
            <a:ext cx="10369550" cy="4619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1620838" y="16741775"/>
            <a:ext cx="7450137" cy="4603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23331488" y="16741775"/>
            <a:ext cx="7445375" cy="4556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cs typeface="Arial" charset="0"/>
              </a:defRPr>
            </a:lvl1pPr>
          </a:lstStyle>
          <a:p>
            <a:fld id="{74E9675F-83CB-4117-8E59-BA8AD9FC9B64}" type="slidenum">
              <a:rPr lang="el-GR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spcBef>
          <a:spcPts val="38"/>
        </a:spcBef>
        <a:spcAft>
          <a:spcPts val="38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F497D"/>
          </a:solidFill>
          <a:latin typeface="+mj-lt"/>
          <a:ea typeface="+mj-ea"/>
          <a:cs typeface="+mj-cs"/>
        </a:defRPr>
      </a:lvl1pPr>
      <a:lvl2pPr marL="742950" indent="-285750" algn="ctr" defTabSz="449263" rtl="0" eaLnBrk="0" fontAlgn="base" hangingPunct="0">
        <a:spcBef>
          <a:spcPts val="38"/>
        </a:spcBef>
        <a:spcAft>
          <a:spcPts val="38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F497D"/>
          </a:solidFill>
          <a:latin typeface="Calibri" pitchFamily="32" charset="0"/>
          <a:ea typeface="SimSun" charset="-122"/>
        </a:defRPr>
      </a:lvl2pPr>
      <a:lvl3pPr marL="1143000" indent="-228600" algn="ctr" defTabSz="449263" rtl="0" eaLnBrk="0" fontAlgn="base" hangingPunct="0">
        <a:spcBef>
          <a:spcPts val="38"/>
        </a:spcBef>
        <a:spcAft>
          <a:spcPts val="38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F497D"/>
          </a:solidFill>
          <a:latin typeface="Calibri" pitchFamily="32" charset="0"/>
          <a:ea typeface="SimSun" charset="-122"/>
        </a:defRPr>
      </a:lvl3pPr>
      <a:lvl4pPr marL="1600200" indent="-228600" algn="ctr" defTabSz="449263" rtl="0" eaLnBrk="0" fontAlgn="base" hangingPunct="0">
        <a:spcBef>
          <a:spcPts val="38"/>
        </a:spcBef>
        <a:spcAft>
          <a:spcPts val="38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F497D"/>
          </a:solidFill>
          <a:latin typeface="Calibri" pitchFamily="32" charset="0"/>
          <a:ea typeface="SimSun" charset="-122"/>
        </a:defRPr>
      </a:lvl4pPr>
      <a:lvl5pPr marL="2057400" indent="-228600" algn="ctr" defTabSz="449263" rtl="0" eaLnBrk="0" fontAlgn="base" hangingPunct="0">
        <a:spcBef>
          <a:spcPts val="38"/>
        </a:spcBef>
        <a:spcAft>
          <a:spcPts val="38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F497D"/>
          </a:solidFill>
          <a:latin typeface="Calibri" pitchFamily="32" charset="0"/>
          <a:ea typeface="SimSun" charset="-122"/>
        </a:defRPr>
      </a:lvl5pPr>
      <a:lvl6pPr marL="2514600" indent="-228600" algn="ctr" defTabSz="449263" rtl="0" eaLnBrk="0" fontAlgn="base" hangingPunct="0">
        <a:spcBef>
          <a:spcPts val="38"/>
        </a:spcBef>
        <a:spcAft>
          <a:spcPts val="38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F497D"/>
          </a:solidFill>
          <a:latin typeface="Calibri" pitchFamily="32" charset="0"/>
          <a:ea typeface="SimSun" charset="-122"/>
        </a:defRPr>
      </a:lvl6pPr>
      <a:lvl7pPr marL="2971800" indent="-228600" algn="ctr" defTabSz="449263" rtl="0" eaLnBrk="0" fontAlgn="base" hangingPunct="0">
        <a:spcBef>
          <a:spcPts val="38"/>
        </a:spcBef>
        <a:spcAft>
          <a:spcPts val="38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F497D"/>
          </a:solidFill>
          <a:latin typeface="Calibri" pitchFamily="32" charset="0"/>
          <a:ea typeface="SimSun" charset="-122"/>
        </a:defRPr>
      </a:lvl7pPr>
      <a:lvl8pPr marL="3429000" indent="-228600" algn="ctr" defTabSz="449263" rtl="0" eaLnBrk="0" fontAlgn="base" hangingPunct="0">
        <a:spcBef>
          <a:spcPts val="38"/>
        </a:spcBef>
        <a:spcAft>
          <a:spcPts val="38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F497D"/>
          </a:solidFill>
          <a:latin typeface="Calibri" pitchFamily="32" charset="0"/>
          <a:ea typeface="SimSun" charset="-122"/>
        </a:defRPr>
      </a:lvl8pPr>
      <a:lvl9pPr marL="3886200" indent="-228600" algn="ctr" defTabSz="449263" rtl="0" eaLnBrk="0" fontAlgn="base" hangingPunct="0">
        <a:spcBef>
          <a:spcPts val="38"/>
        </a:spcBef>
        <a:spcAft>
          <a:spcPts val="38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1F497D"/>
          </a:solidFill>
          <a:latin typeface="Calibri" pitchFamily="32" charset="0"/>
          <a:ea typeface="SimSun" charset="-122"/>
        </a:defRPr>
      </a:lvl9pPr>
    </p:titleStyle>
    <p:bodyStyle>
      <a:lvl1pPr marL="342900" indent="-342900" algn="l" defTabSz="449263" rtl="0" eaLnBrk="0" fontAlgn="base" hangingPunct="0">
        <a:spcBef>
          <a:spcPts val="838"/>
        </a:spcBef>
        <a:spcAft>
          <a:spcPts val="38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38"/>
        </a:spcBef>
        <a:spcAft>
          <a:spcPts val="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38"/>
        </a:spcBef>
        <a:spcAft>
          <a:spcPts val="38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38"/>
        </a:spcBef>
        <a:spcAft>
          <a:spcPts val="3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38"/>
        </a:spcBef>
        <a:spcAft>
          <a:spcPts val="3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38"/>
        </a:spcBef>
        <a:spcAft>
          <a:spcPts val="3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38"/>
        </a:spcBef>
        <a:spcAft>
          <a:spcPts val="3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38"/>
        </a:spcBef>
        <a:spcAft>
          <a:spcPts val="3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38"/>
        </a:spcBef>
        <a:spcAft>
          <a:spcPts val="3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971550" y="633413"/>
            <a:ext cx="28692475" cy="30051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18720" rIns="0" bIns="0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  <a:tab pos="23888700" algn="l"/>
              </a:tabLst>
            </a:pPr>
            <a:r>
              <a:rPr lang="el-GR" sz="2600" b="1">
                <a:solidFill>
                  <a:srgbClr val="002060"/>
                </a:solidFill>
                <a:latin typeface="Verdana" pitchFamily="32" charset="0"/>
              </a:rPr>
              <a:t/>
            </a:r>
            <a:br>
              <a:rPr lang="el-GR" sz="2600" b="1">
                <a:solidFill>
                  <a:srgbClr val="002060"/>
                </a:solidFill>
                <a:latin typeface="Verdana" pitchFamily="32" charset="0"/>
              </a:rPr>
            </a:br>
            <a:endParaRPr lang="el-GR" sz="2600" b="1">
              <a:solidFill>
                <a:srgbClr val="002060"/>
              </a:solidFill>
              <a:latin typeface="Verdana" pitchFamily="32" charset="0"/>
            </a:endParaRPr>
          </a:p>
        </p:txBody>
      </p: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1128713" y="4124325"/>
            <a:ext cx="29676725" cy="101076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19800" rIns="0" bIns="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  <a:tab pos="13927138" algn="l"/>
              </a:tabLst>
            </a:pPr>
            <a:r>
              <a:rPr lang="el-GR" sz="4400" b="1">
                <a:solidFill>
                  <a:srgbClr val="002060"/>
                </a:solidFill>
              </a:rPr>
              <a:t>Εισαγωγή:</a:t>
            </a:r>
            <a:r>
              <a:rPr lang="el-GR" sz="4400">
                <a:solidFill>
                  <a:srgbClr val="002060"/>
                </a:solidFill>
              </a:rPr>
              <a:t> Λόγω της μεγάλης μεταδοτικότητας των στελεχών Δέλτα και Όμικρον του ιού </a:t>
            </a:r>
            <a:r>
              <a:rPr lang="en-US" sz="4400">
                <a:solidFill>
                  <a:srgbClr val="002060"/>
                </a:solidFill>
              </a:rPr>
              <a:t>SARS</a:t>
            </a:r>
            <a:r>
              <a:rPr lang="el-GR" sz="4400">
                <a:solidFill>
                  <a:srgbClr val="002060"/>
                </a:solidFill>
              </a:rPr>
              <a:t>-</a:t>
            </a:r>
            <a:r>
              <a:rPr lang="en-US" sz="4400">
                <a:solidFill>
                  <a:srgbClr val="002060"/>
                </a:solidFill>
              </a:rPr>
              <a:t>CoV</a:t>
            </a:r>
            <a:r>
              <a:rPr lang="el-GR" sz="4400">
                <a:solidFill>
                  <a:srgbClr val="002060"/>
                </a:solidFill>
              </a:rPr>
              <a:t>-2, της χαλάρωσης των περιοριστικών μέτρων, και του εφησυχασμού των πολιτών όσον αφορά την τήρηση των μέσων ατομικής προστασίας, παρατηρείται διεθνώς υψηλός αριθμός επαναμολύνσεων.</a:t>
            </a:r>
          </a:p>
          <a:p>
            <a:pPr>
              <a:buClrTx/>
              <a:buFontTx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  <a:tab pos="13927138" algn="l"/>
              </a:tabLst>
            </a:pPr>
            <a:r>
              <a:rPr lang="el-GR" sz="4400" b="1">
                <a:solidFill>
                  <a:srgbClr val="002060"/>
                </a:solidFill>
              </a:rPr>
              <a:t>Σκοπός:</a:t>
            </a:r>
            <a:r>
              <a:rPr lang="el-GR" sz="4400">
                <a:solidFill>
                  <a:srgbClr val="002060"/>
                </a:solidFill>
              </a:rPr>
              <a:t> Σκοπός της παρούσας μελέτης είναι να διερευνηθεί εάν ο πλήρης εμβολιασμός είναι αποτελεσματικός έναντι της επαναλοίμωξης από τον ιό </a:t>
            </a:r>
            <a:r>
              <a:rPr lang="en-US" sz="4400">
                <a:solidFill>
                  <a:srgbClr val="002060"/>
                </a:solidFill>
              </a:rPr>
              <a:t>SARS</a:t>
            </a:r>
            <a:r>
              <a:rPr lang="el-GR" sz="4400">
                <a:solidFill>
                  <a:srgbClr val="002060"/>
                </a:solidFill>
              </a:rPr>
              <a:t>-</a:t>
            </a:r>
            <a:r>
              <a:rPr lang="en-US" sz="4400">
                <a:solidFill>
                  <a:srgbClr val="002060"/>
                </a:solidFill>
              </a:rPr>
              <a:t>CoV</a:t>
            </a:r>
            <a:r>
              <a:rPr lang="el-GR" sz="4400">
                <a:solidFill>
                  <a:srgbClr val="002060"/>
                </a:solidFill>
              </a:rPr>
              <a:t>-2, καθώς και να διευκρινιστεί ποιο εκ των δύο στελεχών του ιού (Δέλτα ή Όμικρον) είναι πιο μεταδοτικό και εμφανίζει μεγαλύτερο ποσοστό επανανοσήσεων.</a:t>
            </a:r>
          </a:p>
          <a:p>
            <a:pPr>
              <a:buClrTx/>
              <a:buFontTx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  <a:tab pos="13927138" algn="l"/>
              </a:tabLst>
            </a:pPr>
            <a:r>
              <a:rPr lang="el-GR" sz="4400" b="1">
                <a:solidFill>
                  <a:srgbClr val="002060"/>
                </a:solidFill>
              </a:rPr>
              <a:t>Υλικό-Μέθοδοι:</a:t>
            </a:r>
            <a:r>
              <a:rPr lang="el-GR" sz="4400">
                <a:solidFill>
                  <a:srgbClr val="002060"/>
                </a:solidFill>
              </a:rPr>
              <a:t> Πραγματοποιήθηκε καταγραφή και ανάλυση σε αρχείο </a:t>
            </a:r>
            <a:r>
              <a:rPr lang="en-US" sz="4400">
                <a:solidFill>
                  <a:srgbClr val="002060"/>
                </a:solidFill>
              </a:rPr>
              <a:t>Excel </a:t>
            </a:r>
            <a:r>
              <a:rPr lang="el-GR" sz="4400">
                <a:solidFill>
                  <a:srgbClr val="002060"/>
                </a:solidFill>
              </a:rPr>
              <a:t>του αριθμού των υγειονομικών που εκδήλωσαν επαναλοίμωξη από τη νόσο </a:t>
            </a:r>
            <a:r>
              <a:rPr lang="en-US" sz="4400">
                <a:solidFill>
                  <a:srgbClr val="002060"/>
                </a:solidFill>
              </a:rPr>
              <a:t>COVID</a:t>
            </a:r>
            <a:r>
              <a:rPr lang="el-GR" sz="4400">
                <a:solidFill>
                  <a:srgbClr val="002060"/>
                </a:solidFill>
              </a:rPr>
              <a:t>-19, καθώς και του αριθμού των υγειονομικών που εμβολιάστηκαν έναντι της συγκεκριμένης νόσου. Ως πλήρως εμβολιασμένους θεωρήσαμε όσους υγειονομικούς έχουν κάνει είτε 3 δόσεις </a:t>
            </a:r>
            <a:r>
              <a:rPr lang="en-US" sz="4400">
                <a:solidFill>
                  <a:srgbClr val="002060"/>
                </a:solidFill>
              </a:rPr>
              <a:t>mRNA </a:t>
            </a:r>
            <a:r>
              <a:rPr lang="el-GR" sz="4400">
                <a:solidFill>
                  <a:srgbClr val="002060"/>
                </a:solidFill>
              </a:rPr>
              <a:t>εμβολίου, είτε 1 δόση εμβολίου που περιέχει ανασυνδυασμένη πρωτεΐνη του ιού και 1 δόση m</a:t>
            </a:r>
            <a:r>
              <a:rPr lang="en-US" sz="4400">
                <a:solidFill>
                  <a:srgbClr val="002060"/>
                </a:solidFill>
              </a:rPr>
              <a:t>RNA </a:t>
            </a:r>
            <a:r>
              <a:rPr lang="el-GR" sz="4400">
                <a:solidFill>
                  <a:srgbClr val="002060"/>
                </a:solidFill>
              </a:rPr>
              <a:t>εμβολίου. Επίσης, το στέλεχος Δέλτα του ιού θεωρούμε πως επικράτησε από 1-10-2021 έως 31-12-2021, ενώ το στέλεχος Όμικρον από 1-01-2022 έως 16-08-2022.</a:t>
            </a:r>
          </a:p>
          <a:p>
            <a:pPr>
              <a:buClrTx/>
              <a:buFontTx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  <a:tab pos="13927138" algn="l"/>
              </a:tabLst>
            </a:pPr>
            <a:endParaRPr lang="el-GR" sz="4400">
              <a:solidFill>
                <a:srgbClr val="002060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  <a:tab pos="13927138" algn="l"/>
              </a:tabLst>
            </a:pPr>
            <a:endParaRPr lang="en-US" sz="4400">
              <a:solidFill>
                <a:srgbClr val="002060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  <a:tab pos="13927138" algn="l"/>
              </a:tabLst>
            </a:pPr>
            <a:endParaRPr lang="en-US" sz="4400">
              <a:solidFill>
                <a:srgbClr val="002060"/>
              </a:solidFill>
            </a:endParaRP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971550" y="1800225"/>
            <a:ext cx="28368625" cy="22526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  <a:tab pos="13927138" algn="l"/>
              </a:tabLst>
            </a:pPr>
            <a:r>
              <a:rPr lang="el-GR" sz="2800" b="1" u="sng">
                <a:solidFill>
                  <a:srgbClr val="002060"/>
                </a:solidFill>
              </a:rPr>
              <a:t>Παναγιώτης Κρεμμύδας</a:t>
            </a:r>
            <a:r>
              <a:rPr lang="el-GR" sz="2800" b="1" baseline="30000">
                <a:solidFill>
                  <a:srgbClr val="002060"/>
                </a:solidFill>
              </a:rPr>
              <a:t>2</a:t>
            </a:r>
            <a:r>
              <a:rPr lang="el-GR" sz="2800" b="1">
                <a:solidFill>
                  <a:srgbClr val="002060"/>
                </a:solidFill>
              </a:rPr>
              <a:t>, </a:t>
            </a:r>
            <a:r>
              <a:rPr lang="el-GR" sz="2800" b="1" baseline="30000">
                <a:solidFill>
                  <a:srgbClr val="002060"/>
                </a:solidFill>
              </a:rPr>
              <a:t> </a:t>
            </a:r>
            <a:r>
              <a:rPr lang="el-GR" sz="2800" b="1">
                <a:solidFill>
                  <a:srgbClr val="002060"/>
                </a:solidFill>
              </a:rPr>
              <a:t>Χριστίνα Κτίστη¹,  Ευαγγελία Τσουλάκου¹, Αθανασία Μανωλοπούλου¹,  Δήμητρα Παναγιωτοπούλου ¹, Σταυρούλα Κουτσουμπού¹, </a:t>
            </a:r>
          </a:p>
          <a:p>
            <a:pPr>
              <a:buClrTx/>
              <a:buFontTx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  <a:tab pos="13927138" algn="l"/>
              </a:tabLst>
            </a:pPr>
            <a:r>
              <a:rPr lang="el-GR" sz="2800" b="1">
                <a:solidFill>
                  <a:srgbClr val="002060"/>
                </a:solidFill>
              </a:rPr>
              <a:t>Γενικό Νοσοκομείο Καλαμάτας¹, Γραφείο Λοιμώξεων</a:t>
            </a:r>
          </a:p>
          <a:p>
            <a:pPr>
              <a:buClrTx/>
              <a:buFontTx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  <a:tab pos="13927138" algn="l"/>
              </a:tabLst>
            </a:pPr>
            <a:r>
              <a:rPr lang="el-GR" sz="2800" b="1">
                <a:solidFill>
                  <a:srgbClr val="002060"/>
                </a:solidFill>
              </a:rPr>
              <a:t>ΕΚΠΑ, Ιατρική Σχολή</a:t>
            </a:r>
            <a:r>
              <a:rPr lang="el-GR" sz="2800" b="1" baseline="30000">
                <a:solidFill>
                  <a:srgbClr val="002060"/>
                </a:solidFill>
              </a:rPr>
              <a:t>2</a:t>
            </a:r>
          </a:p>
          <a:p>
            <a:pPr>
              <a:buClrTx/>
              <a:buFontTx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  <a:tab pos="13927138" algn="l"/>
              </a:tabLst>
            </a:pPr>
            <a:r>
              <a:rPr lang="el-GR" sz="2800" b="1">
                <a:solidFill>
                  <a:srgbClr val="FFFFFF"/>
                </a:solidFill>
              </a:rPr>
              <a:t> </a:t>
            </a:r>
          </a:p>
          <a:p>
            <a:pPr>
              <a:buClrTx/>
              <a:buFontTx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  <a:tab pos="13927138" algn="l"/>
              </a:tabLst>
            </a:pPr>
            <a:endParaRPr lang="el-GR" sz="2800" b="1">
              <a:solidFill>
                <a:srgbClr val="FFFFFF"/>
              </a:solidFill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3175"/>
            <a:ext cx="32404050" cy="15621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  <a:tab pos="13927138" algn="l"/>
              </a:tabLst>
            </a:pPr>
            <a:endParaRPr lang="el-GR" sz="4800" b="1">
              <a:solidFill>
                <a:srgbClr val="000000"/>
              </a:solidFill>
              <a:cs typeface="Times New Roman" pitchFamily="16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  <a:tab pos="13927138" algn="l"/>
              </a:tabLst>
            </a:pPr>
            <a:r>
              <a:rPr lang="el-GR" sz="4800" b="1">
                <a:solidFill>
                  <a:srgbClr val="002060"/>
                </a:solidFill>
                <a:cs typeface="Times New Roman" pitchFamily="16" charset="0"/>
              </a:rPr>
              <a:t>ΕΠΑΝΑΛΟΙΜΩΞΗ ΑΠΟ </a:t>
            </a:r>
            <a:r>
              <a:rPr lang="en-US" sz="4800" b="1">
                <a:solidFill>
                  <a:srgbClr val="002060"/>
                </a:solidFill>
                <a:cs typeface="Times New Roman" pitchFamily="16" charset="0"/>
              </a:rPr>
              <a:t>COVID</a:t>
            </a:r>
            <a:r>
              <a:rPr lang="el-GR" sz="4800" b="1">
                <a:solidFill>
                  <a:srgbClr val="002060"/>
                </a:solidFill>
                <a:cs typeface="Times New Roman" pitchFamily="16" charset="0"/>
              </a:rPr>
              <a:t>-19 ΣΤΟΥΣ ΥΓΕΙΟΝΟΜΙΚΟΥΣ ΤΟΥ ΓΕΝΙΚΟΥ ΝΟΣΟΚΟΜΕΙΟΥ ΚΑΛΑΜΑΤΑΣ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620838" y="1152525"/>
            <a:ext cx="29162375" cy="160909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>
              <a:buClrTx/>
              <a:buFontTx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  <a:tab pos="13927138" algn="l"/>
              </a:tabLst>
            </a:pPr>
            <a:r>
              <a:rPr lang="el-GR" sz="4400" b="1">
                <a:solidFill>
                  <a:srgbClr val="002060"/>
                </a:solidFill>
              </a:rPr>
              <a:t>Αποτελέσματα:</a:t>
            </a:r>
            <a:r>
              <a:rPr lang="el-GR" sz="4400">
                <a:solidFill>
                  <a:srgbClr val="002060"/>
                </a:solidFill>
              </a:rPr>
              <a:t> Επανανόσησαν 48 υγειονομικοί, όλοι εκ των οποίων, την περίοδο από 1-01-2022 έως 16-08-2022. Οι 36 ήταν εμβολιασμένοι (75%) , οι 16 πλήρως (33%) και οι 20 απλώς εμβολιασμένοι (42%), ενώ 12 ήταν ανεμβολίαστοι (25%).</a:t>
            </a:r>
          </a:p>
          <a:p>
            <a:pPr>
              <a:buClrTx/>
              <a:buFontTx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  <a:tab pos="13927138" algn="l"/>
              </a:tabLst>
            </a:pPr>
            <a:r>
              <a:rPr lang="el-GR" sz="4400" b="1">
                <a:solidFill>
                  <a:srgbClr val="002060"/>
                </a:solidFill>
              </a:rPr>
              <a:t>Συμπεράσματα: </a:t>
            </a:r>
            <a:r>
              <a:rPr lang="el-GR" sz="4400">
                <a:solidFill>
                  <a:srgbClr val="002060"/>
                </a:solidFill>
              </a:rPr>
              <a:t>Από την παρούσα μελέτη φαίνεται πως ο πλήρης εμβολιασμός δεν παρέχει υψηλότερη προστασία έναντι της επαναλοίμωξης από την C</a:t>
            </a:r>
            <a:r>
              <a:rPr lang="en-US" sz="4400">
                <a:solidFill>
                  <a:srgbClr val="002060"/>
                </a:solidFill>
              </a:rPr>
              <a:t>OVID</a:t>
            </a:r>
            <a:r>
              <a:rPr lang="el-GR" sz="4400">
                <a:solidFill>
                  <a:srgbClr val="002060"/>
                </a:solidFill>
              </a:rPr>
              <a:t>-19 (</a:t>
            </a:r>
            <a:r>
              <a:rPr lang="en-US" sz="4400">
                <a:solidFill>
                  <a:srgbClr val="002060"/>
                </a:solidFill>
              </a:rPr>
              <a:t>Pvalue</a:t>
            </a:r>
            <a:r>
              <a:rPr lang="el-GR" sz="4400">
                <a:solidFill>
                  <a:srgbClr val="002060"/>
                </a:solidFill>
              </a:rPr>
              <a:t>= 0,8). Επιπλέον, με δεδομένο ότι όλες οι επανανοσήσεις καταγράφηκαν την περίοδο από 1-01-2022 έως 16-08-2022, όπου επικρατούσε το στέλεχος Όμικρον, φαίνεται πως αυτό είναι περισσότερο μεταδοτικό. </a:t>
            </a:r>
          </a:p>
          <a:p>
            <a:pPr>
              <a:buClrTx/>
              <a:buFontTx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  <a:tab pos="13927138" algn="l"/>
              </a:tabLst>
            </a:pPr>
            <a:endParaRPr lang="el-GR" sz="3200">
              <a:solidFill>
                <a:srgbClr val="002060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  <a:tab pos="13927138" algn="l"/>
              </a:tabLst>
            </a:pPr>
            <a:endParaRPr lang="el-GR" sz="3200">
              <a:solidFill>
                <a:srgbClr val="002060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  <a:tab pos="13927138" algn="l"/>
              </a:tabLst>
            </a:pPr>
            <a:endParaRPr lang="el-GR" sz="3200">
              <a:solidFill>
                <a:srgbClr val="002060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  <a:tab pos="13927138" algn="l"/>
              </a:tabLst>
            </a:pPr>
            <a:endParaRPr lang="el-GR" sz="3200">
              <a:solidFill>
                <a:srgbClr val="002060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  <a:tab pos="13927138" algn="l"/>
              </a:tabLst>
            </a:pPr>
            <a:endParaRPr lang="el-GR" sz="3200">
              <a:solidFill>
                <a:srgbClr val="002060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  <a:tab pos="13927138" algn="l"/>
              </a:tabLst>
            </a:pPr>
            <a:endParaRPr lang="el-GR" sz="3200">
              <a:solidFill>
                <a:srgbClr val="002060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  <a:tab pos="13927138" algn="l"/>
              </a:tabLst>
            </a:pPr>
            <a:endParaRPr lang="el-GR" sz="3200">
              <a:solidFill>
                <a:srgbClr val="002060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  <a:tab pos="13927138" algn="l"/>
              </a:tabLst>
            </a:pPr>
            <a:endParaRPr lang="el-GR" sz="3200">
              <a:solidFill>
                <a:srgbClr val="002060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  <a:tab pos="13927138" algn="l"/>
              </a:tabLst>
            </a:pPr>
            <a:endParaRPr lang="el-GR" sz="3200">
              <a:solidFill>
                <a:srgbClr val="002060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  <a:tab pos="13927138" algn="l"/>
              </a:tabLst>
            </a:pPr>
            <a:endParaRPr lang="el-GR" sz="3200">
              <a:solidFill>
                <a:srgbClr val="002060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  <a:tab pos="13927138" algn="l"/>
              </a:tabLst>
            </a:pPr>
            <a:endParaRPr lang="el-GR" sz="3200">
              <a:solidFill>
                <a:srgbClr val="002060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  <a:tab pos="13927138" algn="l"/>
              </a:tabLst>
            </a:pPr>
            <a:endParaRPr lang="el-GR" sz="3200">
              <a:solidFill>
                <a:srgbClr val="002060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  <a:tab pos="13927138" algn="l"/>
              </a:tabLst>
            </a:pPr>
            <a:endParaRPr lang="el-GR" sz="3200">
              <a:solidFill>
                <a:srgbClr val="002060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  <a:tab pos="13927138" algn="l"/>
              </a:tabLst>
            </a:pPr>
            <a:endParaRPr lang="el-GR" sz="3200">
              <a:solidFill>
                <a:srgbClr val="002060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  <a:tab pos="13927138" algn="l"/>
              </a:tabLst>
            </a:pPr>
            <a:endParaRPr lang="el-GR" sz="3200">
              <a:solidFill>
                <a:srgbClr val="002060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  <a:tab pos="13927138" algn="l"/>
              </a:tabLst>
            </a:pPr>
            <a:endParaRPr lang="el-GR" sz="3200" b="1">
              <a:solidFill>
                <a:srgbClr val="002060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  <a:tab pos="13927138" algn="l"/>
              </a:tabLst>
            </a:pPr>
            <a:endParaRPr lang="el-GR" sz="3200" b="1">
              <a:solidFill>
                <a:srgbClr val="002060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  <a:tab pos="13927138" algn="l"/>
              </a:tabLst>
            </a:pPr>
            <a:endParaRPr lang="el-GR" sz="3200" b="1">
              <a:solidFill>
                <a:srgbClr val="00206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03500" y="7480300"/>
            <a:ext cx="12338050" cy="8491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78338" y="7334250"/>
            <a:ext cx="12406312" cy="84788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Θέμα του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Θέμα του Office">
      <a:majorFont>
        <a:latin typeface="Calibri"/>
        <a:ea typeface="SimSun"/>
        <a:cs typeface=""/>
      </a:majorFont>
      <a:minorFont>
        <a:latin typeface="Calibri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ts val="38"/>
          </a:spcBef>
          <a:spcAft>
            <a:spcPts val="38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3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ts val="38"/>
          </a:spcBef>
          <a:spcAft>
            <a:spcPts val="38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3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SimSun" charset="-122"/>
          </a:defRPr>
        </a:defPPr>
      </a:lstStyle>
    </a:lnDef>
  </a:objectDefaults>
  <a:extraClrSchemeLst>
    <a:extraClrScheme>
      <a:clrScheme name="Θέμα του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328</Words>
  <Application>Microsoft Office PowerPoint</Application>
  <PresentationFormat>Προσαρμογή</PresentationFormat>
  <Paragraphs>29</Paragraphs>
  <Slides>2</Slides>
  <Notes>2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</vt:i4>
      </vt:variant>
    </vt:vector>
  </HeadingPairs>
  <TitlesOfParts>
    <vt:vector size="8" baseType="lpstr">
      <vt:lpstr>Times New Roman</vt:lpstr>
      <vt:lpstr>Calibri</vt:lpstr>
      <vt:lpstr>SimSun</vt:lpstr>
      <vt:lpstr>Arial</vt:lpstr>
      <vt:lpstr>Verdana</vt:lpstr>
      <vt:lpstr>Θέμα του Office</vt:lpstr>
      <vt:lpstr>Διαφάνεια 1</vt:lpstr>
      <vt:lpstr>Διαφάνεια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ΜΕΛΕΤΗ ΕΠΙΠΟΛΑΣΜΟΥ ΤΗΣ ΧΡΗΣΗΣ ΑΝΤΙΒΙΟΤΙΚΩΝ  ΣΤΗ ΝΟΣΗΛΕΥΤΙΚΗ ΜΟΝΑΔΑ ΚΑΛΑΜΑΤΑΣ Χριστίνα Κτίστη1, Ευαγγελία Τσουλάκου¹, Αικατερίνη Γεωργούντζου¹, Νικολέττα Αποστολοπούλου1, Ευπραξία Θεοδωρέλου¹, Παναγιώτης Κρεμμύδας2, Βεατρίκη Δαμιανού2  Γενικό Νοσοκομείο Καλαμάτας¹, ΕΚΠΑ - Ιατρική Σχολή2</dc:title>
  <dc:creator>Vichy&amp;Nick</dc:creator>
  <cp:lastModifiedBy>user</cp:lastModifiedBy>
  <cp:revision>24</cp:revision>
  <cp:lastPrinted>1601-01-01T00:00:00Z</cp:lastPrinted>
  <dcterms:created xsi:type="dcterms:W3CDTF">2018-11-06T16:51:12Z</dcterms:created>
  <dcterms:modified xsi:type="dcterms:W3CDTF">2022-11-07T10:19:43Z</dcterms:modified>
</cp:coreProperties>
</file>