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sz="1200" baseline="0" dirty="0" smtClean="0">
                <a:latin typeface="Arial" pitchFamily="34" charset="0"/>
                <a:cs typeface="Arial" pitchFamily="34" charset="0"/>
              </a:rPr>
              <a:t>Ποσοστό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εργαζομένων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εμβολιασμένων και μη εμβολιασμένων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Αριθμός εργαζομένων εμβολιασμένων και μη εμβολιασμένων 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l-GR" dirty="0" smtClean="0"/>
                      <a:t>95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l-GR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Φύλλο1!$A$2:$A$3</c:f>
              <c:strCache>
                <c:ptCount val="2"/>
                <c:pt idx="0">
                  <c:v>Εμβολιασμένοι υγειονομικοί</c:v>
                </c:pt>
                <c:pt idx="1">
                  <c:v>Μη εμβολιασμένοι υγειονομικοί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7.2</c:v>
                </c:pt>
                <c:pt idx="1">
                  <c:v>0.36000000000000032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l-GR"/>
          </a:p>
        </c:txPr>
      </c:legendEntry>
      <c:layout>
        <c:manualLayout>
          <c:xMode val="edge"/>
          <c:yMode val="edge"/>
          <c:x val="0.60542962027628078"/>
          <c:y val="0.21098850773686695"/>
          <c:w val="0.37816213925557524"/>
          <c:h val="0.53329475019571471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Νόσηση 1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Εργαζόμενοι Υγειονομικοί</c:v>
                </c:pt>
              </c:strCache>
            </c:strRef>
          </c:cat>
          <c:val>
            <c:numRef>
              <c:f>Φύλλο1!$B$2</c:f>
              <c:numCache>
                <c:formatCode>General</c:formatCode>
                <c:ptCount val="1"/>
                <c:pt idx="0">
                  <c:v>415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Νόσηση 2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Εργαζόμενοι Υγειονομικοί</c:v>
                </c:pt>
              </c:strCache>
            </c:strRef>
          </c:cat>
          <c:val>
            <c:numRef>
              <c:f>Φύλλο1!$C$2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Νοσηλεία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Εργαζόμενοι Υγειονομικοί</c:v>
                </c:pt>
              </c:strCache>
            </c:strRef>
          </c:cat>
          <c:val>
            <c:numRef>
              <c:f>Φύλλο1!$D$2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axId val="101009280"/>
        <c:axId val="101010816"/>
      </c:barChart>
      <c:catAx>
        <c:axId val="101009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01010816"/>
        <c:crosses val="autoZero"/>
        <c:auto val="1"/>
        <c:lblAlgn val="ctr"/>
        <c:lblOffset val="100"/>
      </c:catAx>
      <c:valAx>
        <c:axId val="101010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0100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82653898670761"/>
          <c:y val="0.33712762975831057"/>
          <c:w val="0.22917346101329245"/>
          <c:h val="0.24655877882255506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1 Δόση  Εμβολίου 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Εμβολιασμένοι Υγειονομικοί</c:v>
                </c:pt>
              </c:strCache>
            </c:strRef>
          </c:cat>
          <c:val>
            <c:numRef>
              <c:f>Φύλλο1!$B$2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 Δόση Εμβολίου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Εμβολιασμένοι Υγειονομικοί</c:v>
                </c:pt>
              </c:strCache>
            </c:strRef>
          </c:cat>
          <c:val>
            <c:numRef>
              <c:f>Φύλλο1!$C$2</c:f>
              <c:numCache>
                <c:formatCode>General</c:formatCode>
                <c:ptCount val="1"/>
                <c:pt idx="0">
                  <c:v>715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1η Αναμνηστική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Εμβολιασμένοι Υγειονομικοί</c:v>
                </c:pt>
              </c:strCache>
            </c:strRef>
          </c:cat>
          <c:val>
            <c:numRef>
              <c:f>Φύλλο1!$D$2</c:f>
              <c:numCache>
                <c:formatCode>General</c:formatCode>
                <c:ptCount val="1"/>
                <c:pt idx="0">
                  <c:v>166</c:v>
                </c:pt>
              </c:numCache>
            </c:numRef>
          </c:val>
        </c:ser>
        <c:axId val="120526336"/>
        <c:axId val="120527872"/>
      </c:barChart>
      <c:catAx>
        <c:axId val="120526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20527872"/>
        <c:crosses val="autoZero"/>
        <c:auto val="1"/>
        <c:lblAlgn val="ctr"/>
        <c:lblOffset val="100"/>
      </c:catAx>
      <c:valAx>
        <c:axId val="120527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20526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sz="1200" baseline="0" dirty="0" smtClean="0">
                <a:latin typeface="Arial" pitchFamily="34" charset="0"/>
                <a:cs typeface="Arial" pitchFamily="34" charset="0"/>
              </a:rPr>
              <a:t>Ποσοστό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εργαζομένων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εμβολιασμένων και μη εμβολιασμένων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4177538023190331E-2"/>
          <c:y val="0.25249423190704939"/>
          <c:w val="0.53203525919852046"/>
          <c:h val="0.65337475422627522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Αριθμός εργαζομένων εμβολιασμένων και μη εμβολιασμένων 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l-GR" dirty="0" smtClean="0"/>
                      <a:t>95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2121896850170796E-2"/>
                  <c:y val="-6.6991381335486635E-5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Φύλλο1!$A$2:$A$3</c:f>
              <c:strCache>
                <c:ptCount val="2"/>
                <c:pt idx="0">
                  <c:v>Εμβολιασμένοι υγειονομικοί</c:v>
                </c:pt>
                <c:pt idx="1">
                  <c:v>Μη εμβολιασμένοι υγειονομικοί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7.2</c:v>
                </c:pt>
                <c:pt idx="1">
                  <c:v>0.36000000000000032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l-GR"/>
          </a:p>
        </c:txPr>
      </c:legendEntry>
      <c:layout>
        <c:manualLayout>
          <c:xMode val="edge"/>
          <c:yMode val="edge"/>
          <c:x val="0.60542962027628078"/>
          <c:y val="0.21098850773686695"/>
          <c:w val="0.37816213925557524"/>
          <c:h val="0.53329475019571471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Νόσηση 1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Εργαζόμενοι Υγειονομικοί</c:v>
                </c:pt>
              </c:strCache>
            </c:strRef>
          </c:cat>
          <c:val>
            <c:numRef>
              <c:f>Φύλλο1!$B$2</c:f>
              <c:numCache>
                <c:formatCode>General</c:formatCode>
                <c:ptCount val="1"/>
                <c:pt idx="0">
                  <c:v>415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Νόσηση 2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Εργαζόμενοι Υγειονομικοί</c:v>
                </c:pt>
              </c:strCache>
            </c:strRef>
          </c:cat>
          <c:val>
            <c:numRef>
              <c:f>Φύλλο1!$C$2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Νοσηλεία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Εργαζόμενοι Υγειονομικοί</c:v>
                </c:pt>
              </c:strCache>
            </c:strRef>
          </c:cat>
          <c:val>
            <c:numRef>
              <c:f>Φύλλο1!$D$2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axId val="113054080"/>
        <c:axId val="113055616"/>
      </c:barChart>
      <c:catAx>
        <c:axId val="113054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13055616"/>
        <c:crosses val="autoZero"/>
        <c:auto val="1"/>
        <c:lblAlgn val="ctr"/>
        <c:lblOffset val="100"/>
      </c:catAx>
      <c:valAx>
        <c:axId val="113055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1305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82653898670761"/>
          <c:y val="0.33712762975831057"/>
          <c:w val="0.22917346101329245"/>
          <c:h val="0.24655877882255506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1 Δόση  Εμβολίου 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Εμβολιασμένοι Υγειονομικοί</c:v>
                </c:pt>
              </c:strCache>
            </c:strRef>
          </c:cat>
          <c:val>
            <c:numRef>
              <c:f>Φύλλο1!$B$2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 Δόση Εμβολίου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Εμβολιασμένοι Υγειονομικοί</c:v>
                </c:pt>
              </c:strCache>
            </c:strRef>
          </c:cat>
          <c:val>
            <c:numRef>
              <c:f>Φύλλο1!$C$2</c:f>
              <c:numCache>
                <c:formatCode>General</c:formatCode>
                <c:ptCount val="1"/>
                <c:pt idx="0">
                  <c:v>715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1η Αναμνηστική</c:v>
                </c:pt>
              </c:strCache>
            </c:strRef>
          </c:tx>
          <c:dLbls>
            <c:showVal val="1"/>
          </c:dLbls>
          <c:cat>
            <c:strRef>
              <c:f>Φύλλο1!$A$2</c:f>
              <c:strCache>
                <c:ptCount val="1"/>
                <c:pt idx="0">
                  <c:v>Εμβολιασμένοι Υγειονομικοί</c:v>
                </c:pt>
              </c:strCache>
            </c:strRef>
          </c:cat>
          <c:val>
            <c:numRef>
              <c:f>Φύλλο1!$D$2</c:f>
              <c:numCache>
                <c:formatCode>General</c:formatCode>
                <c:ptCount val="1"/>
                <c:pt idx="0">
                  <c:v>166</c:v>
                </c:pt>
              </c:numCache>
            </c:numRef>
          </c:val>
        </c:ser>
        <c:axId val="120950784"/>
        <c:axId val="120952320"/>
      </c:barChart>
      <c:catAx>
        <c:axId val="120950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20952320"/>
        <c:crosses val="autoZero"/>
        <c:auto val="1"/>
        <c:lblAlgn val="ctr"/>
        <c:lblOffset val="100"/>
      </c:catAx>
      <c:valAx>
        <c:axId val="120952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1209507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A079F-A99B-4EC9-B5B0-7B109E0606C7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8D0FA-26E2-45FC-B8CC-9CD9892BE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8D0FA-26E2-45FC-B8CC-9CD9892BE13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8D0FA-26E2-45FC-B8CC-9CD9892BE13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4A34-DD02-4D7D-B5A3-97637D3C3B74}" type="datetimeFigureOut">
              <a:rPr lang="el-GR" smtClean="0"/>
              <a:pPr/>
              <a:t>25/10/2022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A13E-CECF-43BE-9995-4577EBB419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7504" y="0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ΕΜΒΟΛΙΑΣΜΟΣ - ΕΛΕΓΧΟΣ ΑΝΤΙΣΩΜΑΤΩΝ - ΝΟΣΗΣΗ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ΕΡΓΑΖΟΜΕΝΩΝ ΑΠΟ SARS-COV-2 ΣΤΟ ΓΕΝΙΚΟ ΝΟΣΟΚΟΜΕΙΟ ΑΡΤΑΣ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01.01.2021 ΕΩΣ 31.08.2022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51520" y="411511"/>
            <a:ext cx="660648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l-GR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Μπάρκα Ι.,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Πολύζου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Σ.,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χιμανδρίτη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Βιργινία., Αργυροπούλου Σ.</a:t>
            </a:r>
            <a:endParaRPr kumimoji="0" lang="el-G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Επιτροπή Νοσοκομειακών Λοιμώξεων, </a:t>
            </a: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Γ.Ν.Άρτας</a:t>
            </a:r>
            <a:endParaRPr kumimoji="0" lang="el-G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Γενικό Νοσοκομείο Άρτας </a:t>
            </a:r>
            <a:endParaRPr kumimoji="0" lang="el-G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51520" y="127560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Εισαγωγή: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νόσος Covid-19 είναι ένα αναπνευστικό σύνδρομο που οφείλεται στον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κορωνοϊό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SARS-COV-2 με προσβολή και άλλων συστημάτων και έχει χαρακτηριστεί παγκόσμια πανδημία.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Ο εμβολιασμός έναντι του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κορωνοϊού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παρέχει υψηλή προστασία από τη σοβαρή νόσο COVID-19 (νοσηλεία, εισαγωγή σε ΜΕΘ, θάνατος).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Η εφαρμογή του αναμνηστικού εμβολιασμού για τη νόσο COVID-19 από τα τέλη Σεπτεμβρίου του 2021 αποδείχθηκε ασφαλής και αποτελεσματική για την προστασία του πληθυσμού έναντι σοβαρής νόσου από τις νέες παραλλαγές Δέλτα και Όμικρον του ιού SARS-CoV-2.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Σύμφωνα με επιστημονικά δεδομένα, η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χυμική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ανοσία έναντι του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κορωνοϊού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μειώνεται με την πάροδο του χρόνου μετά τον εμβολιασμό και παρατηρείται μικρότερη προστασία έναντι της μόλυνσης- ιδιαίτερα μετά την παρέλευση 3 μηνών και σε συνδυασμό με την επικράτηση νέων παραλλαγών του ιού- ενώ η προστασία έναντι της σοβαρής νόσου παραμένει υψηλή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πηγή ΕΕΕ)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51520" y="3003799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Σκοπός: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καταγραφή της εμβολιαστικής κάλυψης των επαγγελματιών υγείας του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Γ.Ν.Αρτας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έναντι της λοίμωξης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COVID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-19, της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νόσησης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του υγειονομικού προσωπικού από την αρχή της πανδημίας και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1200" dirty="0" smtClean="0">
                <a:solidFill>
                  <a:srgbClr val="4E4E4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τον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έλεγχο αντισωμάτων έναντι της Covid-19 σε όλους τους υγειονομικούς υπαλλήλους που εμβολιάστηκαν με το εμβόλιο BNT162b2 (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Pfizer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BioNTech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από το Βιοχημικό Τμήμα του Μικροβιολογικού εργαστηρίου του  Νοσοκομείου μας.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51520" y="379588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Υλικό και Μέθοδοι: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Το δείγμα της μελέτης αποτέλεσαν 756 εργαζόμενοι όλων των κατηγοριών (εμβολιασμένοι και μη εμβολιασμένοι). Οι εμβολιασμοί των υγειονομικών  διενεργήθηκαν στο Γενικό Νοσοκομείο Άρτας με τα αντίστοιχα εμβόλια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Pfizer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Johnson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και στα Κέντρα Υγείας με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AstraZeneca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.  Η ορολογική εξέταση για τα αντισώματα κατά του τομέα RBD της περιοχής S1 του SARS-CoV-2 έγινε με τη μέθοδο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Siemens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SARS-CoV-2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sCOVG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 και η ποιοτική και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ημιποσοτική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ανίχνευση των αντισωμάτων προσδιορίστηκε στον ορό των εμβολιασμένων 3-4 βδομάδες μετά την χορήγηση της δεύτερης δόσης του εμβολίου και της 1</a:t>
            </a:r>
            <a:r>
              <a:rPr lang="el-GR" sz="1200" baseline="30000" dirty="0" smtClean="0">
                <a:latin typeface="Arial" pitchFamily="34" charset="0"/>
                <a:cs typeface="Arial" pitchFamily="34" charset="0"/>
              </a:rPr>
              <a:t>ης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Αναμνηστικής του εμβολιασμού.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7504" y="32594"/>
            <a:ext cx="4464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Αποτελέσματα: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Κατά την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χρονική περίοδο 01.01.2021 έως 31.08.2022 από το σύνολο των εργαζομένων του Νοσοκομείου μας 756 άτομα, εμβολιάστηκαν κατά του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κορωνοϊού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720 άτομα (95%) εκ των οποίων 5 άτομα τουλάχιστον με 1 δόση και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νόσηση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και 715 άτομα  ολοκλήρωσαν τον βασικό τους εμβολιασμό. Δεν εμβολιαστήκαν 36 άτομα (5%) εκ των οποίων 21 άτομα νόσησαν. Από την αρχή της πανδημίας νόσησαν 415 άτομα για πρώτη φορά και 22 άτομα για δεύτερη φορά. Από το προσωπικό που νόσησε  νοσηλεύτηκαν 5 άτομα. Ελέχθησαν για αντισώματα έναντι του  COVID-19 439 υγειονομικοί εμβολιασμένοι με 2 δόσεις, και 166  υγειονομικοί εμβολιασμένοι με την 1</a:t>
            </a:r>
            <a:r>
              <a:rPr lang="el-GR" sz="1200" baseline="30000" dirty="0" smtClean="0">
                <a:latin typeface="Arial" pitchFamily="34" charset="0"/>
                <a:cs typeface="Arial" pitchFamily="34" charset="0"/>
              </a:rPr>
              <a:t>η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αναμνηστική δόση εμβολιασμού. </a:t>
            </a:r>
            <a:endParaRPr lang="el-G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4716016" y="123478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- Γράφημα"/>
          <p:cNvGraphicFramePr/>
          <p:nvPr/>
        </p:nvGraphicFramePr>
        <p:xfrm>
          <a:off x="0" y="2859782"/>
          <a:ext cx="4464496" cy="228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4716016" y="3075806"/>
          <a:ext cx="4320480" cy="206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251520" y="2427734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Αριθμός εργαζομένων υγειονομικών που νόσησαν και νοσηλεύτηκαν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860032" y="2499742"/>
            <a:ext cx="4283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Αριθμός εμβολιασμένων υγειονομικών με 1 Δόση Εμβολίου - 2 Δόση Εμβολίου – 1</a:t>
            </a:r>
            <a:r>
              <a:rPr lang="el-GR" sz="1200" b="1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Αναμνηστική 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32594"/>
            <a:ext cx="4716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Αποτελέσματα: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Κατά την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χρονική περίοδο 01.01.2021 έως 31.08.2022 από το σύνολο των εργαζομένων του Νοσοκομείου μας 756 άτομα, εμβολιάστηκαν κατά του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κορωνοϊού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720 άτομα (95%) εκ των οποίων 5 άτομα τουλάχιστον με 1 δόση και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νόσηση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και 715 άτομα  ολοκλήρωσαν τον βασικό τους εμβολιασμό. Δεν εμβολιαστήκαν 36 άτομα (5%) εκ των οποίων 21 άτομα νόσησαν. Από την αρχή της πανδημίας νόσησαν 415 άτομα για πρώτη φορά και 22 άτομα για δεύτερη φορά. Από το προσωπικό που νόσησε  νοσηλεύτηκαν 5 άτομα. Ελέχθησαν για αντισώματα έναντι του  COVID-19 439 υγειονομικοί εμβολιασμένοι με 2 δόσεις, και 166  υγειονομικοί εμβολιασμένοι με την 1</a:t>
            </a:r>
            <a:r>
              <a:rPr lang="el-GR" sz="1200" baseline="30000" dirty="0" smtClean="0">
                <a:latin typeface="Arial" pitchFamily="34" charset="0"/>
                <a:cs typeface="Arial" pitchFamily="34" charset="0"/>
              </a:rPr>
              <a:t>η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αναμνηστική δόση εμβολιασμού. </a:t>
            </a:r>
            <a:endParaRPr lang="el-G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4716016" y="0"/>
          <a:ext cx="4320480" cy="235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- Γράφημα"/>
          <p:cNvGraphicFramePr/>
          <p:nvPr/>
        </p:nvGraphicFramePr>
        <p:xfrm>
          <a:off x="0" y="2715766"/>
          <a:ext cx="4644008" cy="2427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4644008" y="2787774"/>
          <a:ext cx="4499992" cy="235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4716016" y="2355726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Αριθμός εμβολιασμένων υγειονομικών με 1 Δόση Εμβολίου - 2 Δόση Εμβολίου – 1</a:t>
            </a:r>
            <a:r>
              <a:rPr lang="el-GR" sz="1200" b="1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Αναμνηστική 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2283718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Αριθμός εργαζομένων υγειονομικών που νόσησαν και νοσηλεύτηκαν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629</Words>
  <Application>Microsoft Office PowerPoint</Application>
  <PresentationFormat>Προβολή στην οθόνη (16:9)</PresentationFormat>
  <Paragraphs>24</Paragraphs>
  <Slides>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barkai</dc:creator>
  <cp:lastModifiedBy>barkai</cp:lastModifiedBy>
  <cp:revision>21</cp:revision>
  <dcterms:created xsi:type="dcterms:W3CDTF">2022-10-25T09:52:28Z</dcterms:created>
  <dcterms:modified xsi:type="dcterms:W3CDTF">2022-10-25T10:39:06Z</dcterms:modified>
</cp:coreProperties>
</file>