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57E8E3-177E-49A1-8CDB-15E6154CFFD4}"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A4134416-02F7-4654-819A-67251C78BAFB}">
      <dgm:prSet/>
      <dgm:spPr/>
      <dgm:t>
        <a:bodyPr/>
        <a:lstStyle/>
        <a:p>
          <a:r>
            <a:rPr lang="el-GR" b="1" i="1" u="sng" dirty="0">
              <a:latin typeface="Arial" panose="020B0604020202020204" pitchFamily="34" charset="0"/>
              <a:cs typeface="Arial" panose="020B0604020202020204" pitchFamily="34" charset="0"/>
            </a:rPr>
            <a:t>Εισαγωγή: </a:t>
          </a:r>
          <a:r>
            <a:rPr lang="el-GR" i="1" u="sng" dirty="0">
              <a:latin typeface="Arial" panose="020B0604020202020204" pitchFamily="34" charset="0"/>
              <a:cs typeface="Arial" panose="020B0604020202020204" pitchFamily="34" charset="0"/>
            </a:rPr>
            <a:t>Τα μεγαλύτερα ποσοστά ασθενών με ενδονοσοκομειακές λοιμώξεις </a:t>
          </a:r>
          <a:r>
            <a:rPr lang="el-GR" dirty="0">
              <a:latin typeface="Arial" panose="020B0604020202020204" pitchFamily="34" charset="0"/>
              <a:cs typeface="Arial" panose="020B0604020202020204" pitchFamily="34" charset="0"/>
            </a:rPr>
            <a:t>εντοπίζονται κατηγορηματικά </a:t>
          </a:r>
          <a:r>
            <a:rPr lang="el-GR" i="1" u="sng" dirty="0">
              <a:latin typeface="Arial" panose="020B0604020202020204" pitchFamily="34" charset="0"/>
              <a:cs typeface="Arial" panose="020B0604020202020204" pitchFamily="34" charset="0"/>
            </a:rPr>
            <a:t>στις</a:t>
          </a:r>
          <a:r>
            <a:rPr lang="el-GR" dirty="0">
              <a:latin typeface="Arial" panose="020B0604020202020204" pitchFamily="34" charset="0"/>
              <a:cs typeface="Arial" panose="020B0604020202020204" pitchFamily="34" charset="0"/>
            </a:rPr>
            <a:t> </a:t>
          </a:r>
          <a:r>
            <a:rPr lang="el-GR" i="1" u="sng" dirty="0">
              <a:latin typeface="Arial" panose="020B0604020202020204" pitchFamily="34" charset="0"/>
              <a:cs typeface="Arial" panose="020B0604020202020204" pitchFamily="34" charset="0"/>
            </a:rPr>
            <a:t>Μονάδες Εντατικής Θεραπείας(ΜΕΘ</a:t>
          </a:r>
          <a:r>
            <a:rPr lang="el-GR"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a:t>
          </a:r>
          <a:r>
            <a:rPr lang="el-GR" dirty="0">
              <a:latin typeface="Arial" panose="020B0604020202020204" pitchFamily="34" charset="0"/>
              <a:cs typeface="Arial" panose="020B0604020202020204" pitchFamily="34" charset="0"/>
            </a:rPr>
            <a:t>επειδή είναι πιο ευαίσθητοι και επιρρεπείς σε προσβολή από διάφορους πολυανθεκτικούς παθογόνους μικροοργανισμούς και έχουν αυξημένο κίνδυνο λοίμωξης λόγω των ειδικών συνθηκών νοσηλείας, της χρήσης επεμβατικών μεθόδων και φυσικά εξαιτίας του επιβαρυμένου τους ανοσιακού συστήματος. </a:t>
          </a:r>
          <a:r>
            <a:rPr lang="el-GR" b="1" i="1" u="sng" dirty="0">
              <a:latin typeface="Arial" panose="020B0604020202020204" pitchFamily="34" charset="0"/>
              <a:cs typeface="Arial" panose="020B0604020202020204" pitchFamily="34" charset="0"/>
            </a:rPr>
            <a:t>Αξίζει να επισημανθεί πως η βαρύτητα της ασθένειας του νοσηλευόμενου στην ΜΕΘ είναι ανάλογη της ευπάθειας του σε νοσοκομειακές λοιμώξεις.</a:t>
          </a:r>
          <a:endParaRPr lang="en-US" b="1" i="1" u="sng" dirty="0">
            <a:latin typeface="Arial" panose="020B0604020202020204" pitchFamily="34" charset="0"/>
            <a:cs typeface="Arial" panose="020B0604020202020204" pitchFamily="34" charset="0"/>
          </a:endParaRPr>
        </a:p>
      </dgm:t>
    </dgm:pt>
    <dgm:pt modelId="{88EAB9EF-75BE-4367-94BC-2A1772F828EA}" type="parTrans" cxnId="{FFD1C757-10FC-4E6A-94B1-AED67CC86EC8}">
      <dgm:prSet/>
      <dgm:spPr/>
      <dgm:t>
        <a:bodyPr/>
        <a:lstStyle/>
        <a:p>
          <a:endParaRPr lang="en-US"/>
        </a:p>
      </dgm:t>
    </dgm:pt>
    <dgm:pt modelId="{FF0FD286-48A6-4CBC-9F37-0EF395EC4B11}" type="sibTrans" cxnId="{FFD1C757-10FC-4E6A-94B1-AED67CC86EC8}">
      <dgm:prSet/>
      <dgm:spPr/>
      <dgm:t>
        <a:bodyPr/>
        <a:lstStyle/>
        <a:p>
          <a:endParaRPr lang="en-US"/>
        </a:p>
      </dgm:t>
    </dgm:pt>
    <dgm:pt modelId="{CAC5DA0D-F1F4-45BE-9AFF-3324E7DDBADA}">
      <dgm:prSet/>
      <dgm:spPr/>
      <dgm:t>
        <a:bodyPr/>
        <a:lstStyle/>
        <a:p>
          <a:r>
            <a:rPr lang="el-GR" b="1" i="1" u="sng" dirty="0">
              <a:latin typeface="Arial" panose="020B0604020202020204" pitchFamily="34" charset="0"/>
              <a:cs typeface="Arial" panose="020B0604020202020204" pitchFamily="34" charset="0"/>
            </a:rPr>
            <a:t>Σκοπός:</a:t>
          </a:r>
          <a:r>
            <a:rPr lang="el-GR" dirty="0">
              <a:latin typeface="Arial" panose="020B0604020202020204" pitchFamily="34" charset="0"/>
              <a:cs typeface="Arial" panose="020B0604020202020204" pitchFamily="34" charset="0"/>
            </a:rPr>
            <a:t> H παρουσίαση στοιχείων σχετικά με τις ενδονοσομειακές λοιμώξεις, ο προσδιορισμός των αιτιών πρόκλησης αυτών, καθώς και ο καθορισμός του ιδιαίτερου ρόλου που διαδραματίζει ο νοσηλευτής της ΜΕΘ τόσο στην πρόληψη τους  όσο και στην έγκαιρη και αποτελεσματική αντιμετώπιση τους.</a:t>
          </a:r>
          <a:endParaRPr lang="en-US" dirty="0">
            <a:latin typeface="Arial" panose="020B0604020202020204" pitchFamily="34" charset="0"/>
            <a:cs typeface="Arial" panose="020B0604020202020204" pitchFamily="34" charset="0"/>
          </a:endParaRPr>
        </a:p>
      </dgm:t>
    </dgm:pt>
    <dgm:pt modelId="{972488B5-3F42-4E73-B7A5-C77B55070A1A}" type="parTrans" cxnId="{906E423A-6173-4584-AF99-68ADEAE5750C}">
      <dgm:prSet/>
      <dgm:spPr/>
      <dgm:t>
        <a:bodyPr/>
        <a:lstStyle/>
        <a:p>
          <a:endParaRPr lang="en-US"/>
        </a:p>
      </dgm:t>
    </dgm:pt>
    <dgm:pt modelId="{C292605C-41BC-43DA-8B17-CC58555194EA}" type="sibTrans" cxnId="{906E423A-6173-4584-AF99-68ADEAE5750C}">
      <dgm:prSet/>
      <dgm:spPr/>
      <dgm:t>
        <a:bodyPr/>
        <a:lstStyle/>
        <a:p>
          <a:endParaRPr lang="en-US"/>
        </a:p>
      </dgm:t>
    </dgm:pt>
    <dgm:pt modelId="{96E7A2B0-CC4D-4CC6-802D-39BAD596C99D}">
      <dgm:prSet/>
      <dgm:spPr/>
      <dgm:t>
        <a:bodyPr/>
        <a:lstStyle/>
        <a:p>
          <a:r>
            <a:rPr lang="el-GR" b="1" i="1" u="sng" dirty="0">
              <a:latin typeface="Arial" panose="020B0604020202020204" pitchFamily="34" charset="0"/>
              <a:cs typeface="Arial" panose="020B0604020202020204" pitchFamily="34" charset="0"/>
            </a:rPr>
            <a:t>Μεθοδολογία:  </a:t>
          </a:r>
          <a:r>
            <a:rPr lang="el-GR" dirty="0">
              <a:latin typeface="Arial" panose="020B0604020202020204" pitchFamily="34" charset="0"/>
              <a:cs typeface="Arial" panose="020B0604020202020204" pitchFamily="34" charset="0"/>
            </a:rPr>
            <a:t>Χρησιμοποιήθηκαν δημοσιευμένα άρθρα των τελευταίων 15 ετών από τις ηλεκτρονικές βάσεις δεδομένων «PubMed» και «Google Shcolar» καθώς και επιστημονικά βιβλία με σκοπό την κατανόηση του φαινομένου πρόκλησης ενδονοσοκομειακών λοιμώξεων όπως επίσης και των τρόπων με τους οποίους το νοσηλευτικό προσωπικό μπορεί να συμμετέχει ενεργά στην πρόληψη και την έγκαιρη αντιμετώπιση τους αποτελώντας καθοριστικό παράγοντα.</a:t>
          </a:r>
          <a:endParaRPr lang="en-US" dirty="0">
            <a:latin typeface="Arial" panose="020B0604020202020204" pitchFamily="34" charset="0"/>
            <a:cs typeface="Arial" panose="020B0604020202020204" pitchFamily="34" charset="0"/>
          </a:endParaRPr>
        </a:p>
      </dgm:t>
    </dgm:pt>
    <dgm:pt modelId="{21EE195C-1BAE-470C-9B4E-2191266AED83}" type="parTrans" cxnId="{178BB88A-0666-4932-AB54-24A9F142C208}">
      <dgm:prSet/>
      <dgm:spPr/>
      <dgm:t>
        <a:bodyPr/>
        <a:lstStyle/>
        <a:p>
          <a:endParaRPr lang="en-US"/>
        </a:p>
      </dgm:t>
    </dgm:pt>
    <dgm:pt modelId="{0791402D-D6E3-4F88-92F5-E19D224861AF}" type="sibTrans" cxnId="{178BB88A-0666-4932-AB54-24A9F142C208}">
      <dgm:prSet/>
      <dgm:spPr/>
      <dgm:t>
        <a:bodyPr/>
        <a:lstStyle/>
        <a:p>
          <a:endParaRPr lang="en-US"/>
        </a:p>
      </dgm:t>
    </dgm:pt>
    <dgm:pt modelId="{BE918223-A46E-419D-A189-A65C81E3DD59}" type="pres">
      <dgm:prSet presAssocID="{A757E8E3-177E-49A1-8CDB-15E6154CFFD4}" presName="vert0" presStyleCnt="0">
        <dgm:presLayoutVars>
          <dgm:dir/>
          <dgm:animOne val="branch"/>
          <dgm:animLvl val="lvl"/>
        </dgm:presLayoutVars>
      </dgm:prSet>
      <dgm:spPr/>
    </dgm:pt>
    <dgm:pt modelId="{8A6B5305-9458-4EF6-A363-1171BF1F04F9}" type="pres">
      <dgm:prSet presAssocID="{A4134416-02F7-4654-819A-67251C78BAFB}" presName="thickLine" presStyleLbl="alignNode1" presStyleIdx="0" presStyleCnt="3"/>
      <dgm:spPr/>
    </dgm:pt>
    <dgm:pt modelId="{85D1BBF0-AA29-46EF-B6F5-597243C3F127}" type="pres">
      <dgm:prSet presAssocID="{A4134416-02F7-4654-819A-67251C78BAFB}" presName="horz1" presStyleCnt="0"/>
      <dgm:spPr/>
    </dgm:pt>
    <dgm:pt modelId="{0A570E50-DB66-41C8-8644-862B6FE1A312}" type="pres">
      <dgm:prSet presAssocID="{A4134416-02F7-4654-819A-67251C78BAFB}" presName="tx1" presStyleLbl="revTx" presStyleIdx="0" presStyleCnt="3"/>
      <dgm:spPr/>
    </dgm:pt>
    <dgm:pt modelId="{91F81F43-1495-487D-A2F8-2F7313EE946A}" type="pres">
      <dgm:prSet presAssocID="{A4134416-02F7-4654-819A-67251C78BAFB}" presName="vert1" presStyleCnt="0"/>
      <dgm:spPr/>
    </dgm:pt>
    <dgm:pt modelId="{6AEC83C0-9840-4FAE-A67C-D6C9D67C6E23}" type="pres">
      <dgm:prSet presAssocID="{CAC5DA0D-F1F4-45BE-9AFF-3324E7DDBADA}" presName="thickLine" presStyleLbl="alignNode1" presStyleIdx="1" presStyleCnt="3"/>
      <dgm:spPr/>
    </dgm:pt>
    <dgm:pt modelId="{F4B82F83-FF07-479C-9FE9-36FB2C379B49}" type="pres">
      <dgm:prSet presAssocID="{CAC5DA0D-F1F4-45BE-9AFF-3324E7DDBADA}" presName="horz1" presStyleCnt="0"/>
      <dgm:spPr/>
    </dgm:pt>
    <dgm:pt modelId="{694ACFEE-34E6-41BA-8DEE-4667B2DA7784}" type="pres">
      <dgm:prSet presAssocID="{CAC5DA0D-F1F4-45BE-9AFF-3324E7DDBADA}" presName="tx1" presStyleLbl="revTx" presStyleIdx="1" presStyleCnt="3" custLinFactNeighborX="-2573" custLinFactNeighborY="15702"/>
      <dgm:spPr/>
    </dgm:pt>
    <dgm:pt modelId="{768C1608-63A5-4725-9BF7-ADB2F445A889}" type="pres">
      <dgm:prSet presAssocID="{CAC5DA0D-F1F4-45BE-9AFF-3324E7DDBADA}" presName="vert1" presStyleCnt="0"/>
      <dgm:spPr/>
    </dgm:pt>
    <dgm:pt modelId="{A1578FAD-B358-4A23-94C9-9BE6C63E2065}" type="pres">
      <dgm:prSet presAssocID="{96E7A2B0-CC4D-4CC6-802D-39BAD596C99D}" presName="thickLine" presStyleLbl="alignNode1" presStyleIdx="2" presStyleCnt="3"/>
      <dgm:spPr/>
    </dgm:pt>
    <dgm:pt modelId="{00E92D95-EDCE-48D9-A835-0981BE350AA3}" type="pres">
      <dgm:prSet presAssocID="{96E7A2B0-CC4D-4CC6-802D-39BAD596C99D}" presName="horz1" presStyleCnt="0"/>
      <dgm:spPr/>
    </dgm:pt>
    <dgm:pt modelId="{94D79E9E-0354-4524-A5C7-BC920BFF31F6}" type="pres">
      <dgm:prSet presAssocID="{96E7A2B0-CC4D-4CC6-802D-39BAD596C99D}" presName="tx1" presStyleLbl="revTx" presStyleIdx="2" presStyleCnt="3"/>
      <dgm:spPr/>
    </dgm:pt>
    <dgm:pt modelId="{DE431932-D547-4417-9B39-35D1E573E00E}" type="pres">
      <dgm:prSet presAssocID="{96E7A2B0-CC4D-4CC6-802D-39BAD596C99D}" presName="vert1" presStyleCnt="0"/>
      <dgm:spPr/>
    </dgm:pt>
  </dgm:ptLst>
  <dgm:cxnLst>
    <dgm:cxn modelId="{906E423A-6173-4584-AF99-68ADEAE5750C}" srcId="{A757E8E3-177E-49A1-8CDB-15E6154CFFD4}" destId="{CAC5DA0D-F1F4-45BE-9AFF-3324E7DDBADA}" srcOrd="1" destOrd="0" parTransId="{972488B5-3F42-4E73-B7A5-C77B55070A1A}" sibTransId="{C292605C-41BC-43DA-8B17-CC58555194EA}"/>
    <dgm:cxn modelId="{908D195B-5A46-4615-9BA3-2D07FABF3408}" type="presOf" srcId="{CAC5DA0D-F1F4-45BE-9AFF-3324E7DDBADA}" destId="{694ACFEE-34E6-41BA-8DEE-4667B2DA7784}" srcOrd="0" destOrd="0" presId="urn:microsoft.com/office/officeart/2008/layout/LinedList"/>
    <dgm:cxn modelId="{FFD1C757-10FC-4E6A-94B1-AED67CC86EC8}" srcId="{A757E8E3-177E-49A1-8CDB-15E6154CFFD4}" destId="{A4134416-02F7-4654-819A-67251C78BAFB}" srcOrd="0" destOrd="0" parTransId="{88EAB9EF-75BE-4367-94BC-2A1772F828EA}" sibTransId="{FF0FD286-48A6-4CBC-9F37-0EF395EC4B11}"/>
    <dgm:cxn modelId="{178BB88A-0666-4932-AB54-24A9F142C208}" srcId="{A757E8E3-177E-49A1-8CDB-15E6154CFFD4}" destId="{96E7A2B0-CC4D-4CC6-802D-39BAD596C99D}" srcOrd="2" destOrd="0" parTransId="{21EE195C-1BAE-470C-9B4E-2191266AED83}" sibTransId="{0791402D-D6E3-4F88-92F5-E19D224861AF}"/>
    <dgm:cxn modelId="{2A6F4594-9202-4B45-8C23-67CF7176054F}" type="presOf" srcId="{96E7A2B0-CC4D-4CC6-802D-39BAD596C99D}" destId="{94D79E9E-0354-4524-A5C7-BC920BFF31F6}" srcOrd="0" destOrd="0" presId="urn:microsoft.com/office/officeart/2008/layout/LinedList"/>
    <dgm:cxn modelId="{DC879EB9-3833-49C4-B3B8-EE8A8D45D9EF}" type="presOf" srcId="{A4134416-02F7-4654-819A-67251C78BAFB}" destId="{0A570E50-DB66-41C8-8644-862B6FE1A312}" srcOrd="0" destOrd="0" presId="urn:microsoft.com/office/officeart/2008/layout/LinedList"/>
    <dgm:cxn modelId="{C8DB93F8-43E6-41EB-BEB5-0A5684B2D131}" type="presOf" srcId="{A757E8E3-177E-49A1-8CDB-15E6154CFFD4}" destId="{BE918223-A46E-419D-A189-A65C81E3DD59}" srcOrd="0" destOrd="0" presId="urn:microsoft.com/office/officeart/2008/layout/LinedList"/>
    <dgm:cxn modelId="{D5BBA35F-ED24-4FB5-B89A-391C4007FF62}" type="presParOf" srcId="{BE918223-A46E-419D-A189-A65C81E3DD59}" destId="{8A6B5305-9458-4EF6-A363-1171BF1F04F9}" srcOrd="0" destOrd="0" presId="urn:microsoft.com/office/officeart/2008/layout/LinedList"/>
    <dgm:cxn modelId="{8F5E7F2F-D710-473C-8103-14D189FD475A}" type="presParOf" srcId="{BE918223-A46E-419D-A189-A65C81E3DD59}" destId="{85D1BBF0-AA29-46EF-B6F5-597243C3F127}" srcOrd="1" destOrd="0" presId="urn:microsoft.com/office/officeart/2008/layout/LinedList"/>
    <dgm:cxn modelId="{4829730B-DBC6-4C29-BB14-198F8064CCCD}" type="presParOf" srcId="{85D1BBF0-AA29-46EF-B6F5-597243C3F127}" destId="{0A570E50-DB66-41C8-8644-862B6FE1A312}" srcOrd="0" destOrd="0" presId="urn:microsoft.com/office/officeart/2008/layout/LinedList"/>
    <dgm:cxn modelId="{2E82753C-B64A-4D67-8DFA-6849B372E880}" type="presParOf" srcId="{85D1BBF0-AA29-46EF-B6F5-597243C3F127}" destId="{91F81F43-1495-487D-A2F8-2F7313EE946A}" srcOrd="1" destOrd="0" presId="urn:microsoft.com/office/officeart/2008/layout/LinedList"/>
    <dgm:cxn modelId="{72CBDD9B-823D-41D5-9AC0-E01E4439565C}" type="presParOf" srcId="{BE918223-A46E-419D-A189-A65C81E3DD59}" destId="{6AEC83C0-9840-4FAE-A67C-D6C9D67C6E23}" srcOrd="2" destOrd="0" presId="urn:microsoft.com/office/officeart/2008/layout/LinedList"/>
    <dgm:cxn modelId="{E5A81B2A-39B0-4CB2-9F08-8645D9E9BF3C}" type="presParOf" srcId="{BE918223-A46E-419D-A189-A65C81E3DD59}" destId="{F4B82F83-FF07-479C-9FE9-36FB2C379B49}" srcOrd="3" destOrd="0" presId="urn:microsoft.com/office/officeart/2008/layout/LinedList"/>
    <dgm:cxn modelId="{D265C5F1-FC40-470D-8461-DFE52DB22D61}" type="presParOf" srcId="{F4B82F83-FF07-479C-9FE9-36FB2C379B49}" destId="{694ACFEE-34E6-41BA-8DEE-4667B2DA7784}" srcOrd="0" destOrd="0" presId="urn:microsoft.com/office/officeart/2008/layout/LinedList"/>
    <dgm:cxn modelId="{37D1DC34-BD91-4245-A178-4678398E1575}" type="presParOf" srcId="{F4B82F83-FF07-479C-9FE9-36FB2C379B49}" destId="{768C1608-63A5-4725-9BF7-ADB2F445A889}" srcOrd="1" destOrd="0" presId="urn:microsoft.com/office/officeart/2008/layout/LinedList"/>
    <dgm:cxn modelId="{5AA09D10-075E-4712-B8D7-C54BF06EC3B3}" type="presParOf" srcId="{BE918223-A46E-419D-A189-A65C81E3DD59}" destId="{A1578FAD-B358-4A23-94C9-9BE6C63E2065}" srcOrd="4" destOrd="0" presId="urn:microsoft.com/office/officeart/2008/layout/LinedList"/>
    <dgm:cxn modelId="{D967F323-B5BE-4FE5-99AE-365EF6612D17}" type="presParOf" srcId="{BE918223-A46E-419D-A189-A65C81E3DD59}" destId="{00E92D95-EDCE-48D9-A835-0981BE350AA3}" srcOrd="5" destOrd="0" presId="urn:microsoft.com/office/officeart/2008/layout/LinedList"/>
    <dgm:cxn modelId="{07F728FE-DC26-4538-95F9-8FED8DC98BE5}" type="presParOf" srcId="{00E92D95-EDCE-48D9-A835-0981BE350AA3}" destId="{94D79E9E-0354-4524-A5C7-BC920BFF31F6}" srcOrd="0" destOrd="0" presId="urn:microsoft.com/office/officeart/2008/layout/LinedList"/>
    <dgm:cxn modelId="{13A898C7-6333-4885-B4CF-7ED92E46112E}" type="presParOf" srcId="{00E92D95-EDCE-48D9-A835-0981BE350AA3}" destId="{DE431932-D547-4417-9B39-35D1E573E00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0F978D-FED1-43ED-BB78-19BA7D5082DA}"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6B133848-1C6E-4469-B4F3-316738A23586}">
      <dgm:prSet custT="1"/>
      <dgm:spPr>
        <a:solidFill>
          <a:schemeClr val="accent2"/>
        </a:solidFill>
      </dgm:spPr>
      <dgm:t>
        <a:bodyPr/>
        <a:lstStyle/>
        <a:p>
          <a:r>
            <a:rPr lang="el-GR" sz="2000" b="1" i="1" u="sng" dirty="0">
              <a:latin typeface="Arial" panose="020B0604020202020204" pitchFamily="34" charset="0"/>
              <a:cs typeface="Arial" panose="020B0604020202020204" pitchFamily="34" charset="0"/>
            </a:rPr>
            <a:t>Συμπεράσματα: </a:t>
          </a:r>
          <a:r>
            <a:rPr lang="el-GR" sz="1800" dirty="0">
              <a:latin typeface="Arial" panose="020B0604020202020204" pitchFamily="34" charset="0"/>
              <a:cs typeface="Arial" panose="020B0604020202020204" pitchFamily="34" charset="0"/>
            </a:rPr>
            <a:t>Σύμφωνα με τα παραπάνω, γίνεται σαφές </a:t>
          </a:r>
          <a:r>
            <a:rPr lang="el-GR" sz="1800" i="1" u="sng" dirty="0">
              <a:latin typeface="Arial" panose="020B0604020202020204" pitchFamily="34" charset="0"/>
              <a:cs typeface="Arial" panose="020B0604020202020204" pitchFamily="34" charset="0"/>
            </a:rPr>
            <a:t>oι νοσηλευτικές παρεμβάσεις συσχετίζονται άμεσα με την πρόληψη και την μετάδοση των ενδονοσοκομειακών λοιμώξεων. </a:t>
          </a:r>
          <a:r>
            <a:rPr lang="el-GR" sz="1800" dirty="0">
              <a:latin typeface="Arial" panose="020B0604020202020204" pitchFamily="34" charset="0"/>
              <a:cs typeface="Arial" panose="020B0604020202020204" pitchFamily="34" charset="0"/>
            </a:rPr>
            <a:t>Τα καίρια προβλήματα που χρειάζονται άμεση επίλυση αφορούν την υγιεινή των χεριών, την τοποθέτηση και χρήση: a) ουροκαθετήρων για αποφυγή πρόκλησης ουρολοιμώξεων, b)ενδαγγειακών  καθετήρών και εμφάνιση μικροβιαιμιών και αντιμετώπιση των εκλυτικών παραγόντων για πνευμονία ή συμβάματα σχετιζόμενα με τον αναπνευστήρα (VAP και VAE αντίστοιχα). Η έρευνα ανέδειξε το μέγεθος του προβλήματος, καθώς επίσης και τον καταλυτικό ρόλο του νοσηλευτικού προσωπικού στην πρόληψη των λοιμώξεων, </a:t>
          </a:r>
          <a:r>
            <a:rPr lang="el-GR" sz="1800" i="1" u="sng" dirty="0">
              <a:latin typeface="Arial" panose="020B0604020202020204" pitchFamily="34" charset="0"/>
              <a:cs typeface="Arial" panose="020B0604020202020204" pitchFamily="34" charset="0"/>
            </a:rPr>
            <a:t>δίνοντας έμφαση στην δημιουργία, στην ανάρτηση στην ΜΕΘ και την εφαρμογή  ειδικών πρωτοκόλλων αλλά και στην συνεχιζόμενη εκπαίδευση νοσηλευτικού, ιατρικού και παραιατρικού προσωπικού.</a:t>
          </a:r>
          <a:endParaRPr lang="en-US" sz="1800" i="1" u="sng" dirty="0">
            <a:latin typeface="Arial" panose="020B0604020202020204" pitchFamily="34" charset="0"/>
            <a:cs typeface="Arial" panose="020B0604020202020204" pitchFamily="34" charset="0"/>
          </a:endParaRPr>
        </a:p>
      </dgm:t>
    </dgm:pt>
    <dgm:pt modelId="{1F52A6BA-31FC-4E71-AFD1-79E0D57EF8DF}" type="parTrans" cxnId="{0212EF50-AB0F-4BAD-9353-BF01B72083B6}">
      <dgm:prSet/>
      <dgm:spPr/>
      <dgm:t>
        <a:bodyPr/>
        <a:lstStyle/>
        <a:p>
          <a:endParaRPr lang="en-US"/>
        </a:p>
      </dgm:t>
    </dgm:pt>
    <dgm:pt modelId="{D9880066-A581-4395-BA2E-51968F751CCA}" type="sibTrans" cxnId="{0212EF50-AB0F-4BAD-9353-BF01B72083B6}">
      <dgm:prSet/>
      <dgm:spPr/>
      <dgm:t>
        <a:bodyPr/>
        <a:lstStyle/>
        <a:p>
          <a:endParaRPr lang="en-US"/>
        </a:p>
      </dgm:t>
    </dgm:pt>
    <dgm:pt modelId="{89DC0C2C-E0AA-456F-9807-FF5B52C472FF}">
      <dgm:prSet custT="1"/>
      <dgm:spPr>
        <a:solidFill>
          <a:schemeClr val="accent2">
            <a:lumMod val="75000"/>
          </a:schemeClr>
        </a:solidFill>
      </dgm:spPr>
      <dgm:t>
        <a:bodyPr/>
        <a:lstStyle/>
        <a:p>
          <a:r>
            <a:rPr lang="el-GR" sz="2000" b="1" i="1" u="sng" dirty="0">
              <a:latin typeface="Arial" panose="020B0604020202020204" pitchFamily="34" charset="0"/>
              <a:cs typeface="Arial" panose="020B0604020202020204" pitchFamily="34" charset="0"/>
            </a:rPr>
            <a:t>Λέξεις κλειδιά: </a:t>
          </a:r>
          <a:r>
            <a:rPr lang="el-GR" sz="1700" dirty="0">
              <a:latin typeface="Arial" panose="020B0604020202020204" pitchFamily="34" charset="0"/>
              <a:cs typeface="Arial" panose="020B0604020202020204" pitchFamily="34" charset="0"/>
            </a:rPr>
            <a:t>ΜΕΘ, μονάδα εντατικής θεραπείας, λοιμώξεις, νοσηλευτικό προσωπικό, επαγγελματίες υγείας</a:t>
          </a:r>
          <a:endParaRPr lang="en-US" sz="1700" dirty="0">
            <a:latin typeface="Arial" panose="020B0604020202020204" pitchFamily="34" charset="0"/>
            <a:cs typeface="Arial" panose="020B0604020202020204" pitchFamily="34" charset="0"/>
          </a:endParaRPr>
        </a:p>
      </dgm:t>
    </dgm:pt>
    <dgm:pt modelId="{3595BC36-0880-4317-A6FF-DE859B918A75}" type="parTrans" cxnId="{F96B768B-463E-42C6-8D49-14E8F6109566}">
      <dgm:prSet/>
      <dgm:spPr/>
      <dgm:t>
        <a:bodyPr/>
        <a:lstStyle/>
        <a:p>
          <a:endParaRPr lang="en-US"/>
        </a:p>
      </dgm:t>
    </dgm:pt>
    <dgm:pt modelId="{78BF400E-284E-4533-8BB4-6409895A9C4C}" type="sibTrans" cxnId="{F96B768B-463E-42C6-8D49-14E8F6109566}">
      <dgm:prSet/>
      <dgm:spPr/>
      <dgm:t>
        <a:bodyPr/>
        <a:lstStyle/>
        <a:p>
          <a:endParaRPr lang="en-US"/>
        </a:p>
      </dgm:t>
    </dgm:pt>
    <dgm:pt modelId="{B61DBA57-1A3F-43A1-9F29-24C3319E88EF}" type="pres">
      <dgm:prSet presAssocID="{E70F978D-FED1-43ED-BB78-19BA7D5082DA}" presName="Name0" presStyleCnt="0">
        <dgm:presLayoutVars>
          <dgm:dir/>
          <dgm:animLvl val="lvl"/>
          <dgm:resizeHandles val="exact"/>
        </dgm:presLayoutVars>
      </dgm:prSet>
      <dgm:spPr/>
    </dgm:pt>
    <dgm:pt modelId="{27047BEE-8607-4BC8-B86F-DA732DA405BF}" type="pres">
      <dgm:prSet presAssocID="{89DC0C2C-E0AA-456F-9807-FF5B52C472FF}" presName="boxAndChildren" presStyleCnt="0"/>
      <dgm:spPr/>
    </dgm:pt>
    <dgm:pt modelId="{E02B624C-C3EA-4F28-B8EA-4B71FBF1654C}" type="pres">
      <dgm:prSet presAssocID="{89DC0C2C-E0AA-456F-9807-FF5B52C472FF}" presName="parentTextBox" presStyleLbl="node1" presStyleIdx="0" presStyleCnt="2" custScaleY="21088" custLinFactNeighborX="529" custLinFactNeighborY="3949"/>
      <dgm:spPr/>
    </dgm:pt>
    <dgm:pt modelId="{FE756BED-3D65-4294-95EE-1603F0C089E3}" type="pres">
      <dgm:prSet presAssocID="{D9880066-A581-4395-BA2E-51968F751CCA}" presName="sp" presStyleCnt="0"/>
      <dgm:spPr/>
    </dgm:pt>
    <dgm:pt modelId="{05BFD9F1-93C6-4F71-A1A7-FC54E0364825}" type="pres">
      <dgm:prSet presAssocID="{6B133848-1C6E-4469-B4F3-316738A23586}" presName="arrowAndChildren" presStyleCnt="0"/>
      <dgm:spPr/>
    </dgm:pt>
    <dgm:pt modelId="{36A99651-D637-4CF3-84CB-5086C771F457}" type="pres">
      <dgm:prSet presAssocID="{6B133848-1C6E-4469-B4F3-316738A23586}" presName="parentTextArrow" presStyleLbl="node1" presStyleIdx="1" presStyleCnt="2" custLinFactNeighborY="2128"/>
      <dgm:spPr/>
    </dgm:pt>
  </dgm:ptLst>
  <dgm:cxnLst>
    <dgm:cxn modelId="{FDF41B1E-802E-49AB-84E2-E596E30E4AB5}" type="presOf" srcId="{89DC0C2C-E0AA-456F-9807-FF5B52C472FF}" destId="{E02B624C-C3EA-4F28-B8EA-4B71FBF1654C}" srcOrd="0" destOrd="0" presId="urn:microsoft.com/office/officeart/2005/8/layout/process4"/>
    <dgm:cxn modelId="{2901462A-D2EA-44B8-9BB7-55A3C22F455F}" type="presOf" srcId="{6B133848-1C6E-4469-B4F3-316738A23586}" destId="{36A99651-D637-4CF3-84CB-5086C771F457}" srcOrd="0" destOrd="0" presId="urn:microsoft.com/office/officeart/2005/8/layout/process4"/>
    <dgm:cxn modelId="{0212EF50-AB0F-4BAD-9353-BF01B72083B6}" srcId="{E70F978D-FED1-43ED-BB78-19BA7D5082DA}" destId="{6B133848-1C6E-4469-B4F3-316738A23586}" srcOrd="0" destOrd="0" parTransId="{1F52A6BA-31FC-4E71-AFD1-79E0D57EF8DF}" sibTransId="{D9880066-A581-4395-BA2E-51968F751CCA}"/>
    <dgm:cxn modelId="{F96B768B-463E-42C6-8D49-14E8F6109566}" srcId="{E70F978D-FED1-43ED-BB78-19BA7D5082DA}" destId="{89DC0C2C-E0AA-456F-9807-FF5B52C472FF}" srcOrd="1" destOrd="0" parTransId="{3595BC36-0880-4317-A6FF-DE859B918A75}" sibTransId="{78BF400E-284E-4533-8BB4-6409895A9C4C}"/>
    <dgm:cxn modelId="{8FFBE9F3-2070-4140-A036-CDA77AC0CD49}" type="presOf" srcId="{E70F978D-FED1-43ED-BB78-19BA7D5082DA}" destId="{B61DBA57-1A3F-43A1-9F29-24C3319E88EF}" srcOrd="0" destOrd="0" presId="urn:microsoft.com/office/officeart/2005/8/layout/process4"/>
    <dgm:cxn modelId="{B32D9116-AE9D-4534-BFC6-3D0227263786}" type="presParOf" srcId="{B61DBA57-1A3F-43A1-9F29-24C3319E88EF}" destId="{27047BEE-8607-4BC8-B86F-DA732DA405BF}" srcOrd="0" destOrd="0" presId="urn:microsoft.com/office/officeart/2005/8/layout/process4"/>
    <dgm:cxn modelId="{3B9EBD97-E937-4352-9E15-E51F9CF4F427}" type="presParOf" srcId="{27047BEE-8607-4BC8-B86F-DA732DA405BF}" destId="{E02B624C-C3EA-4F28-B8EA-4B71FBF1654C}" srcOrd="0" destOrd="0" presId="urn:microsoft.com/office/officeart/2005/8/layout/process4"/>
    <dgm:cxn modelId="{EFD07128-BABF-4C89-99AB-EB3674F2C3F6}" type="presParOf" srcId="{B61DBA57-1A3F-43A1-9F29-24C3319E88EF}" destId="{FE756BED-3D65-4294-95EE-1603F0C089E3}" srcOrd="1" destOrd="0" presId="urn:microsoft.com/office/officeart/2005/8/layout/process4"/>
    <dgm:cxn modelId="{83BB1BB7-BC11-4CEE-8BAF-4AE389999AC6}" type="presParOf" srcId="{B61DBA57-1A3F-43A1-9F29-24C3319E88EF}" destId="{05BFD9F1-93C6-4F71-A1A7-FC54E0364825}" srcOrd="2" destOrd="0" presId="urn:microsoft.com/office/officeart/2005/8/layout/process4"/>
    <dgm:cxn modelId="{997DE122-FF3D-4238-90AA-FD864F0EF9F4}" type="presParOf" srcId="{05BFD9F1-93C6-4F71-A1A7-FC54E0364825}" destId="{36A99651-D637-4CF3-84CB-5086C771F45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B5305-9458-4EF6-A363-1171BF1F04F9}">
      <dsp:nvSpPr>
        <dsp:cNvPr id="0" name=""/>
        <dsp:cNvSpPr/>
      </dsp:nvSpPr>
      <dsp:spPr>
        <a:xfrm>
          <a:off x="0" y="3139"/>
          <a:ext cx="7363732"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570E50-DB66-41C8-8644-862B6FE1A312}">
      <dsp:nvSpPr>
        <dsp:cNvPr id="0" name=""/>
        <dsp:cNvSpPr/>
      </dsp:nvSpPr>
      <dsp:spPr>
        <a:xfrm>
          <a:off x="0" y="3139"/>
          <a:ext cx="7363732" cy="2140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b="1" i="1" u="sng" kern="1200" dirty="0">
              <a:latin typeface="Arial" panose="020B0604020202020204" pitchFamily="34" charset="0"/>
              <a:cs typeface="Arial" panose="020B0604020202020204" pitchFamily="34" charset="0"/>
            </a:rPr>
            <a:t>Εισαγωγή: </a:t>
          </a:r>
          <a:r>
            <a:rPr lang="el-GR" sz="1700" i="1" u="sng" kern="1200" dirty="0">
              <a:latin typeface="Arial" panose="020B0604020202020204" pitchFamily="34" charset="0"/>
              <a:cs typeface="Arial" panose="020B0604020202020204" pitchFamily="34" charset="0"/>
            </a:rPr>
            <a:t>Τα μεγαλύτερα ποσοστά ασθενών με ενδονοσοκομειακές λοιμώξεις </a:t>
          </a:r>
          <a:r>
            <a:rPr lang="el-GR" sz="1700" kern="1200" dirty="0">
              <a:latin typeface="Arial" panose="020B0604020202020204" pitchFamily="34" charset="0"/>
              <a:cs typeface="Arial" panose="020B0604020202020204" pitchFamily="34" charset="0"/>
            </a:rPr>
            <a:t>εντοπίζονται κατηγορηματικά </a:t>
          </a:r>
          <a:r>
            <a:rPr lang="el-GR" sz="1700" i="1" u="sng" kern="1200" dirty="0">
              <a:latin typeface="Arial" panose="020B0604020202020204" pitchFamily="34" charset="0"/>
              <a:cs typeface="Arial" panose="020B0604020202020204" pitchFamily="34" charset="0"/>
            </a:rPr>
            <a:t>στις</a:t>
          </a:r>
          <a:r>
            <a:rPr lang="el-GR" sz="1700" kern="1200" dirty="0">
              <a:latin typeface="Arial" panose="020B0604020202020204" pitchFamily="34" charset="0"/>
              <a:cs typeface="Arial" panose="020B0604020202020204" pitchFamily="34" charset="0"/>
            </a:rPr>
            <a:t> </a:t>
          </a:r>
          <a:r>
            <a:rPr lang="el-GR" sz="1700" i="1" u="sng" kern="1200" dirty="0">
              <a:latin typeface="Arial" panose="020B0604020202020204" pitchFamily="34" charset="0"/>
              <a:cs typeface="Arial" panose="020B0604020202020204" pitchFamily="34" charset="0"/>
            </a:rPr>
            <a:t>Μονάδες Εντατικής Θεραπείας(ΜΕΘ</a:t>
          </a:r>
          <a:r>
            <a:rPr lang="el-GR" sz="1700" kern="1200" dirty="0">
              <a:latin typeface="Arial" panose="020B0604020202020204" pitchFamily="34" charset="0"/>
              <a:cs typeface="Arial" panose="020B0604020202020204" pitchFamily="34" charset="0"/>
            </a:rPr>
            <a:t>)</a:t>
          </a:r>
          <a:r>
            <a:rPr lang="en-US" sz="1700" kern="1200" dirty="0">
              <a:latin typeface="Arial" panose="020B0604020202020204" pitchFamily="34" charset="0"/>
              <a:cs typeface="Arial" panose="020B0604020202020204" pitchFamily="34" charset="0"/>
            </a:rPr>
            <a:t>,</a:t>
          </a:r>
          <a:r>
            <a:rPr lang="el-GR" sz="1700" kern="1200" dirty="0">
              <a:latin typeface="Arial" panose="020B0604020202020204" pitchFamily="34" charset="0"/>
              <a:cs typeface="Arial" panose="020B0604020202020204" pitchFamily="34" charset="0"/>
            </a:rPr>
            <a:t>επειδή είναι πιο ευαίσθητοι και επιρρεπείς σε προσβολή από διάφορους πολυανθεκτικούς παθογόνους μικροοργανισμούς και έχουν αυξημένο κίνδυνο λοίμωξης λόγω των ειδικών συνθηκών νοσηλείας, της χρήσης επεμβατικών μεθόδων και φυσικά εξαιτίας του επιβαρυμένου τους ανοσιακού συστήματος. </a:t>
          </a:r>
          <a:r>
            <a:rPr lang="el-GR" sz="1700" b="1" i="1" u="sng" kern="1200" dirty="0">
              <a:latin typeface="Arial" panose="020B0604020202020204" pitchFamily="34" charset="0"/>
              <a:cs typeface="Arial" panose="020B0604020202020204" pitchFamily="34" charset="0"/>
            </a:rPr>
            <a:t>Αξίζει να επισημανθεί πως η βαρύτητα της ασθένειας του νοσηλευόμενου στην ΜΕΘ είναι ανάλογη της ευπάθειας του σε νοσοκομειακές λοιμώξεις.</a:t>
          </a:r>
          <a:endParaRPr lang="en-US" sz="1700" b="1" i="1" u="sng" kern="1200" dirty="0">
            <a:latin typeface="Arial" panose="020B0604020202020204" pitchFamily="34" charset="0"/>
            <a:cs typeface="Arial" panose="020B0604020202020204" pitchFamily="34" charset="0"/>
          </a:endParaRPr>
        </a:p>
      </dsp:txBody>
      <dsp:txXfrm>
        <a:off x="0" y="3139"/>
        <a:ext cx="7363732" cy="2140885"/>
      </dsp:txXfrm>
    </dsp:sp>
    <dsp:sp modelId="{6AEC83C0-9840-4FAE-A67C-D6C9D67C6E23}">
      <dsp:nvSpPr>
        <dsp:cNvPr id="0" name=""/>
        <dsp:cNvSpPr/>
      </dsp:nvSpPr>
      <dsp:spPr>
        <a:xfrm>
          <a:off x="0" y="2144024"/>
          <a:ext cx="7363732" cy="0"/>
        </a:xfrm>
        <a:prstGeom prst="line">
          <a:avLst/>
        </a:prstGeom>
        <a:solidFill>
          <a:schemeClr val="accent2">
            <a:hueOff val="19519"/>
            <a:satOff val="-13438"/>
            <a:lumOff val="-3431"/>
            <a:alphaOff val="0"/>
          </a:schemeClr>
        </a:solidFill>
        <a:ln w="15875" cap="flat" cmpd="sng" algn="ctr">
          <a:solidFill>
            <a:schemeClr val="accent2">
              <a:hueOff val="19519"/>
              <a:satOff val="-13438"/>
              <a:lumOff val="-34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4ACFEE-34E6-41BA-8DEE-4667B2DA7784}">
      <dsp:nvSpPr>
        <dsp:cNvPr id="0" name=""/>
        <dsp:cNvSpPr/>
      </dsp:nvSpPr>
      <dsp:spPr>
        <a:xfrm>
          <a:off x="0" y="2480186"/>
          <a:ext cx="7363732" cy="2140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b="1" i="1" u="sng" kern="1200" dirty="0">
              <a:latin typeface="Arial" panose="020B0604020202020204" pitchFamily="34" charset="0"/>
              <a:cs typeface="Arial" panose="020B0604020202020204" pitchFamily="34" charset="0"/>
            </a:rPr>
            <a:t>Σκοπός:</a:t>
          </a:r>
          <a:r>
            <a:rPr lang="el-GR" sz="1700" kern="1200" dirty="0">
              <a:latin typeface="Arial" panose="020B0604020202020204" pitchFamily="34" charset="0"/>
              <a:cs typeface="Arial" panose="020B0604020202020204" pitchFamily="34" charset="0"/>
            </a:rPr>
            <a:t> H παρουσίαση στοιχείων σχετικά με τις ενδονοσομειακές λοιμώξεις, ο προσδιορισμός των αιτιών πρόκλησης αυτών, καθώς και ο καθορισμός του ιδιαίτερου ρόλου που διαδραματίζει ο νοσηλευτής της ΜΕΘ τόσο στην πρόληψη τους  όσο και στην έγκαιρη και αποτελεσματική αντιμετώπιση τους.</a:t>
          </a:r>
          <a:endParaRPr lang="en-US" sz="1700" kern="1200" dirty="0">
            <a:latin typeface="Arial" panose="020B0604020202020204" pitchFamily="34" charset="0"/>
            <a:cs typeface="Arial" panose="020B0604020202020204" pitchFamily="34" charset="0"/>
          </a:endParaRPr>
        </a:p>
      </dsp:txBody>
      <dsp:txXfrm>
        <a:off x="0" y="2480186"/>
        <a:ext cx="7363732" cy="2140885"/>
      </dsp:txXfrm>
    </dsp:sp>
    <dsp:sp modelId="{A1578FAD-B358-4A23-94C9-9BE6C63E2065}">
      <dsp:nvSpPr>
        <dsp:cNvPr id="0" name=""/>
        <dsp:cNvSpPr/>
      </dsp:nvSpPr>
      <dsp:spPr>
        <a:xfrm>
          <a:off x="0" y="4284910"/>
          <a:ext cx="7363732" cy="0"/>
        </a:xfrm>
        <a:prstGeom prst="line">
          <a:avLst/>
        </a:prstGeom>
        <a:solidFill>
          <a:schemeClr val="accent2">
            <a:hueOff val="39038"/>
            <a:satOff val="-26876"/>
            <a:lumOff val="-6863"/>
            <a:alphaOff val="0"/>
          </a:schemeClr>
        </a:solidFill>
        <a:ln w="15875" cap="flat" cmpd="sng" algn="ctr">
          <a:solidFill>
            <a:schemeClr val="accent2">
              <a:hueOff val="39038"/>
              <a:satOff val="-26876"/>
              <a:lumOff val="-686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D79E9E-0354-4524-A5C7-BC920BFF31F6}">
      <dsp:nvSpPr>
        <dsp:cNvPr id="0" name=""/>
        <dsp:cNvSpPr/>
      </dsp:nvSpPr>
      <dsp:spPr>
        <a:xfrm>
          <a:off x="0" y="4284910"/>
          <a:ext cx="7363732" cy="2140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b="1" i="1" u="sng" kern="1200" dirty="0">
              <a:latin typeface="Arial" panose="020B0604020202020204" pitchFamily="34" charset="0"/>
              <a:cs typeface="Arial" panose="020B0604020202020204" pitchFamily="34" charset="0"/>
            </a:rPr>
            <a:t>Μεθοδολογία:  </a:t>
          </a:r>
          <a:r>
            <a:rPr lang="el-GR" sz="1700" kern="1200" dirty="0">
              <a:latin typeface="Arial" panose="020B0604020202020204" pitchFamily="34" charset="0"/>
              <a:cs typeface="Arial" panose="020B0604020202020204" pitchFamily="34" charset="0"/>
            </a:rPr>
            <a:t>Χρησιμοποιήθηκαν δημοσιευμένα άρθρα των τελευταίων 15 ετών από τις ηλεκτρονικές βάσεις δεδομένων «PubMed» και «Google Shcolar» καθώς και επιστημονικά βιβλία με σκοπό την κατανόηση του φαινομένου πρόκλησης ενδονοσοκομειακών λοιμώξεων όπως επίσης και των τρόπων με τους οποίους το νοσηλευτικό προσωπικό μπορεί να συμμετέχει ενεργά στην πρόληψη και την έγκαιρη αντιμετώπιση τους αποτελώντας καθοριστικό παράγοντα.</a:t>
          </a:r>
          <a:endParaRPr lang="en-US" sz="1700" kern="1200" dirty="0">
            <a:latin typeface="Arial" panose="020B0604020202020204" pitchFamily="34" charset="0"/>
            <a:cs typeface="Arial" panose="020B0604020202020204" pitchFamily="34" charset="0"/>
          </a:endParaRPr>
        </a:p>
      </dsp:txBody>
      <dsp:txXfrm>
        <a:off x="0" y="4284910"/>
        <a:ext cx="7363732" cy="21408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B624C-C3EA-4F28-B8EA-4B71FBF1654C}">
      <dsp:nvSpPr>
        <dsp:cNvPr id="0" name=""/>
        <dsp:cNvSpPr/>
      </dsp:nvSpPr>
      <dsp:spPr>
        <a:xfrm>
          <a:off x="0" y="5746667"/>
          <a:ext cx="7314149" cy="794809"/>
        </a:xfrm>
        <a:prstGeom prst="rect">
          <a:avLst/>
        </a:prstGeom>
        <a:solidFill>
          <a:schemeClr val="accent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l-GR" sz="2000" b="1" i="1" u="sng" kern="1200" dirty="0">
              <a:latin typeface="Arial" panose="020B0604020202020204" pitchFamily="34" charset="0"/>
              <a:cs typeface="Arial" panose="020B0604020202020204" pitchFamily="34" charset="0"/>
            </a:rPr>
            <a:t>Λέξεις κλειδιά: </a:t>
          </a:r>
          <a:r>
            <a:rPr lang="el-GR" sz="1700" kern="1200" dirty="0">
              <a:latin typeface="Arial" panose="020B0604020202020204" pitchFamily="34" charset="0"/>
              <a:cs typeface="Arial" panose="020B0604020202020204" pitchFamily="34" charset="0"/>
            </a:rPr>
            <a:t>ΜΕΘ, μονάδα εντατικής θεραπείας, λοιμώξεις, νοσηλευτικό προσωπικό, επαγγελματίες υγείας</a:t>
          </a:r>
          <a:endParaRPr lang="en-US" sz="1700" kern="1200" dirty="0">
            <a:latin typeface="Arial" panose="020B0604020202020204" pitchFamily="34" charset="0"/>
            <a:cs typeface="Arial" panose="020B0604020202020204" pitchFamily="34" charset="0"/>
          </a:endParaRPr>
        </a:p>
      </dsp:txBody>
      <dsp:txXfrm>
        <a:off x="0" y="5746667"/>
        <a:ext cx="7314149" cy="794809"/>
      </dsp:txXfrm>
    </dsp:sp>
    <dsp:sp modelId="{36A99651-D637-4CF3-84CB-5086C771F457}">
      <dsp:nvSpPr>
        <dsp:cNvPr id="0" name=""/>
        <dsp:cNvSpPr/>
      </dsp:nvSpPr>
      <dsp:spPr>
        <a:xfrm rot="10800000">
          <a:off x="0" y="126583"/>
          <a:ext cx="7314149" cy="5796745"/>
        </a:xfrm>
        <a:prstGeom prst="upArrowCallou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l-GR" sz="2000" b="1" i="1" u="sng" kern="1200" dirty="0">
              <a:latin typeface="Arial" panose="020B0604020202020204" pitchFamily="34" charset="0"/>
              <a:cs typeface="Arial" panose="020B0604020202020204" pitchFamily="34" charset="0"/>
            </a:rPr>
            <a:t>Συμπεράσματα: </a:t>
          </a:r>
          <a:r>
            <a:rPr lang="el-GR" sz="1800" kern="1200" dirty="0">
              <a:latin typeface="Arial" panose="020B0604020202020204" pitchFamily="34" charset="0"/>
              <a:cs typeface="Arial" panose="020B0604020202020204" pitchFamily="34" charset="0"/>
            </a:rPr>
            <a:t>Σύμφωνα με τα παραπάνω, γίνεται σαφές </a:t>
          </a:r>
          <a:r>
            <a:rPr lang="el-GR" sz="1800" i="1" u="sng" kern="1200" dirty="0">
              <a:latin typeface="Arial" panose="020B0604020202020204" pitchFamily="34" charset="0"/>
              <a:cs typeface="Arial" panose="020B0604020202020204" pitchFamily="34" charset="0"/>
            </a:rPr>
            <a:t>oι νοσηλευτικές παρεμβάσεις συσχετίζονται άμεσα με την πρόληψη και την μετάδοση των ενδονοσοκομειακών λοιμώξεων. </a:t>
          </a:r>
          <a:r>
            <a:rPr lang="el-GR" sz="1800" kern="1200" dirty="0">
              <a:latin typeface="Arial" panose="020B0604020202020204" pitchFamily="34" charset="0"/>
              <a:cs typeface="Arial" panose="020B0604020202020204" pitchFamily="34" charset="0"/>
            </a:rPr>
            <a:t>Τα καίρια προβλήματα που χρειάζονται άμεση επίλυση αφορούν την υγιεινή των χεριών, την τοποθέτηση και χρήση: a) ουροκαθετήρων για αποφυγή πρόκλησης ουρολοιμώξεων, b)ενδαγγειακών  καθετήρών και εμφάνιση μικροβιαιμιών και αντιμετώπιση των εκλυτικών παραγόντων για πνευμονία ή συμβάματα σχετιζόμενα με τον αναπνευστήρα (VAP και VAE αντίστοιχα). Η έρευνα ανέδειξε το μέγεθος του προβλήματος, καθώς επίσης και τον καταλυτικό ρόλο του νοσηλευτικού προσωπικού στην πρόληψη των λοιμώξεων, </a:t>
          </a:r>
          <a:r>
            <a:rPr lang="el-GR" sz="1800" i="1" u="sng" kern="1200" dirty="0">
              <a:latin typeface="Arial" panose="020B0604020202020204" pitchFamily="34" charset="0"/>
              <a:cs typeface="Arial" panose="020B0604020202020204" pitchFamily="34" charset="0"/>
            </a:rPr>
            <a:t>δίνοντας έμφαση στην δημιουργία, στην ανάρτηση στην ΜΕΘ και την εφαρμογή  ειδικών πρωτοκόλλων αλλά και στην συνεχιζόμενη εκπαίδευση νοσηλευτικού, ιατρικού και παραιατρικού προσωπικού.</a:t>
          </a:r>
          <a:endParaRPr lang="en-US" sz="1800" i="1" u="sng" kern="1200" dirty="0">
            <a:latin typeface="Arial" panose="020B0604020202020204" pitchFamily="34" charset="0"/>
            <a:cs typeface="Arial" panose="020B0604020202020204" pitchFamily="34" charset="0"/>
          </a:endParaRPr>
        </a:p>
      </dsp:txBody>
      <dsp:txXfrm rot="10800000">
        <a:off x="0" y="126583"/>
        <a:ext cx="7314149" cy="376655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1FD833-87E6-47FE-867F-2C1BC2B55268}"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D0516C-E8CF-41E0-BCC9-03EC8EE93BF3}"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498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FD833-87E6-47FE-867F-2C1BC2B55268}"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D0516C-E8CF-41E0-BCC9-03EC8EE93BF3}" type="slidenum">
              <a:rPr lang="el-GR" smtClean="0"/>
              <a:t>‹#›</a:t>
            </a:fld>
            <a:endParaRPr lang="el-GR"/>
          </a:p>
        </p:txBody>
      </p:sp>
    </p:spTree>
    <p:extLst>
      <p:ext uri="{BB962C8B-B14F-4D97-AF65-F5344CB8AC3E}">
        <p14:creationId xmlns:p14="http://schemas.microsoft.com/office/powerpoint/2010/main" val="70889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FD833-87E6-47FE-867F-2C1BC2B55268}"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D0516C-E8CF-41E0-BCC9-03EC8EE93BF3}" type="slidenum">
              <a:rPr lang="el-GR" smtClean="0"/>
              <a:t>‹#›</a:t>
            </a:fld>
            <a:endParaRPr lang="el-GR"/>
          </a:p>
        </p:txBody>
      </p:sp>
    </p:spTree>
    <p:extLst>
      <p:ext uri="{BB962C8B-B14F-4D97-AF65-F5344CB8AC3E}">
        <p14:creationId xmlns:p14="http://schemas.microsoft.com/office/powerpoint/2010/main" val="2872714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FD833-87E6-47FE-867F-2C1BC2B55268}"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D0516C-E8CF-41E0-BCC9-03EC8EE93BF3}" type="slidenum">
              <a:rPr lang="el-GR" smtClean="0"/>
              <a:t>‹#›</a:t>
            </a:fld>
            <a:endParaRPr lang="el-GR"/>
          </a:p>
        </p:txBody>
      </p:sp>
    </p:spTree>
    <p:extLst>
      <p:ext uri="{BB962C8B-B14F-4D97-AF65-F5344CB8AC3E}">
        <p14:creationId xmlns:p14="http://schemas.microsoft.com/office/powerpoint/2010/main" val="2344106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1FD833-87E6-47FE-867F-2C1BC2B55268}"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D0516C-E8CF-41E0-BCC9-03EC8EE93BF3}"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50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1FD833-87E6-47FE-867F-2C1BC2B55268}" type="datetimeFigureOut">
              <a:rPr lang="el-GR" smtClean="0"/>
              <a:t>28/10/2022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2D0516C-E8CF-41E0-BCC9-03EC8EE93BF3}" type="slidenum">
              <a:rPr lang="el-GR" smtClean="0"/>
              <a:t>‹#›</a:t>
            </a:fld>
            <a:endParaRPr lang="el-GR"/>
          </a:p>
        </p:txBody>
      </p:sp>
    </p:spTree>
    <p:extLst>
      <p:ext uri="{BB962C8B-B14F-4D97-AF65-F5344CB8AC3E}">
        <p14:creationId xmlns:p14="http://schemas.microsoft.com/office/powerpoint/2010/main" val="2678115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1FD833-87E6-47FE-867F-2C1BC2B55268}" type="datetimeFigureOut">
              <a:rPr lang="el-GR" smtClean="0"/>
              <a:t>28/10/2022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2D0516C-E8CF-41E0-BCC9-03EC8EE93BF3}" type="slidenum">
              <a:rPr lang="el-GR" smtClean="0"/>
              <a:t>‹#›</a:t>
            </a:fld>
            <a:endParaRPr lang="el-GR"/>
          </a:p>
        </p:txBody>
      </p:sp>
    </p:spTree>
    <p:extLst>
      <p:ext uri="{BB962C8B-B14F-4D97-AF65-F5344CB8AC3E}">
        <p14:creationId xmlns:p14="http://schemas.microsoft.com/office/powerpoint/2010/main" val="1960562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1FD833-87E6-47FE-867F-2C1BC2B55268}" type="datetimeFigureOut">
              <a:rPr lang="el-GR" smtClean="0"/>
              <a:t>28/10/2022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2D0516C-E8CF-41E0-BCC9-03EC8EE93BF3}" type="slidenum">
              <a:rPr lang="el-GR" smtClean="0"/>
              <a:t>‹#›</a:t>
            </a:fld>
            <a:endParaRPr lang="el-GR"/>
          </a:p>
        </p:txBody>
      </p:sp>
    </p:spTree>
    <p:extLst>
      <p:ext uri="{BB962C8B-B14F-4D97-AF65-F5344CB8AC3E}">
        <p14:creationId xmlns:p14="http://schemas.microsoft.com/office/powerpoint/2010/main" val="3475847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41FD833-87E6-47FE-867F-2C1BC2B55268}" type="datetimeFigureOut">
              <a:rPr lang="el-GR" smtClean="0"/>
              <a:t>28/10/2022</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D2D0516C-E8CF-41E0-BCC9-03EC8EE93BF3}" type="slidenum">
              <a:rPr lang="el-GR" smtClean="0"/>
              <a:t>‹#›</a:t>
            </a:fld>
            <a:endParaRPr lang="el-GR"/>
          </a:p>
        </p:txBody>
      </p:sp>
    </p:spTree>
    <p:extLst>
      <p:ext uri="{BB962C8B-B14F-4D97-AF65-F5344CB8AC3E}">
        <p14:creationId xmlns:p14="http://schemas.microsoft.com/office/powerpoint/2010/main" val="310952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41FD833-87E6-47FE-867F-2C1BC2B55268}" type="datetimeFigureOut">
              <a:rPr lang="el-GR" smtClean="0"/>
              <a:t>28/10/2022</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D0516C-E8CF-41E0-BCC9-03EC8EE93BF3}" type="slidenum">
              <a:rPr lang="el-GR" smtClean="0"/>
              <a:t>‹#›</a:t>
            </a:fld>
            <a:endParaRPr lang="el-GR"/>
          </a:p>
        </p:txBody>
      </p:sp>
    </p:spTree>
    <p:extLst>
      <p:ext uri="{BB962C8B-B14F-4D97-AF65-F5344CB8AC3E}">
        <p14:creationId xmlns:p14="http://schemas.microsoft.com/office/powerpoint/2010/main" val="4042623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1FD833-87E6-47FE-867F-2C1BC2B55268}" type="datetimeFigureOut">
              <a:rPr lang="el-GR" smtClean="0"/>
              <a:t>28/10/2022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2D0516C-E8CF-41E0-BCC9-03EC8EE93BF3}" type="slidenum">
              <a:rPr lang="el-GR" smtClean="0"/>
              <a:t>‹#›</a:t>
            </a:fld>
            <a:endParaRPr lang="el-GR"/>
          </a:p>
        </p:txBody>
      </p:sp>
    </p:spTree>
    <p:extLst>
      <p:ext uri="{BB962C8B-B14F-4D97-AF65-F5344CB8AC3E}">
        <p14:creationId xmlns:p14="http://schemas.microsoft.com/office/powerpoint/2010/main" val="63274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41FD833-87E6-47FE-867F-2C1BC2B55268}" type="datetimeFigureOut">
              <a:rPr lang="el-GR" smtClean="0"/>
              <a:t>28/10/2022</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2D0516C-E8CF-41E0-BCC9-03EC8EE93BF3}"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048844"/>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B9E8C2A-9FB2-2E58-BE35-F7E9599E17A0}"/>
              </a:ext>
            </a:extLst>
          </p:cNvPr>
          <p:cNvSpPr>
            <a:spLocks noGrp="1"/>
          </p:cNvSpPr>
          <p:nvPr>
            <p:ph type="title"/>
          </p:nvPr>
        </p:nvSpPr>
        <p:spPr>
          <a:xfrm>
            <a:off x="345362" y="-218049"/>
            <a:ext cx="3431110" cy="6858000"/>
          </a:xfrm>
        </p:spPr>
        <p:txBody>
          <a:bodyPr anchor="ctr">
            <a:normAutofit/>
          </a:bodyPr>
          <a:lstStyle/>
          <a:p>
            <a:pPr>
              <a:spcAft>
                <a:spcPts val="800"/>
              </a:spcAft>
            </a:pPr>
            <a:r>
              <a:rPr lang="el-GR" sz="2800" b="1" u="sng" dirty="0">
                <a:solidFill>
                  <a:srgbClr val="FFFFFF"/>
                </a:solidFill>
                <a:effectLst/>
                <a:ea typeface="Calibri" panose="020F0502020204030204" pitchFamily="34" charset="0"/>
                <a:cs typeface="Times New Roman" panose="02020603050405020304" pitchFamily="18" charset="0"/>
              </a:rPr>
              <a:t>Λοιμώξεις στην Μονάδα Εντατικής Θεραπείας - Ποιος ο Ρόλος του </a:t>
            </a:r>
            <a:br>
              <a:rPr lang="el-GR" sz="2800" dirty="0">
                <a:solidFill>
                  <a:srgbClr val="FFFFFF"/>
                </a:solidFill>
                <a:effectLst/>
                <a:ea typeface="Calibri" panose="020F0502020204030204" pitchFamily="34" charset="0"/>
                <a:cs typeface="Times New Roman" panose="02020603050405020304" pitchFamily="18" charset="0"/>
              </a:rPr>
            </a:br>
            <a:r>
              <a:rPr lang="el-GR" sz="2800" b="1" u="sng" dirty="0">
                <a:solidFill>
                  <a:srgbClr val="FFFFFF"/>
                </a:solidFill>
                <a:effectLst/>
                <a:ea typeface="Calibri" panose="020F0502020204030204" pitchFamily="34" charset="0"/>
                <a:cs typeface="Times New Roman" panose="02020603050405020304" pitchFamily="18" charset="0"/>
              </a:rPr>
              <a:t>Νοσηλευτή </a:t>
            </a:r>
            <a:br>
              <a:rPr lang="en-US" sz="2800" b="1" u="sng" dirty="0">
                <a:solidFill>
                  <a:srgbClr val="FFFFFF"/>
                </a:solidFill>
                <a:effectLst/>
                <a:ea typeface="Calibri" panose="020F0502020204030204" pitchFamily="34" charset="0"/>
                <a:cs typeface="Times New Roman" panose="02020603050405020304" pitchFamily="18" charset="0"/>
              </a:rPr>
            </a:br>
            <a:br>
              <a:rPr lang="el-GR" sz="2800" dirty="0">
                <a:solidFill>
                  <a:srgbClr val="FFFFFF"/>
                </a:solidFill>
                <a:effectLst/>
                <a:ea typeface="Calibri" panose="020F0502020204030204" pitchFamily="34" charset="0"/>
                <a:cs typeface="Times New Roman" panose="02020603050405020304" pitchFamily="18" charset="0"/>
              </a:rPr>
            </a:br>
            <a:r>
              <a:rPr lang="el-GR" sz="2800" b="1" i="1" u="sng" dirty="0">
                <a:solidFill>
                  <a:srgbClr val="FFFFFF"/>
                </a:solidFill>
                <a:effectLst/>
                <a:ea typeface="Calibri" panose="020F0502020204030204" pitchFamily="34" charset="0"/>
                <a:cs typeface="Times New Roman" panose="02020603050405020304" pitchFamily="18" charset="0"/>
              </a:rPr>
              <a:t>Φράγγου Μαριαλένα</a:t>
            </a:r>
            <a:br>
              <a:rPr lang="en-US" sz="2800" b="1" i="1" u="sng" baseline="30000" dirty="0">
                <a:solidFill>
                  <a:srgbClr val="FFFFFF"/>
                </a:solidFill>
                <a:effectLst/>
                <a:ea typeface="Calibri" panose="020F0502020204030204" pitchFamily="34" charset="0"/>
                <a:cs typeface="Times New Roman" panose="02020603050405020304" pitchFamily="18" charset="0"/>
              </a:rPr>
            </a:br>
            <a:br>
              <a:rPr lang="en-US" sz="2800" b="1" u="sng" baseline="30000" dirty="0">
                <a:solidFill>
                  <a:srgbClr val="FFFFFF"/>
                </a:solidFill>
                <a:effectLst/>
                <a:ea typeface="Calibri" panose="020F0502020204030204" pitchFamily="34" charset="0"/>
                <a:cs typeface="Times New Roman" panose="02020603050405020304" pitchFamily="18" charset="0"/>
              </a:rPr>
            </a:br>
            <a:r>
              <a:rPr lang="el-GR" sz="2800" b="1" u="sng" dirty="0">
                <a:solidFill>
                  <a:srgbClr val="FFFFFF"/>
                </a:solidFill>
                <a:effectLst/>
                <a:ea typeface="Calibri" panose="020F0502020204030204" pitchFamily="34" charset="0"/>
                <a:cs typeface="Times New Roman" panose="02020603050405020304" pitchFamily="18" charset="0"/>
              </a:rPr>
              <a:t> </a:t>
            </a:r>
            <a:br>
              <a:rPr lang="el-GR" sz="2800" dirty="0">
                <a:solidFill>
                  <a:srgbClr val="FFFFFF"/>
                </a:solidFill>
                <a:effectLst/>
                <a:ea typeface="Calibri" panose="020F0502020204030204" pitchFamily="34" charset="0"/>
                <a:cs typeface="Times New Roman" panose="02020603050405020304" pitchFamily="18" charset="0"/>
              </a:rPr>
            </a:br>
            <a:r>
              <a:rPr lang="el-GR" sz="2800" dirty="0">
                <a:solidFill>
                  <a:srgbClr val="FFFFFF"/>
                </a:solidFill>
                <a:effectLst/>
                <a:ea typeface="Calibri" panose="020F0502020204030204" pitchFamily="34" charset="0"/>
                <a:cs typeface="Times New Roman" panose="02020603050405020304" pitchFamily="18" charset="0"/>
              </a:rPr>
              <a:t>Νοσηλεύτρια ΠΕ, Μ</a:t>
            </a:r>
            <a:r>
              <a:rPr lang="en-US" sz="2800" dirty="0" err="1">
                <a:solidFill>
                  <a:srgbClr val="FFFFFF"/>
                </a:solidFill>
                <a:effectLst/>
                <a:ea typeface="Calibri" panose="020F0502020204030204" pitchFamily="34" charset="0"/>
                <a:cs typeface="Times New Roman" panose="02020603050405020304" pitchFamily="18" charset="0"/>
              </a:rPr>
              <a:t>sc</a:t>
            </a:r>
            <a:r>
              <a:rPr lang="el-GR" sz="2800" dirty="0">
                <a:solidFill>
                  <a:srgbClr val="FFFFFF"/>
                </a:solidFill>
                <a:effectLst/>
                <a:ea typeface="Calibri" panose="020F0502020204030204" pitchFamily="34" charset="0"/>
                <a:cs typeface="Times New Roman" panose="02020603050405020304" pitchFamily="18" charset="0"/>
              </a:rPr>
              <a:t>,</a:t>
            </a:r>
            <a:r>
              <a:rPr lang="en-US" sz="2800" dirty="0">
                <a:solidFill>
                  <a:srgbClr val="FFFFFF"/>
                </a:solidFill>
                <a:effectLst/>
                <a:ea typeface="Calibri" panose="020F0502020204030204" pitchFamily="34" charset="0"/>
                <a:cs typeface="Times New Roman" panose="02020603050405020304" pitchFamily="18" charset="0"/>
              </a:rPr>
              <a:t>Infection Control Link Nurse in ICU</a:t>
            </a:r>
            <a:r>
              <a:rPr lang="el-GR" sz="2800" dirty="0">
                <a:solidFill>
                  <a:srgbClr val="FFFFFF"/>
                </a:solidFill>
                <a:effectLst/>
                <a:ea typeface="Calibri" panose="020F0502020204030204" pitchFamily="34" charset="0"/>
                <a:cs typeface="Times New Roman" panose="02020603050405020304" pitchFamily="18" charset="0"/>
              </a:rPr>
              <a:t>, Ερρίκος Ντυνάν </a:t>
            </a:r>
            <a:r>
              <a:rPr lang="en-US" sz="2800" dirty="0">
                <a:solidFill>
                  <a:srgbClr val="FFFFFF"/>
                </a:solidFill>
                <a:effectLst/>
                <a:ea typeface="Calibri" panose="020F0502020204030204" pitchFamily="34" charset="0"/>
                <a:cs typeface="Times New Roman" panose="02020603050405020304" pitchFamily="18" charset="0"/>
              </a:rPr>
              <a:t>Hospital Center</a:t>
            </a:r>
            <a:br>
              <a:rPr lang="el-GR" sz="23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l-GR" sz="2300" dirty="0">
              <a:solidFill>
                <a:srgbClr val="FFFFFF"/>
              </a:solidFill>
            </a:endParaRPr>
          </a:p>
        </p:txBody>
      </p:sp>
      <p:sp>
        <p:nvSpPr>
          <p:cNvPr id="14"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E5F4825-28F1-5AFD-245A-5EEFCC8D7FA7}"/>
              </a:ext>
            </a:extLst>
          </p:cNvPr>
          <p:cNvGraphicFramePr>
            <a:graphicFrameLocks noGrp="1"/>
          </p:cNvGraphicFramePr>
          <p:nvPr>
            <p:ph idx="1"/>
            <p:extLst>
              <p:ext uri="{D42A27DB-BD31-4B8C-83A1-F6EECF244321}">
                <p14:modId xmlns:p14="http://schemas.microsoft.com/office/powerpoint/2010/main" val="4168333030"/>
              </p:ext>
            </p:extLst>
          </p:nvPr>
        </p:nvGraphicFramePr>
        <p:xfrm>
          <a:off x="4403189" y="211016"/>
          <a:ext cx="7363732" cy="64289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9328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373DA3E-C33A-69BF-5090-1E76B9A4724B}"/>
              </a:ext>
            </a:extLst>
          </p:cNvPr>
          <p:cNvSpPr>
            <a:spLocks noGrp="1"/>
          </p:cNvSpPr>
          <p:nvPr>
            <p:ph type="title"/>
          </p:nvPr>
        </p:nvSpPr>
        <p:spPr>
          <a:xfrm>
            <a:off x="492370" y="605896"/>
            <a:ext cx="3084844" cy="5646208"/>
          </a:xfrm>
        </p:spPr>
        <p:txBody>
          <a:bodyPr anchor="ctr">
            <a:normAutofit/>
          </a:bodyPr>
          <a:lstStyle/>
          <a:p>
            <a:r>
              <a:rPr lang="el-GR" sz="2800" b="1" u="sng" dirty="0">
                <a:solidFill>
                  <a:srgbClr val="FFFFFF"/>
                </a:solidFill>
              </a:rPr>
              <a:t>Λοιμώξεις στην Μονάδα Εντατικής Θεραπείας - Ποιος ο Ρόλος του </a:t>
            </a:r>
            <a:br>
              <a:rPr lang="el-GR" sz="2800" b="1" u="sng" dirty="0">
                <a:solidFill>
                  <a:srgbClr val="FFFFFF"/>
                </a:solidFill>
              </a:rPr>
            </a:br>
            <a:r>
              <a:rPr lang="el-GR" sz="2800" b="1" u="sng" dirty="0">
                <a:solidFill>
                  <a:srgbClr val="FFFFFF"/>
                </a:solidFill>
              </a:rPr>
              <a:t>Νοσηλευτή </a:t>
            </a:r>
            <a:br>
              <a:rPr lang="el-GR" sz="2800" dirty="0">
                <a:solidFill>
                  <a:srgbClr val="FFFFFF"/>
                </a:solidFill>
              </a:rPr>
            </a:br>
            <a:br>
              <a:rPr lang="el-GR" sz="2800" dirty="0">
                <a:solidFill>
                  <a:srgbClr val="FFFFFF"/>
                </a:solidFill>
              </a:rPr>
            </a:br>
            <a:r>
              <a:rPr lang="el-GR" sz="2800" b="1" i="1" u="sng" dirty="0">
                <a:solidFill>
                  <a:srgbClr val="FFFFFF"/>
                </a:solidFill>
              </a:rPr>
              <a:t>Φράγγου Μαριαλένα</a:t>
            </a:r>
            <a:br>
              <a:rPr lang="el-GR" sz="2800" dirty="0">
                <a:solidFill>
                  <a:srgbClr val="FFFFFF"/>
                </a:solidFill>
              </a:rPr>
            </a:br>
            <a:br>
              <a:rPr lang="el-GR" sz="2800" dirty="0">
                <a:solidFill>
                  <a:srgbClr val="FFFFFF"/>
                </a:solidFill>
              </a:rPr>
            </a:br>
            <a:r>
              <a:rPr lang="el-GR" sz="2800" dirty="0">
                <a:solidFill>
                  <a:srgbClr val="FFFFFF"/>
                </a:solidFill>
              </a:rPr>
              <a:t> Νοσηλεύτρια ΠΕ, Μ</a:t>
            </a:r>
            <a:r>
              <a:rPr lang="en-US" sz="2800" dirty="0" err="1">
                <a:solidFill>
                  <a:srgbClr val="FFFFFF"/>
                </a:solidFill>
              </a:rPr>
              <a:t>sc,Infection</a:t>
            </a:r>
            <a:r>
              <a:rPr lang="en-US" sz="2800" dirty="0">
                <a:solidFill>
                  <a:srgbClr val="FFFFFF"/>
                </a:solidFill>
              </a:rPr>
              <a:t> Control Link Nurse in ICU, </a:t>
            </a:r>
            <a:r>
              <a:rPr lang="el-GR" sz="2800" dirty="0">
                <a:solidFill>
                  <a:srgbClr val="FFFFFF"/>
                </a:solidFill>
              </a:rPr>
              <a:t>Ερρίκος Ντυνάν </a:t>
            </a:r>
            <a:r>
              <a:rPr lang="en-US" sz="2800" dirty="0">
                <a:solidFill>
                  <a:srgbClr val="FFFFFF"/>
                </a:solidFill>
              </a:rPr>
              <a:t>Hospital Center</a:t>
            </a:r>
            <a:br>
              <a:rPr lang="en-US" sz="2800" dirty="0">
                <a:solidFill>
                  <a:srgbClr val="FFFFFF"/>
                </a:solidFill>
              </a:rPr>
            </a:br>
            <a:endParaRPr lang="el-GR" sz="2800" dirty="0">
              <a:solidFill>
                <a:srgbClr val="FFFFFF"/>
              </a:solidFill>
            </a:endParaRPr>
          </a:p>
        </p:txBody>
      </p:sp>
      <p:sp>
        <p:nvSpPr>
          <p:cNvPr id="21" name="Rectangle 20">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A426A1E-06DE-F7A4-03D4-78AA8C5B3227}"/>
              </a:ext>
            </a:extLst>
          </p:cNvPr>
          <p:cNvSpPr>
            <a:spLocks noGrp="1"/>
          </p:cNvSpPr>
          <p:nvPr>
            <p:ph idx="1"/>
          </p:nvPr>
        </p:nvSpPr>
        <p:spPr>
          <a:xfrm>
            <a:off x="4742016" y="393895"/>
            <a:ext cx="6957614" cy="6330461"/>
          </a:xfrm>
        </p:spPr>
        <p:txBody>
          <a:bodyPr anchor="ctr">
            <a:normAutofit fontScale="92500" lnSpcReduction="10000"/>
          </a:bodyPr>
          <a:lstStyle/>
          <a:p>
            <a:pPr>
              <a:lnSpc>
                <a:spcPct val="150000"/>
              </a:lnSpc>
            </a:pPr>
            <a:r>
              <a:rPr lang="el-GR" sz="1700" b="1" i="1" u="sng" dirty="0">
                <a:latin typeface="Arial" panose="020B0604020202020204" pitchFamily="34" charset="0"/>
                <a:cs typeface="Arial" panose="020B0604020202020204" pitchFamily="34" charset="0"/>
              </a:rPr>
              <a:t>Αποτελέσματα: </a:t>
            </a:r>
            <a:r>
              <a:rPr lang="el-GR" sz="1700" dirty="0">
                <a:latin typeface="Arial" panose="020B0604020202020204" pitchFamily="34" charset="0"/>
                <a:cs typeface="Arial" panose="020B0604020202020204" pitchFamily="34" charset="0"/>
              </a:rPr>
              <a:t>Έπειτα από βιβλιογραφική ανασκόπηση, αποδείχθηκε πως οι </a:t>
            </a:r>
            <a:r>
              <a:rPr lang="el-GR" sz="1700" i="1" u="sng" dirty="0">
                <a:latin typeface="Arial" panose="020B0604020202020204" pitchFamily="34" charset="0"/>
                <a:cs typeface="Arial" panose="020B0604020202020204" pitchFamily="34" charset="0"/>
              </a:rPr>
              <a:t>βασικότεροι παράγοντες </a:t>
            </a:r>
            <a:r>
              <a:rPr lang="el-GR" sz="1700" dirty="0">
                <a:latin typeface="Arial" panose="020B0604020202020204" pitchFamily="34" charset="0"/>
                <a:cs typeface="Arial" panose="020B0604020202020204" pitchFamily="34" charset="0"/>
              </a:rPr>
              <a:t>που οδηγούν σε τέτοιου είδους λοίμωξη </a:t>
            </a:r>
            <a:r>
              <a:rPr lang="el-GR" sz="1700" i="1" u="sng" dirty="0">
                <a:latin typeface="Arial" panose="020B0604020202020204" pitchFamily="34" charset="0"/>
                <a:cs typeface="Arial" panose="020B0604020202020204" pitchFamily="34" charset="0"/>
              </a:rPr>
              <a:t>είναι οι ιατρό-νοσηλευτικές πράξεις </a:t>
            </a:r>
            <a:r>
              <a:rPr lang="el-GR" sz="1700" dirty="0">
                <a:latin typeface="Arial" panose="020B0604020202020204" pitchFamily="34" charset="0"/>
                <a:cs typeface="Arial" panose="020B0604020202020204" pitchFamily="34" charset="0"/>
              </a:rPr>
              <a:t>(κυρίως οι επεμβατικές όπως η διενέργεια αναρρόφησης με μη άσηπτη τεχνική ) και φυσικά </a:t>
            </a:r>
            <a:r>
              <a:rPr lang="el-GR" sz="1700" i="1" u="sng" dirty="0">
                <a:latin typeface="Arial" panose="020B0604020202020204" pitchFamily="34" charset="0"/>
                <a:cs typeface="Arial" panose="020B0604020202020204" pitchFamily="34" charset="0"/>
              </a:rPr>
              <a:t>η αλόγιστη χρήση των αντιβιοτικών. </a:t>
            </a:r>
          </a:p>
          <a:p>
            <a:pPr>
              <a:lnSpc>
                <a:spcPct val="150000"/>
              </a:lnSpc>
            </a:pPr>
            <a:r>
              <a:rPr lang="el-GR" sz="1700" i="1" u="sng" dirty="0">
                <a:latin typeface="Arial" panose="020B0604020202020204" pitchFamily="34" charset="0"/>
                <a:cs typeface="Arial" panose="020B0604020202020204" pitchFamily="34" charset="0"/>
              </a:rPr>
              <a:t>Οι συνηθέστεροι μικροοργανισμοί </a:t>
            </a:r>
            <a:r>
              <a:rPr lang="el-GR" sz="1700" dirty="0">
                <a:latin typeface="Arial" panose="020B0604020202020204" pitchFamily="34" charset="0"/>
                <a:cs typeface="Arial" panose="020B0604020202020204" pitchFamily="34" charset="0"/>
              </a:rPr>
              <a:t>που προσβάλλουν τον οργανισμό βάσει των σύγχρονων επιδημιολογικών δεδομένων </a:t>
            </a:r>
            <a:r>
              <a:rPr lang="el-GR" sz="1700" i="1" dirty="0">
                <a:latin typeface="Arial" panose="020B0604020202020204" pitchFamily="34" charset="0"/>
                <a:cs typeface="Arial" panose="020B0604020202020204" pitchFamily="34" charset="0"/>
              </a:rPr>
              <a:t>για την χώρα μας </a:t>
            </a:r>
            <a:r>
              <a:rPr lang="el-GR" sz="1700" dirty="0">
                <a:latin typeface="Arial" panose="020B0604020202020204" pitchFamily="34" charset="0"/>
                <a:cs typeface="Arial" panose="020B0604020202020204" pitchFamily="34" charset="0"/>
              </a:rPr>
              <a:t>είναι οι εξής: </a:t>
            </a:r>
            <a:r>
              <a:rPr lang="el-GR" sz="1700" b="1" i="1" u="sng" dirty="0">
                <a:latin typeface="Arial" panose="020B0604020202020204" pitchFamily="34" charset="0"/>
                <a:cs typeface="Arial" panose="020B0604020202020204" pitchFamily="34" charset="0"/>
              </a:rPr>
              <a:t>CR- Acinetobacter, CR- Klebsiella, MRSA, CR- Pseudomonas, VRE.</a:t>
            </a:r>
            <a:r>
              <a:rPr lang="el-GR" sz="1700" dirty="0">
                <a:latin typeface="Arial" panose="020B0604020202020204" pitchFamily="34" charset="0"/>
                <a:cs typeface="Arial" panose="020B0604020202020204" pitchFamily="34" charset="0"/>
              </a:rPr>
              <a:t> </a:t>
            </a:r>
          </a:p>
          <a:p>
            <a:pPr>
              <a:lnSpc>
                <a:spcPct val="150000"/>
              </a:lnSpc>
            </a:pPr>
            <a:r>
              <a:rPr lang="el-GR" sz="1700" dirty="0">
                <a:latin typeface="Arial" panose="020B0604020202020204" pitchFamily="34" charset="0"/>
                <a:cs typeface="Arial" panose="020B0604020202020204" pitchFamily="34" charset="0"/>
              </a:rPr>
              <a:t>Αξίζει να επισημανθεί επίσης πως οι συχνότερες νοσοκομειακές λοιμώξεις βάσει τον WHO είναι: σε ποσοστό 34% οι λοιμώξεις ουροποιητικού, ακολουθούν σε ποσοστό 17% οι λοιμώξεις χειρουργικού πεδίου,έπειτα σε ποσοστό 14% οι λοιμώξεις αιματικής ροής και τέλος οι λοιμώξεις του κατώτερου αναπνευστικού σε ποσοστό 13%.</a:t>
            </a:r>
          </a:p>
          <a:p>
            <a:pPr>
              <a:lnSpc>
                <a:spcPct val="150000"/>
              </a:lnSpc>
            </a:pPr>
            <a:r>
              <a:rPr lang="el-GR" sz="1700" b="1" i="1" dirty="0">
                <a:latin typeface="Arial" panose="020B0604020202020204" pitchFamily="34" charset="0"/>
                <a:cs typeface="Arial" panose="020B0604020202020204" pitchFamily="34" charset="0"/>
              </a:rPr>
              <a:t>Δυστυχώς τα HCAI’s αποτελούν την συχνότερη «παρενέργεια» της νοσηλείας στο νοσοκομείο και καταγράφονται στο 20-50% των νοσηλευομένων σε Μονάδα Εντατικής Θεραπείας.  </a:t>
            </a:r>
          </a:p>
          <a:p>
            <a:endParaRPr lang="el-GR" sz="1700" dirty="0"/>
          </a:p>
          <a:p>
            <a:endParaRPr lang="el-GR" sz="1700" dirty="0"/>
          </a:p>
        </p:txBody>
      </p:sp>
    </p:spTree>
    <p:extLst>
      <p:ext uri="{BB962C8B-B14F-4D97-AF65-F5344CB8AC3E}">
        <p14:creationId xmlns:p14="http://schemas.microsoft.com/office/powerpoint/2010/main" val="519567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2F3A508-4384-722E-6EA2-DAA2BF97C9EE}"/>
              </a:ext>
            </a:extLst>
          </p:cNvPr>
          <p:cNvSpPr>
            <a:spLocks noGrp="1"/>
          </p:cNvSpPr>
          <p:nvPr>
            <p:ph type="title"/>
          </p:nvPr>
        </p:nvSpPr>
        <p:spPr>
          <a:xfrm>
            <a:off x="98475" y="0"/>
            <a:ext cx="3888324" cy="6710289"/>
          </a:xfrm>
        </p:spPr>
        <p:txBody>
          <a:bodyPr anchor="ctr">
            <a:normAutofit/>
          </a:bodyPr>
          <a:lstStyle/>
          <a:p>
            <a:r>
              <a:rPr lang="el-GR" sz="2800" b="1" u="sng" dirty="0">
                <a:solidFill>
                  <a:srgbClr val="FFFFFF"/>
                </a:solidFill>
              </a:rPr>
              <a:t>Λοιμώξεις στην Μονάδα Εντατικής Θεραπείας - Ποιος ο Ρόλος του </a:t>
            </a:r>
            <a:br>
              <a:rPr lang="el-GR" sz="2800" b="1" u="sng" dirty="0">
                <a:solidFill>
                  <a:srgbClr val="FFFFFF"/>
                </a:solidFill>
              </a:rPr>
            </a:br>
            <a:r>
              <a:rPr lang="el-GR" sz="2800" b="1" u="sng" dirty="0">
                <a:solidFill>
                  <a:srgbClr val="FFFFFF"/>
                </a:solidFill>
              </a:rPr>
              <a:t>Νοσηλευτή </a:t>
            </a:r>
            <a:br>
              <a:rPr lang="el-GR" sz="2800" b="1" u="sng" dirty="0">
                <a:solidFill>
                  <a:srgbClr val="FFFFFF"/>
                </a:solidFill>
              </a:rPr>
            </a:br>
            <a:br>
              <a:rPr lang="el-GR" sz="2800" b="1" u="sng" dirty="0">
                <a:solidFill>
                  <a:srgbClr val="FFFFFF"/>
                </a:solidFill>
              </a:rPr>
            </a:br>
            <a:r>
              <a:rPr lang="el-GR" sz="2800" b="1" i="1" u="sng" dirty="0">
                <a:solidFill>
                  <a:srgbClr val="FFFFFF"/>
                </a:solidFill>
              </a:rPr>
              <a:t>Φράγγου Μαριαλένα</a:t>
            </a:r>
            <a:br>
              <a:rPr lang="el-GR" sz="2800" dirty="0">
                <a:solidFill>
                  <a:srgbClr val="FFFFFF"/>
                </a:solidFill>
              </a:rPr>
            </a:br>
            <a:br>
              <a:rPr lang="el-GR" sz="2800" dirty="0">
                <a:solidFill>
                  <a:srgbClr val="FFFFFF"/>
                </a:solidFill>
              </a:rPr>
            </a:br>
            <a:r>
              <a:rPr lang="el-GR" sz="2800" dirty="0">
                <a:solidFill>
                  <a:srgbClr val="FFFFFF"/>
                </a:solidFill>
              </a:rPr>
              <a:t> Νοσηλεύτρια ΠΕ, Μ</a:t>
            </a:r>
            <a:r>
              <a:rPr lang="en-US" sz="2800" dirty="0" err="1">
                <a:solidFill>
                  <a:srgbClr val="FFFFFF"/>
                </a:solidFill>
              </a:rPr>
              <a:t>sc,Infection</a:t>
            </a:r>
            <a:r>
              <a:rPr lang="en-US" sz="2800" dirty="0">
                <a:solidFill>
                  <a:srgbClr val="FFFFFF"/>
                </a:solidFill>
              </a:rPr>
              <a:t> Control Link Nurse in ICU, </a:t>
            </a:r>
            <a:r>
              <a:rPr lang="el-GR" sz="2800" dirty="0">
                <a:solidFill>
                  <a:srgbClr val="FFFFFF"/>
                </a:solidFill>
              </a:rPr>
              <a:t>Ερρίκος Ντυνάν </a:t>
            </a:r>
            <a:r>
              <a:rPr lang="en-US" sz="2800" dirty="0">
                <a:solidFill>
                  <a:srgbClr val="FFFFFF"/>
                </a:solidFill>
              </a:rPr>
              <a:t>Hospital Center</a:t>
            </a:r>
            <a:endParaRPr lang="el-GR" sz="2800" dirty="0">
              <a:solidFill>
                <a:srgbClr val="FFFFFF"/>
              </a:solidFill>
            </a:endParaRP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625E5210-DFB2-1DF9-7DC7-0A8653745104}"/>
              </a:ext>
            </a:extLst>
          </p:cNvPr>
          <p:cNvGraphicFramePr>
            <a:graphicFrameLocks noGrp="1"/>
          </p:cNvGraphicFramePr>
          <p:nvPr>
            <p:ph idx="1"/>
            <p:extLst>
              <p:ext uri="{D42A27DB-BD31-4B8C-83A1-F6EECF244321}">
                <p14:modId xmlns:p14="http://schemas.microsoft.com/office/powerpoint/2010/main" val="3059268736"/>
              </p:ext>
            </p:extLst>
          </p:nvPr>
        </p:nvGraphicFramePr>
        <p:xfrm>
          <a:off x="4566936" y="0"/>
          <a:ext cx="7314149" cy="6541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911770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36</TotalTime>
  <Words>586</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Retrospect</vt:lpstr>
      <vt:lpstr>Λοιμώξεις στην Μονάδα Εντατικής Θεραπείας - Ποιος ο Ρόλος του  Νοσηλευτή   Φράγγου Μαριαλένα    Νοσηλεύτρια ΠΕ, Μsc,Infection Control Link Nurse in ICU, Ερρίκος Ντυνάν Hospital Center </vt:lpstr>
      <vt:lpstr>Λοιμώξεις στην Μονάδα Εντατικής Θεραπείας - Ποιος ο Ρόλος του  Νοσηλευτή   Φράγγου Μαριαλένα   Νοσηλεύτρια ΠΕ, Μsc,Infection Control Link Nurse in ICU, Ερρίκος Ντυνάν Hospital Center </vt:lpstr>
      <vt:lpstr>Λοιμώξεις στην Μονάδα Εντατικής Θεραπείας - Ποιος ο Ρόλος του  Νοσηλευτή   Φράγγου Μαριαλένα   Νοσηλεύτρια ΠΕ, Μsc,Infection Control Link Nurse in ICU, Ερρίκος Ντυνάν Hospital Center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Λοιμώξεις στην Μονάδα Εντατικής Θεραπείας - Ποιος ο Ρόλος του  Νοσηλευτή   Φράγγου Μαριαλένα    Νοσηλεύτρια ΠΕ, Μsc,Infection Control Link Nurse in ICU, Ερρίκος Ντυνάν Hospital Center </dc:title>
  <dc:creator>DIONYSIOS RALLIS</dc:creator>
  <cp:lastModifiedBy>DIONYSIOS RALLIS</cp:lastModifiedBy>
  <cp:revision>2</cp:revision>
  <dcterms:created xsi:type="dcterms:W3CDTF">2022-10-28T16:21:41Z</dcterms:created>
  <dcterms:modified xsi:type="dcterms:W3CDTF">2022-10-28T16:58:39Z</dcterms:modified>
</cp:coreProperties>
</file>