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Lst>
  <p:sldSz cx="9144000" cy="5143500" type="screen16x9"/>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631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96" y="-115"/>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597820"/>
            <a:ext cx="7772400" cy="1102519"/>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40B6C54E-02F8-4FEF-AC69-EE2DA0CC0994}" type="datetimeFigureOut">
              <a:rPr lang="el-GR"/>
              <a:pPr>
                <a:defRPr/>
              </a:pPr>
              <a:t>7/11/2022</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087C3324-68C1-4800-A3D0-C0996708F4CE}"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66BAD64C-3739-42F8-ADB6-C0A9D87A7551}" type="datetimeFigureOut">
              <a:rPr lang="el-GR"/>
              <a:pPr>
                <a:defRPr/>
              </a:pPr>
              <a:t>7/11/2022</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6CDA0AB-5B0A-48F0-B408-4D8D3AC40F8A}"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154782"/>
            <a:ext cx="2057400" cy="3290888"/>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154782"/>
            <a:ext cx="6019800" cy="3290888"/>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455C5934-90D5-4721-AB05-91CC55A0711F}" type="datetimeFigureOut">
              <a:rPr lang="el-GR"/>
              <a:pPr>
                <a:defRPr/>
              </a:pPr>
              <a:t>7/11/2022</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2AE74ADD-0054-41B4-8EFE-60D6DEA4E52E}"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85B1CDF3-52AB-42D5-8062-F1A9A210AAF2}" type="datetimeFigureOut">
              <a:rPr lang="el-GR"/>
              <a:pPr>
                <a:defRPr/>
              </a:pPr>
              <a:t>7/11/2022</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280B8BE3-8891-43F4-B7EF-3BAFA283025C}"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3305176"/>
            <a:ext cx="7772400" cy="1021556"/>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45B5E30E-B64C-4CB2-84F4-E9B0FE407CF5}" type="datetimeFigureOut">
              <a:rPr lang="el-GR"/>
              <a:pPr>
                <a:defRPr/>
              </a:pPr>
              <a:t>7/11/2022</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071A01E-CFBF-46BE-B70B-FE7D52D54B1F}"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E0BBCCA7-428B-4E22-B51A-B0F1248C979B}" type="datetimeFigureOut">
              <a:rPr lang="el-GR"/>
              <a:pPr>
                <a:defRPr/>
              </a:pPr>
              <a:t>7/11/2022</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92794179-2D07-47D0-929C-89C526744892}"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05979"/>
            <a:ext cx="8229600" cy="85725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6989AA83-0CB4-421A-A7B1-2459EECAD618}" type="datetimeFigureOut">
              <a:rPr lang="el-GR"/>
              <a:pPr>
                <a:defRPr/>
              </a:pPr>
              <a:t>7/11/2022</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EEF6DC70-9234-4439-A8E4-8499F08410FF}"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6BB8812C-8907-4CEA-A96A-19B1830985CD}" type="datetimeFigureOut">
              <a:rPr lang="el-GR"/>
              <a:pPr>
                <a:defRPr/>
              </a:pPr>
              <a:t>7/11/2022</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6F0987EC-7778-4212-8E6D-09164EE02006}"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9943169E-6900-4622-8116-139F60EF8485}" type="datetimeFigureOut">
              <a:rPr lang="el-GR"/>
              <a:pPr>
                <a:defRPr/>
              </a:pPr>
              <a:t>7/11/2022</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11D21A6B-4BCF-4EA8-99DD-893FBFFEADE0}"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3" y="204787"/>
            <a:ext cx="3008313" cy="871538"/>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2FDA0ED8-8807-4B85-B36A-1E59DB4216BD}" type="datetimeFigureOut">
              <a:rPr lang="el-GR"/>
              <a:pPr>
                <a:defRPr/>
              </a:pPr>
              <a:t>7/11/2022</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067C05A0-8779-41AB-ADC3-0E95D646670C}"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3600451"/>
            <a:ext cx="5486400" cy="425054"/>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8A3B5D54-00AA-4ACC-AFFC-E3AAE835BE26}" type="datetimeFigureOut">
              <a:rPr lang="el-GR"/>
              <a:pPr>
                <a:defRPr/>
              </a:pPr>
              <a:t>7/11/2022</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70B290C9-80C8-497D-9703-17F8A0E3F32C}"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3074" name="1 - Θέση τίτλου"/>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3075" name="2 - Θέση κειμένου"/>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77B93A6-CF61-4161-84E1-DEE20E52AECA}" type="datetimeFigureOut">
              <a:rPr lang="el-GR"/>
              <a:pPr>
                <a:defRPr/>
              </a:pPr>
              <a:t>7/11/2022</a:t>
            </a:fld>
            <a:endParaRPr lang="el-GR"/>
          </a:p>
        </p:txBody>
      </p:sp>
      <p:sp>
        <p:nvSpPr>
          <p:cNvPr id="5" name="4 - Θέση υποσέλιδου"/>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5 - Θέση αριθμού διαφάνειας"/>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F34C046-D813-426F-9C2C-4F26367F93B9}"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oleObject" Target="../embeddings/____________Microsoft_Office_Excel1.xls"/><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____________Microsoft_Office_Excel3.xls"/><Relationship Id="rId4" Type="http://schemas.openxmlformats.org/officeDocument/2006/relationships/oleObject" Target="../embeddings/____________Microsoft_Office_Excel2.xls"/></Relationships>
</file>

<file path=ppt/slides/_rels/slide3.xml.rels><?xml version="1.0" encoding="UTF-8" standalone="yes"?>
<Relationships xmlns="http://schemas.openxmlformats.org/package/2006/relationships"><Relationship Id="rId3" Type="http://schemas.openxmlformats.org/officeDocument/2006/relationships/oleObject" Target="../embeddings/____________Microsoft_Office_Excel4.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ctrTitle"/>
          </p:nvPr>
        </p:nvSpPr>
        <p:spPr>
          <a:xfrm>
            <a:off x="0" y="133350"/>
            <a:ext cx="6172200" cy="381000"/>
          </a:xfrm>
        </p:spPr>
        <p:txBody>
          <a:bodyPr/>
          <a:lstStyle/>
          <a:p>
            <a:pPr eaLnBrk="1" hangingPunct="1"/>
            <a:r>
              <a:rPr lang="el-GR" sz="2200" b="1" smtClean="0">
                <a:solidFill>
                  <a:srgbClr val="A6631A"/>
                </a:solidFill>
              </a:rPr>
              <a:t/>
            </a:r>
            <a:br>
              <a:rPr lang="el-GR" sz="2200" b="1" smtClean="0">
                <a:solidFill>
                  <a:srgbClr val="A6631A"/>
                </a:solidFill>
              </a:rPr>
            </a:br>
            <a:r>
              <a:rPr lang="el-GR" sz="2100" b="1" smtClean="0">
                <a:solidFill>
                  <a:srgbClr val="A6631A"/>
                </a:solidFill>
              </a:rPr>
              <a:t>H ΥΓΙΕΙΝΗ ΤΩΝ ΧΕΡΙΩΝ ΠΡΙΝ ΚΑΙ ΚΑΤΑ ΤΗΝ ΔΙΑΡΚΕΙΑ ΤΗΣ ΠΑΝΔΗΜΙΑΣ COVID-19</a:t>
            </a:r>
          </a:p>
        </p:txBody>
      </p:sp>
      <p:sp>
        <p:nvSpPr>
          <p:cNvPr id="3" name="2 - Υπότιτλος"/>
          <p:cNvSpPr>
            <a:spLocks noGrp="1"/>
          </p:cNvSpPr>
          <p:nvPr>
            <p:ph type="subTitle" idx="1"/>
          </p:nvPr>
        </p:nvSpPr>
        <p:spPr>
          <a:xfrm>
            <a:off x="0" y="819150"/>
            <a:ext cx="8458200" cy="457200"/>
          </a:xfrm>
        </p:spPr>
        <p:txBody>
          <a:bodyPr rtlCol="0">
            <a:normAutofit/>
          </a:bodyPr>
          <a:lstStyle/>
          <a:p>
            <a:pPr algn="l" eaLnBrk="1" fontAlgn="auto" hangingPunct="1">
              <a:spcAft>
                <a:spcPts val="0"/>
              </a:spcAft>
              <a:buFont typeface="Arial" pitchFamily="34" charset="0"/>
              <a:buNone/>
              <a:defRPr/>
            </a:pPr>
            <a:r>
              <a:rPr lang="el-GR" sz="1400" i="1" dirty="0" smtClean="0">
                <a:solidFill>
                  <a:schemeClr val="tx1"/>
                </a:solidFill>
              </a:rPr>
              <a:t>Σερέτη Ουρανία1, </a:t>
            </a:r>
            <a:r>
              <a:rPr lang="el-GR" sz="1400" i="1" dirty="0" err="1" smtClean="0">
                <a:solidFill>
                  <a:schemeClr val="tx1"/>
                </a:solidFill>
              </a:rPr>
              <a:t>Βούλτσιου</a:t>
            </a:r>
            <a:r>
              <a:rPr lang="el-GR" sz="1400" i="1" dirty="0" smtClean="0">
                <a:solidFill>
                  <a:schemeClr val="tx1"/>
                </a:solidFill>
              </a:rPr>
              <a:t> Ελένη1-Βιοκλινική Αθηνών, Όμιλος </a:t>
            </a:r>
            <a:r>
              <a:rPr lang="el-GR" sz="1400" i="1" dirty="0" err="1" smtClean="0">
                <a:solidFill>
                  <a:schemeClr val="tx1"/>
                </a:solidFill>
              </a:rPr>
              <a:t>Βιοιατρική</a:t>
            </a:r>
            <a:endParaRPr lang="el-GR" sz="1400" i="1" dirty="0" smtClean="0">
              <a:solidFill>
                <a:schemeClr val="tx1"/>
              </a:solidFill>
            </a:endParaRPr>
          </a:p>
          <a:p>
            <a:pPr eaLnBrk="1" fontAlgn="auto" hangingPunct="1">
              <a:spcAft>
                <a:spcPts val="0"/>
              </a:spcAft>
              <a:buFont typeface="Arial" pitchFamily="34" charset="0"/>
              <a:buNone/>
              <a:defRPr/>
            </a:pPr>
            <a:endParaRPr lang="el-GR" sz="1400" dirty="0" smtClean="0"/>
          </a:p>
        </p:txBody>
      </p:sp>
      <p:pic>
        <p:nvPicPr>
          <p:cNvPr id="4100" name="Picture 5"/>
          <p:cNvPicPr>
            <a:picLocks noChangeAspect="1" noChangeArrowheads="1"/>
          </p:cNvPicPr>
          <p:nvPr/>
        </p:nvPicPr>
        <p:blipFill>
          <a:blip r:embed="rId2" cstate="print"/>
          <a:srcRect/>
          <a:stretch>
            <a:fillRect/>
          </a:stretch>
        </p:blipFill>
        <p:spPr bwMode="auto">
          <a:xfrm>
            <a:off x="6324600" y="1047750"/>
            <a:ext cx="2438400" cy="1397000"/>
          </a:xfrm>
          <a:prstGeom prst="rect">
            <a:avLst/>
          </a:prstGeom>
          <a:noFill/>
          <a:ln w="9525">
            <a:noFill/>
            <a:miter lim="800000"/>
            <a:headEnd/>
            <a:tailEnd/>
          </a:ln>
        </p:spPr>
      </p:pic>
      <p:sp>
        <p:nvSpPr>
          <p:cNvPr id="4101" name="13 - Ορθογώνιο"/>
          <p:cNvSpPr>
            <a:spLocks noChangeArrowheads="1"/>
          </p:cNvSpPr>
          <p:nvPr/>
        </p:nvSpPr>
        <p:spPr bwMode="auto">
          <a:xfrm>
            <a:off x="6324600" y="2495550"/>
            <a:ext cx="2667000" cy="338138"/>
          </a:xfrm>
          <a:prstGeom prst="rect">
            <a:avLst/>
          </a:prstGeom>
          <a:noFill/>
          <a:ln w="9525">
            <a:noFill/>
            <a:miter lim="800000"/>
            <a:headEnd/>
            <a:tailEnd/>
          </a:ln>
        </p:spPr>
        <p:txBody>
          <a:bodyPr>
            <a:spAutoFit/>
          </a:bodyPr>
          <a:lstStyle/>
          <a:p>
            <a:r>
              <a:rPr lang="en-US" sz="800"/>
              <a:t>https://www.jrkresearch.com/blog/healthy-hands-healthy-tomorrow/</a:t>
            </a:r>
            <a:endParaRPr lang="el-GR" sz="800"/>
          </a:p>
        </p:txBody>
      </p:sp>
      <p:sp>
        <p:nvSpPr>
          <p:cNvPr id="4102" name="16 - Ορθογώνιο"/>
          <p:cNvSpPr>
            <a:spLocks noChangeArrowheads="1"/>
          </p:cNvSpPr>
          <p:nvPr/>
        </p:nvSpPr>
        <p:spPr bwMode="auto">
          <a:xfrm>
            <a:off x="6324600" y="4400550"/>
            <a:ext cx="2667000" cy="338138"/>
          </a:xfrm>
          <a:prstGeom prst="rect">
            <a:avLst/>
          </a:prstGeom>
          <a:noFill/>
          <a:ln w="9525">
            <a:noFill/>
            <a:miter lim="800000"/>
            <a:headEnd/>
            <a:tailEnd/>
          </a:ln>
        </p:spPr>
        <p:txBody>
          <a:bodyPr>
            <a:spAutoFit/>
          </a:bodyPr>
          <a:lstStyle/>
          <a:p>
            <a:r>
              <a:rPr lang="en-US" sz="800"/>
              <a:t>https://www.who.int/campaigns/world-hand-hygiene-day</a:t>
            </a:r>
            <a:endParaRPr lang="el-GR" sz="800"/>
          </a:p>
        </p:txBody>
      </p:sp>
      <p:pic>
        <p:nvPicPr>
          <p:cNvPr id="4103" name="Picture 8"/>
          <p:cNvPicPr>
            <a:picLocks noChangeAspect="1" noChangeArrowheads="1"/>
          </p:cNvPicPr>
          <p:nvPr/>
        </p:nvPicPr>
        <p:blipFill>
          <a:blip r:embed="rId3" cstate="print"/>
          <a:srcRect/>
          <a:stretch>
            <a:fillRect/>
          </a:stretch>
        </p:blipFill>
        <p:spPr bwMode="auto">
          <a:xfrm>
            <a:off x="6324600" y="2952750"/>
            <a:ext cx="2481263" cy="1447800"/>
          </a:xfrm>
          <a:prstGeom prst="rect">
            <a:avLst/>
          </a:prstGeom>
          <a:noFill/>
          <a:ln w="9525">
            <a:noFill/>
            <a:miter lim="800000"/>
            <a:headEnd/>
            <a:tailEnd/>
          </a:ln>
        </p:spPr>
      </p:pic>
      <p:sp>
        <p:nvSpPr>
          <p:cNvPr id="4104" name="Rectangle 9"/>
          <p:cNvSpPr>
            <a:spLocks noChangeArrowheads="1"/>
          </p:cNvSpPr>
          <p:nvPr/>
        </p:nvSpPr>
        <p:spPr bwMode="auto">
          <a:xfrm>
            <a:off x="0" y="971550"/>
            <a:ext cx="5943600" cy="3816350"/>
          </a:xfrm>
          <a:prstGeom prst="rect">
            <a:avLst/>
          </a:prstGeom>
          <a:noFill/>
          <a:ln w="9525">
            <a:noFill/>
            <a:miter lim="800000"/>
            <a:headEnd/>
            <a:tailEnd/>
          </a:ln>
        </p:spPr>
        <p:txBody>
          <a:bodyPr anchor="ctr">
            <a:spAutoFit/>
          </a:bodyPr>
          <a:lstStyle/>
          <a:p>
            <a:pPr eaLnBrk="0" hangingPunct="0"/>
            <a:endParaRPr lang="el-GR" sz="1600" b="1" u="sng">
              <a:latin typeface="Calibri" pitchFamily="34" charset="0"/>
              <a:cs typeface="Calibri" pitchFamily="34" charset="0"/>
            </a:endParaRPr>
          </a:p>
          <a:p>
            <a:pPr eaLnBrk="0" hangingPunct="0"/>
            <a:r>
              <a:rPr lang="el-GR" sz="1600" b="1" u="sng">
                <a:latin typeface="Calibri" pitchFamily="34" charset="0"/>
                <a:cs typeface="Calibri" pitchFamily="34" charset="0"/>
              </a:rPr>
              <a:t>Εισαγωγή</a:t>
            </a:r>
            <a:r>
              <a:rPr lang="el-GR" sz="1600" b="1">
                <a:latin typeface="Calibri" pitchFamily="34" charset="0"/>
                <a:cs typeface="Calibri" pitchFamily="34" charset="0"/>
              </a:rPr>
              <a:t>:</a:t>
            </a:r>
            <a:r>
              <a:rPr lang="el-GR" sz="1600">
                <a:latin typeface="Calibri" pitchFamily="34" charset="0"/>
                <a:cs typeface="Calibri" pitchFamily="34" charset="0"/>
              </a:rPr>
              <a:t> Η υγιεινή των χεριών αποτελεί σημαντική πρακτική για την πρόληψη των λοιμώξεων σε χώρους παροχής φροντίδας υγείας.</a:t>
            </a:r>
            <a:endParaRPr lang="en-US" sz="1600">
              <a:latin typeface="Calibri" pitchFamily="34" charset="0"/>
              <a:cs typeface="Calibri" pitchFamily="34" charset="0"/>
            </a:endParaRPr>
          </a:p>
          <a:p>
            <a:pPr eaLnBrk="0" hangingPunct="0"/>
            <a:r>
              <a:rPr lang="el-GR" sz="1600">
                <a:latin typeface="Calibri" pitchFamily="34" charset="0"/>
                <a:cs typeface="Calibri" pitchFamily="34" charset="0"/>
              </a:rPr>
              <a:t> </a:t>
            </a:r>
            <a:endParaRPr lang="el-GR" sz="1600"/>
          </a:p>
          <a:p>
            <a:pPr eaLnBrk="0" hangingPunct="0"/>
            <a:r>
              <a:rPr lang="el-GR" sz="1600" b="1" u="sng">
                <a:latin typeface="Calibri" pitchFamily="34" charset="0"/>
                <a:cs typeface="Calibri" pitchFamily="34" charset="0"/>
              </a:rPr>
              <a:t>Σκοπός</a:t>
            </a:r>
            <a:r>
              <a:rPr lang="el-GR" sz="1600" b="1">
                <a:latin typeface="Calibri" pitchFamily="34" charset="0"/>
                <a:cs typeface="Calibri" pitchFamily="34" charset="0"/>
              </a:rPr>
              <a:t>: </a:t>
            </a:r>
            <a:r>
              <a:rPr lang="el-GR" sz="1600">
                <a:latin typeface="Calibri" pitchFamily="34" charset="0"/>
                <a:cs typeface="Calibri" pitchFamily="34" charset="0"/>
              </a:rPr>
              <a:t>Συγκριτική αξιολόγηση της συμμόρφωσης της υγιεινής των χεριών (ΥΧ) του ιατρονοσηλευτικού προσωπικού πριν και κατά την περίοδο της πανδημίας Covid-19.</a:t>
            </a:r>
            <a:endParaRPr lang="en-US" sz="1600">
              <a:latin typeface="Calibri" pitchFamily="34" charset="0"/>
              <a:cs typeface="Calibri" pitchFamily="34" charset="0"/>
            </a:endParaRPr>
          </a:p>
          <a:p>
            <a:pPr eaLnBrk="0" hangingPunct="0"/>
            <a:endParaRPr lang="el-GR" sz="1600"/>
          </a:p>
          <a:p>
            <a:pPr eaLnBrk="0" hangingPunct="0"/>
            <a:r>
              <a:rPr lang="el-GR" sz="1600" b="1" u="sng">
                <a:latin typeface="Calibri" pitchFamily="34" charset="0"/>
                <a:cs typeface="Calibri" pitchFamily="34" charset="0"/>
              </a:rPr>
              <a:t>Υλικό και Μέθοδος</a:t>
            </a:r>
            <a:r>
              <a:rPr lang="el-GR" sz="1600" b="1">
                <a:latin typeface="Calibri" pitchFamily="34" charset="0"/>
                <a:cs typeface="Calibri" pitchFamily="34" charset="0"/>
              </a:rPr>
              <a:t>: </a:t>
            </a:r>
            <a:r>
              <a:rPr lang="el-GR" sz="1600">
                <a:latin typeface="Calibri" pitchFamily="34" charset="0"/>
                <a:cs typeface="Calibri" pitchFamily="34" charset="0"/>
              </a:rPr>
              <a:t>Διεξήχθη συγχρονική μελέτη παρατήρησης το διάστημα 2019 - 2022 σε Ιδιωτική Κλινική της Αθήνας</a:t>
            </a:r>
            <a:r>
              <a:rPr lang="en-US" sz="1600">
                <a:latin typeface="Calibri" pitchFamily="34" charset="0"/>
                <a:cs typeface="Calibri" pitchFamily="34" charset="0"/>
              </a:rPr>
              <a:t> </a:t>
            </a:r>
            <a:r>
              <a:rPr lang="el-GR" sz="1600">
                <a:latin typeface="Calibri" pitchFamily="34" charset="0"/>
                <a:cs typeface="Calibri" pitchFamily="34" charset="0"/>
              </a:rPr>
              <a:t>χωρητικότητας 116 κλινών. Το δείγμα αποτέλεσε το ιατρονοσηλευτικό προσωπικό της εν λόγω Κλινικής. Το εργαλείο συλλογής δεδομένων ήταν η φόρμα καταγραφής των πέντε (5) βημάτων του Εθνικού Οργανισμού Δημόσιας Υγείας (ΕΟΔΥ). </a:t>
            </a:r>
            <a:endParaRPr lang="el-GR" sz="1600"/>
          </a:p>
          <a:p>
            <a:pPr eaLnBrk="0" hangingPunct="0"/>
            <a:endParaRPr lang="el-GR"/>
          </a:p>
        </p:txBody>
      </p:sp>
      <p:pic>
        <p:nvPicPr>
          <p:cNvPr id="4105" name="Picture 3"/>
          <p:cNvPicPr>
            <a:picLocks noChangeAspect="1" noChangeArrowheads="1"/>
          </p:cNvPicPr>
          <p:nvPr/>
        </p:nvPicPr>
        <p:blipFill>
          <a:blip r:embed="rId4" cstate="print"/>
          <a:srcRect/>
          <a:stretch>
            <a:fillRect/>
          </a:stretch>
        </p:blipFill>
        <p:spPr bwMode="auto">
          <a:xfrm>
            <a:off x="6477000" y="209550"/>
            <a:ext cx="2016125" cy="50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7 - Ορθογώνιο"/>
          <p:cNvSpPr>
            <a:spLocks noChangeArrowheads="1"/>
          </p:cNvSpPr>
          <p:nvPr/>
        </p:nvSpPr>
        <p:spPr bwMode="auto">
          <a:xfrm>
            <a:off x="76200" y="4171950"/>
            <a:ext cx="8839200" cy="830263"/>
          </a:xfrm>
          <a:prstGeom prst="rect">
            <a:avLst/>
          </a:prstGeom>
          <a:noFill/>
          <a:ln w="9525">
            <a:noFill/>
            <a:miter lim="800000"/>
            <a:headEnd/>
            <a:tailEnd/>
          </a:ln>
        </p:spPr>
        <p:txBody>
          <a:bodyPr>
            <a:spAutoFit/>
          </a:bodyPr>
          <a:lstStyle/>
          <a:p>
            <a:pPr algn="just"/>
            <a:r>
              <a:rPr lang="el-GR" sz="1600">
                <a:latin typeface="Calibri" pitchFamily="34" charset="0"/>
                <a:cs typeface="Calibri" pitchFamily="34" charset="0"/>
              </a:rPr>
              <a:t>Το νοσηλευτικό προσωπικό παρουσιάζει μεγαλύτερα ποσοστά συμμόρφωσης από το ιατρικό</a:t>
            </a:r>
            <a:r>
              <a:rPr lang="en-US" sz="1600">
                <a:latin typeface="Calibri" pitchFamily="34" charset="0"/>
                <a:cs typeface="Calibri" pitchFamily="34" charset="0"/>
              </a:rPr>
              <a:t> </a:t>
            </a:r>
            <a:r>
              <a:rPr lang="el-GR" sz="1600">
                <a:latin typeface="Calibri" pitchFamily="34" charset="0"/>
                <a:cs typeface="Calibri" pitchFamily="34" charset="0"/>
              </a:rPr>
              <a:t>προσωπικό (Εικόνα 2</a:t>
            </a:r>
            <a:r>
              <a:rPr lang="en-US" sz="1600">
                <a:latin typeface="Calibri" pitchFamily="34" charset="0"/>
                <a:cs typeface="Calibri" pitchFamily="34" charset="0"/>
              </a:rPr>
              <a:t>&amp;</a:t>
            </a:r>
            <a:r>
              <a:rPr lang="el-GR" sz="1600">
                <a:latin typeface="Calibri" pitchFamily="34" charset="0"/>
                <a:cs typeface="Calibri" pitchFamily="34" charset="0"/>
              </a:rPr>
              <a:t>3). Διαχρονικά, τα ποσοστά συμμόρφωσης είναι χαμηλότερα στα βήματα πριν τον ασθενή σε σχέση με τα βήματα μετά τον ασθενή (Εικόνα 4).</a:t>
            </a:r>
            <a:endParaRPr lang="el-GR" sz="1600">
              <a:latin typeface="Calibri" pitchFamily="34" charset="0"/>
            </a:endParaRPr>
          </a:p>
        </p:txBody>
      </p:sp>
      <p:sp>
        <p:nvSpPr>
          <p:cNvPr id="1031" name="9 - Θέση περιεχομένου"/>
          <p:cNvSpPr>
            <a:spLocks noGrp="1"/>
          </p:cNvSpPr>
          <p:nvPr>
            <p:ph sz="half" idx="1"/>
          </p:nvPr>
        </p:nvSpPr>
        <p:spPr>
          <a:xfrm>
            <a:off x="152400" y="2266950"/>
            <a:ext cx="4648200" cy="223838"/>
          </a:xfrm>
        </p:spPr>
        <p:txBody>
          <a:bodyPr rtlCol="0">
            <a:noAutofit/>
          </a:bodyPr>
          <a:lstStyle/>
          <a:p>
            <a:pPr eaLnBrk="1" fontAlgn="auto" hangingPunct="1">
              <a:spcAft>
                <a:spcPts val="0"/>
              </a:spcAft>
              <a:buFont typeface="Arial" pitchFamily="34" charset="0"/>
              <a:buNone/>
              <a:defRPr/>
            </a:pPr>
            <a:r>
              <a:rPr lang="el-GR" sz="1050" b="1" dirty="0" smtClean="0"/>
              <a:t>ΕΙΚΟΝΑ 2. % ΣΥΜΜΟΡΦΩΣΗ ΥΧ ΤΟΥ ΙΑΤΡΙΚΟΥ ΠΡΟΣΩΠΙΚΟΥ</a:t>
            </a:r>
          </a:p>
        </p:txBody>
      </p:sp>
      <p:sp>
        <p:nvSpPr>
          <p:cNvPr id="8" name="9 - Θέση περιεχομένου"/>
          <p:cNvSpPr>
            <a:spLocks noGrp="1"/>
          </p:cNvSpPr>
          <p:nvPr>
            <p:ph sz="half" idx="1"/>
          </p:nvPr>
        </p:nvSpPr>
        <p:spPr>
          <a:xfrm>
            <a:off x="5029200" y="2266950"/>
            <a:ext cx="3962400" cy="223838"/>
          </a:xfrm>
        </p:spPr>
        <p:txBody>
          <a:bodyPr rtlCol="0">
            <a:noAutofit/>
          </a:bodyPr>
          <a:lstStyle/>
          <a:p>
            <a:pPr eaLnBrk="1" fontAlgn="auto" hangingPunct="1">
              <a:spcAft>
                <a:spcPts val="0"/>
              </a:spcAft>
              <a:buFont typeface="Arial" pitchFamily="34" charset="0"/>
              <a:buNone/>
              <a:defRPr/>
            </a:pPr>
            <a:r>
              <a:rPr lang="el-GR" sz="1050" b="1" dirty="0" smtClean="0"/>
              <a:t>ΕΙΚΟΝΑ 3. % ΣΥΜΜΟΡΦΩΣΗ  ΥΧ ΤΟΥ ΝΟΣΗΛΕΥΤΙΚΟΥ ΠΡΟΣΩΠΙΚΟΥ</a:t>
            </a:r>
          </a:p>
        </p:txBody>
      </p:sp>
      <p:graphicFrame>
        <p:nvGraphicFramePr>
          <p:cNvPr id="1026" name="Chart 7"/>
          <p:cNvGraphicFramePr>
            <a:graphicFrameLocks/>
          </p:cNvGraphicFramePr>
          <p:nvPr/>
        </p:nvGraphicFramePr>
        <p:xfrm>
          <a:off x="-152400" y="2114550"/>
          <a:ext cx="5054600" cy="2006600"/>
        </p:xfrm>
        <a:graphic>
          <a:graphicData uri="http://schemas.openxmlformats.org/presentationml/2006/ole">
            <p:oleObj spid="_x0000_s1026" name="Γράφημα" r:id="rId3" imgW="5054022" imgH="2005758" progId="Excel.Chart.8">
              <p:embed/>
            </p:oleObj>
          </a:graphicData>
        </a:graphic>
      </p:graphicFrame>
      <p:graphicFrame>
        <p:nvGraphicFramePr>
          <p:cNvPr id="1027" name="Object 6"/>
          <p:cNvGraphicFramePr>
            <a:graphicFrameLocks/>
          </p:cNvGraphicFramePr>
          <p:nvPr/>
        </p:nvGraphicFramePr>
        <p:xfrm>
          <a:off x="4343400" y="2114550"/>
          <a:ext cx="4673600" cy="2159000"/>
        </p:xfrm>
        <a:graphic>
          <a:graphicData uri="http://schemas.openxmlformats.org/presentationml/2006/ole">
            <p:oleObj spid="_x0000_s1027" r:id="rId4" imgW="4676037" imgH="2158171" progId="Excel.Chart.8">
              <p:embed/>
            </p:oleObj>
          </a:graphicData>
        </a:graphic>
      </p:graphicFrame>
      <p:sp>
        <p:nvSpPr>
          <p:cNvPr id="18" name="9 - Θέση περιεχομένου"/>
          <p:cNvSpPr txBox="1">
            <a:spLocks/>
          </p:cNvSpPr>
          <p:nvPr/>
        </p:nvSpPr>
        <p:spPr>
          <a:xfrm>
            <a:off x="1752600" y="666750"/>
            <a:ext cx="6400800" cy="304800"/>
          </a:xfrm>
          <a:prstGeom prst="rect">
            <a:avLst/>
          </a:prstGeom>
          <a:noFill/>
        </p:spPr>
        <p:txBody>
          <a:bodyPr/>
          <a:lstStyle/>
          <a:p>
            <a:pPr fontAlgn="auto">
              <a:spcBef>
                <a:spcPct val="20000"/>
              </a:spcBef>
              <a:spcAft>
                <a:spcPts val="0"/>
              </a:spcAft>
              <a:buFont typeface="Arial" pitchFamily="34" charset="0"/>
              <a:buNone/>
              <a:defRPr/>
            </a:pPr>
            <a:r>
              <a:rPr lang="el-GR" sz="1050" b="1" dirty="0">
                <a:latin typeface="+mn-lt"/>
                <a:cs typeface="+mn-cs"/>
              </a:rPr>
              <a:t>ΕΙΚΟΝΑ 1. % ΣΥΜΜΟΡΦΩΣΗ </a:t>
            </a:r>
            <a:r>
              <a:rPr lang="el-GR" sz="1050" b="1" dirty="0">
                <a:latin typeface="+mn-lt"/>
                <a:cs typeface="+mn-cs"/>
              </a:rPr>
              <a:t>ΥΧ ΤΟΥ </a:t>
            </a:r>
            <a:r>
              <a:rPr lang="el-GR" sz="1050" b="1" dirty="0">
                <a:latin typeface="+mn-lt"/>
                <a:cs typeface="+mn-cs"/>
              </a:rPr>
              <a:t>ΙΑΤΡΙΚΟΥ ΚΑΙ ΝΟΣΗΛΕΥΤΙΚΟΥ ΠΡΟΣΩΠΙΚΟΥ</a:t>
            </a:r>
          </a:p>
        </p:txBody>
      </p:sp>
      <p:graphicFrame>
        <p:nvGraphicFramePr>
          <p:cNvPr id="1028" name="Object 8"/>
          <p:cNvGraphicFramePr>
            <a:graphicFrameLocks/>
          </p:cNvGraphicFramePr>
          <p:nvPr/>
        </p:nvGraphicFramePr>
        <p:xfrm>
          <a:off x="914400" y="514350"/>
          <a:ext cx="7366000" cy="1752600"/>
        </p:xfrm>
        <a:graphic>
          <a:graphicData uri="http://schemas.openxmlformats.org/presentationml/2006/ole">
            <p:oleObj spid="_x0000_s1028" r:id="rId5" imgW="8029128" imgH="1908213" progId="Excel.Chart.8">
              <p:embed/>
            </p:oleObj>
          </a:graphicData>
        </a:graphic>
      </p:graphicFrame>
      <p:sp>
        <p:nvSpPr>
          <p:cNvPr id="1033" name="12 - Ορθογώνιο"/>
          <p:cNvSpPr>
            <a:spLocks noChangeArrowheads="1"/>
          </p:cNvSpPr>
          <p:nvPr/>
        </p:nvSpPr>
        <p:spPr bwMode="auto">
          <a:xfrm>
            <a:off x="0" y="0"/>
            <a:ext cx="8610600" cy="1692275"/>
          </a:xfrm>
          <a:prstGeom prst="rect">
            <a:avLst/>
          </a:prstGeom>
          <a:noFill/>
          <a:ln w="9525">
            <a:noFill/>
            <a:miter lim="800000"/>
            <a:headEnd/>
            <a:tailEnd/>
          </a:ln>
        </p:spPr>
        <p:txBody>
          <a:bodyPr>
            <a:spAutoFit/>
          </a:bodyPr>
          <a:lstStyle/>
          <a:p>
            <a:pPr algn="just"/>
            <a:r>
              <a:rPr lang="el-GR" sz="1600" b="1" u="sng">
                <a:latin typeface="Calibri" pitchFamily="34" charset="0"/>
                <a:cs typeface="Calibri" pitchFamily="34" charset="0"/>
              </a:rPr>
              <a:t>Αποτελέσματα</a:t>
            </a:r>
            <a:r>
              <a:rPr lang="el-GR" sz="1600">
                <a:latin typeface="Calibri" pitchFamily="34" charset="0"/>
                <a:cs typeface="Calibri" pitchFamily="34" charset="0"/>
              </a:rPr>
              <a:t>: Παρατηρήθηκε αύξηση της συμμόρφωσης της ΥΧ κατά 17,3 % μεταξύ  2019-2020 και 20,2% μεταξύ 2020- 2021, ενώ το 2022 παρατηρήθηκε μείωση του ποσοστού κατά 8,2% (Εικόνα 1).</a:t>
            </a:r>
            <a:endParaRPr lang="en-US" sz="1600">
              <a:latin typeface="Calibri" pitchFamily="34" charset="0"/>
              <a:cs typeface="Calibri" pitchFamily="34" charset="0"/>
            </a:endParaRPr>
          </a:p>
          <a:p>
            <a:pPr algn="just"/>
            <a:endParaRPr lang="el-GR">
              <a:latin typeface="Calibri" pitchFamily="34" charset="0"/>
              <a:cs typeface="Calibri" pitchFamily="34" charset="0"/>
            </a:endParaRPr>
          </a:p>
          <a:p>
            <a:pPr algn="just"/>
            <a:endParaRPr lang="el-GR">
              <a:latin typeface="Calibri" pitchFamily="34" charset="0"/>
              <a:cs typeface="Calibri" pitchFamily="34" charset="0"/>
            </a:endParaRPr>
          </a:p>
          <a:p>
            <a:pPr algn="just"/>
            <a:endParaRPr lang="el-GR">
              <a:latin typeface="Calibri" pitchFamily="34" charset="0"/>
              <a:cs typeface="Calibri" pitchFamily="34" charset="0"/>
            </a:endParaRPr>
          </a:p>
          <a:p>
            <a:pPr algn="just"/>
            <a:endParaRPr lang="el-GR">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 Θέση περιεχομένου"/>
          <p:cNvSpPr>
            <a:spLocks noGrp="1"/>
          </p:cNvSpPr>
          <p:nvPr>
            <p:ph idx="1"/>
          </p:nvPr>
        </p:nvSpPr>
        <p:spPr>
          <a:xfrm>
            <a:off x="152400" y="3181350"/>
            <a:ext cx="8839200" cy="1676400"/>
          </a:xfrm>
        </p:spPr>
        <p:txBody>
          <a:bodyPr rtlCol="0">
            <a:normAutofit fontScale="92500"/>
          </a:bodyPr>
          <a:lstStyle/>
          <a:p>
            <a:pPr algn="just" eaLnBrk="1" fontAlgn="auto" hangingPunct="1">
              <a:spcAft>
                <a:spcPts val="0"/>
              </a:spcAft>
              <a:buFont typeface="Arial" pitchFamily="34" charset="0"/>
              <a:buChar char="•"/>
              <a:defRPr/>
            </a:pPr>
            <a:endParaRPr lang="el-GR" sz="1700" b="1" u="sng" dirty="0" smtClean="0">
              <a:cs typeface="Calibri" pitchFamily="34" charset="0"/>
            </a:endParaRPr>
          </a:p>
          <a:p>
            <a:pPr algn="just" eaLnBrk="1" fontAlgn="auto" hangingPunct="1">
              <a:spcAft>
                <a:spcPts val="0"/>
              </a:spcAft>
              <a:buFont typeface="Arial" pitchFamily="34" charset="0"/>
              <a:buNone/>
              <a:defRPr/>
            </a:pPr>
            <a:r>
              <a:rPr lang="en-US" sz="1700" dirty="0" smtClean="0">
                <a:cs typeface="Calibri" pitchFamily="34" charset="0"/>
              </a:rPr>
              <a:t>        </a:t>
            </a:r>
            <a:r>
              <a:rPr lang="el-GR" sz="1700" b="1" u="sng" dirty="0" smtClean="0">
                <a:cs typeface="Calibri" pitchFamily="34" charset="0"/>
              </a:rPr>
              <a:t>Συμπεράσματα:</a:t>
            </a:r>
            <a:r>
              <a:rPr lang="el-GR" sz="1700" dirty="0" smtClean="0">
                <a:cs typeface="Calibri" pitchFamily="34" charset="0"/>
              </a:rPr>
              <a:t> Τα δύο πρώτα χρόνια της Πανδημίας (2020-2021) η συμμόρφωση της ΥΧ αυξήθηκε,</a:t>
            </a:r>
            <a:r>
              <a:rPr lang="en-US" sz="1700" dirty="0" smtClean="0">
                <a:cs typeface="Calibri" pitchFamily="34" charset="0"/>
              </a:rPr>
              <a:t> </a:t>
            </a:r>
            <a:r>
              <a:rPr lang="el-GR" sz="1700" dirty="0" smtClean="0">
                <a:cs typeface="Calibri" pitchFamily="34" charset="0"/>
              </a:rPr>
              <a:t>ενώ το 2022 διαπιστώνεται μείωση. Η ευαισθητοποίηση του ιατρονοσηλευτικού προσωπικού στην τήρηση της υγιεινής των χεριών θα πρέπει να είναι  συνεχής και όχι μόνο κατά τις περιόδους κρίσεως. Για την παροχή ασφαλών και ποιοτικών υπηρεσιών υγείας κυρίαρχος στόχος αποτελεί η αύξηση της συμμόρφωσης της ΥΧ πριν την επαφή με τον ασθενή. </a:t>
            </a:r>
          </a:p>
          <a:p>
            <a:pPr algn="just" eaLnBrk="1" fontAlgn="auto" hangingPunct="1">
              <a:spcAft>
                <a:spcPts val="0"/>
              </a:spcAft>
              <a:buFont typeface="Arial" charset="0"/>
              <a:buNone/>
              <a:defRPr/>
            </a:pPr>
            <a:endParaRPr lang="el-GR" sz="1800" dirty="0" smtClean="0"/>
          </a:p>
        </p:txBody>
      </p:sp>
      <p:graphicFrame>
        <p:nvGraphicFramePr>
          <p:cNvPr id="2050" name="Chart 7"/>
          <p:cNvGraphicFramePr>
            <a:graphicFrameLocks/>
          </p:cNvGraphicFramePr>
          <p:nvPr/>
        </p:nvGraphicFramePr>
        <p:xfrm>
          <a:off x="0" y="1276350"/>
          <a:ext cx="8940800" cy="2473325"/>
        </p:xfrm>
        <a:graphic>
          <a:graphicData uri="http://schemas.openxmlformats.org/presentationml/2006/ole">
            <p:oleObj spid="_x0000_s2050" r:id="rId3" imgW="8943607" imgH="2469094" progId="Excel.Chart.8">
              <p:embed/>
            </p:oleObj>
          </a:graphicData>
        </a:graphic>
      </p:graphicFrame>
      <p:sp>
        <p:nvSpPr>
          <p:cNvPr id="8" name="9 - Θέση περιεχομένου"/>
          <p:cNvSpPr txBox="1">
            <a:spLocks/>
          </p:cNvSpPr>
          <p:nvPr/>
        </p:nvSpPr>
        <p:spPr>
          <a:xfrm>
            <a:off x="1524000" y="971550"/>
            <a:ext cx="6324600" cy="304800"/>
          </a:xfrm>
          <a:prstGeom prst="rect">
            <a:avLst/>
          </a:prstGeom>
          <a:noFill/>
        </p:spPr>
        <p:txBody>
          <a:bodyPr/>
          <a:lstStyle/>
          <a:p>
            <a:pPr fontAlgn="auto">
              <a:spcBef>
                <a:spcPct val="20000"/>
              </a:spcBef>
              <a:spcAft>
                <a:spcPts val="0"/>
              </a:spcAft>
              <a:buFont typeface="Arial" pitchFamily="34" charset="0"/>
              <a:buNone/>
              <a:defRPr/>
            </a:pPr>
            <a:r>
              <a:rPr lang="el-GR" sz="1050" b="1" dirty="0">
                <a:latin typeface="+mn-lt"/>
                <a:cs typeface="+mn-cs"/>
              </a:rPr>
              <a:t>ΕΙΚΟΝΑ </a:t>
            </a:r>
            <a:r>
              <a:rPr lang="en-US" sz="1050" b="1" dirty="0">
                <a:latin typeface="+mn-lt"/>
                <a:cs typeface="+mn-cs"/>
              </a:rPr>
              <a:t>4</a:t>
            </a:r>
            <a:r>
              <a:rPr lang="el-GR" sz="1050" b="1" dirty="0">
                <a:latin typeface="+mn-lt"/>
                <a:cs typeface="+mn-cs"/>
              </a:rPr>
              <a:t>. % ΣΥΜΜΟΡΦΩΣΗ ΤΟΥ ΙΑΤΡΙΚΟΥ ΚΑΙ ΝΟΣΗΛΕΥΤΙΚΟΥ ΠΡΟΣΩΠΙΚΟΥ</a:t>
            </a:r>
            <a:r>
              <a:rPr lang="en-US" sz="1050" b="1" dirty="0">
                <a:latin typeface="+mn-lt"/>
                <a:cs typeface="+mn-cs"/>
              </a:rPr>
              <a:t> </a:t>
            </a:r>
            <a:r>
              <a:rPr lang="el-GR" sz="1050" b="1" dirty="0">
                <a:latin typeface="+mn-lt"/>
                <a:cs typeface="+mn-cs"/>
              </a:rPr>
              <a:t>ΑΝΑ ΒΗΜΑ </a:t>
            </a:r>
          </a:p>
        </p:txBody>
      </p:sp>
      <p:sp>
        <p:nvSpPr>
          <p:cNvPr id="9" name="9 - Θέση περιεχομένου"/>
          <p:cNvSpPr txBox="1">
            <a:spLocks/>
          </p:cNvSpPr>
          <p:nvPr/>
        </p:nvSpPr>
        <p:spPr>
          <a:xfrm>
            <a:off x="3429000" y="4838700"/>
            <a:ext cx="4114800" cy="304800"/>
          </a:xfrm>
          <a:prstGeom prst="rect">
            <a:avLst/>
          </a:prstGeom>
          <a:noFill/>
        </p:spPr>
        <p:txBody>
          <a:bodyPr/>
          <a:lstStyle/>
          <a:p>
            <a:pPr fontAlgn="auto">
              <a:spcBef>
                <a:spcPct val="20000"/>
              </a:spcBef>
              <a:spcAft>
                <a:spcPts val="0"/>
              </a:spcAft>
              <a:buFont typeface="Arial" pitchFamily="34" charset="0"/>
              <a:buNone/>
              <a:defRPr/>
            </a:pPr>
            <a:r>
              <a:rPr lang="en-US" sz="1050" b="1" dirty="0">
                <a:latin typeface="+mn-lt"/>
                <a:cs typeface="+mn-cs"/>
              </a:rPr>
              <a:t>loimoxeis@bioiatriki.gr</a:t>
            </a:r>
            <a:endParaRPr lang="el-GR" sz="1050" b="1" dirty="0">
              <a:latin typeface="+mn-lt"/>
              <a:cs typeface="+mn-cs"/>
            </a:endParaRPr>
          </a:p>
        </p:txBody>
      </p:sp>
      <p:sp>
        <p:nvSpPr>
          <p:cNvPr id="2054" name="6 - Ορθογώνιο"/>
          <p:cNvSpPr>
            <a:spLocks noChangeArrowheads="1"/>
          </p:cNvSpPr>
          <p:nvPr/>
        </p:nvSpPr>
        <p:spPr bwMode="auto">
          <a:xfrm>
            <a:off x="304800" y="209550"/>
            <a:ext cx="8839200" cy="584200"/>
          </a:xfrm>
          <a:prstGeom prst="rect">
            <a:avLst/>
          </a:prstGeom>
          <a:noFill/>
          <a:ln w="9525">
            <a:noFill/>
            <a:miter lim="800000"/>
            <a:headEnd/>
            <a:tailEnd/>
          </a:ln>
        </p:spPr>
        <p:txBody>
          <a:bodyPr>
            <a:spAutoFit/>
          </a:bodyPr>
          <a:lstStyle/>
          <a:p>
            <a:r>
              <a:rPr lang="el-GR" sz="1600">
                <a:latin typeface="Calibri" pitchFamily="34" charset="0"/>
                <a:cs typeface="Calibri" pitchFamily="34" charset="0"/>
              </a:rPr>
              <a:t>Διαχρονικά, τα ποσοστά συμμόρφωσης είναι χαμηλότερα στα βήματα πριν τον ασθενή σε σχέση με τα βήματα μετά τον ασθενή (Εικόνα 4).</a:t>
            </a:r>
            <a:endParaRPr lang="el-GR" sz="16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TotalTime>
  <Words>330</Words>
  <Application>Microsoft Office PowerPoint</Application>
  <PresentationFormat>Προβολή στην οθόνη (16:9)</PresentationFormat>
  <Paragraphs>22</Paragraphs>
  <Slides>3</Slides>
  <Notes>0</Notes>
  <HiddenSlides>0</HiddenSlides>
  <MMClips>0</MMClips>
  <ScaleCrop>false</ScaleCrop>
  <HeadingPairs>
    <vt:vector size="8" baseType="variant">
      <vt:variant>
        <vt:lpstr>Γραμματοσειρές που χρησιμοποιούνται</vt:lpstr>
      </vt:variant>
      <vt:variant>
        <vt:i4>2</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vt:i4>
      </vt:variant>
    </vt:vector>
  </HeadingPairs>
  <TitlesOfParts>
    <vt:vector size="7" baseType="lpstr">
      <vt:lpstr>Arial</vt:lpstr>
      <vt:lpstr>Calibri</vt:lpstr>
      <vt:lpstr>Θέμα του Office</vt:lpstr>
      <vt:lpstr>Γράφημα του Microsoft Office Excel</vt:lpstr>
      <vt:lpstr> H ΥΓΙΕΙΝΗ ΤΩΝ ΧΕΡΙΩΝ ΠΡΙΝ ΚΑΙ ΚΑΤΑ ΤΗΝ ΔΙΑΡΚΕΙΑ ΤΗΣ ΠΑΝΔΗΜΙΑΣ COVID-19</vt:lpstr>
      <vt:lpstr>Διαφάνεια 2</vt:lpstr>
      <vt:lpstr>Διαφάνεια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Ελένη</dc:creator>
  <cp:lastModifiedBy>user</cp:lastModifiedBy>
  <cp:revision>30</cp:revision>
  <dcterms:created xsi:type="dcterms:W3CDTF">2022-10-24T18:41:23Z</dcterms:created>
  <dcterms:modified xsi:type="dcterms:W3CDTF">2022-11-07T10:23:36Z</dcterms:modified>
</cp:coreProperties>
</file>