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8404800" cy="21602700"/>
  <p:notesSz cx="700405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42B00"/>
    <a:srgbClr val="002E5C"/>
    <a:srgbClr val="003468"/>
    <a:srgbClr val="002142"/>
    <a:srgbClr val="003A74"/>
    <a:srgbClr val="F5F5F5"/>
    <a:srgbClr val="FFC9FF"/>
    <a:srgbClr val="FFB7FF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803" autoAdjust="0"/>
  </p:normalViewPr>
  <p:slideViewPr>
    <p:cSldViewPr>
      <p:cViewPr varScale="1">
        <p:scale>
          <a:sx n="22" d="100"/>
          <a:sy n="22" d="100"/>
        </p:scale>
        <p:origin x="906" y="36"/>
      </p:cViewPr>
      <p:guideLst>
        <p:guide orient="horz" pos="680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8194-9AD3-4BDE-A6AB-E780365689E0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60387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967163" y="881856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0B1E-6C7B-49B3-AC1B-33D828B122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A0B1E-6C7B-49B3-AC1B-33D828B122EE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62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A0B1E-6C7B-49B3-AC1B-33D828B122E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94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3" y="20162520"/>
            <a:ext cx="38394799" cy="144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9" y="19953096"/>
            <a:ext cx="38394799" cy="2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432" y="2390699"/>
            <a:ext cx="31683960" cy="1123340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5200" spc="-15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161" y="14035203"/>
            <a:ext cx="31683960" cy="36004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7560" cap="all" spc="630" baseline="0">
                <a:solidFill>
                  <a:schemeClr val="tx2"/>
                </a:solidFill>
                <a:latin typeface="+mj-lt"/>
              </a:defRPr>
            </a:lvl1pPr>
            <a:lvl2pPr marL="1440180" indent="0" algn="ctr">
              <a:buNone/>
              <a:defRPr sz="7560"/>
            </a:lvl2pPr>
            <a:lvl3pPr marL="2880360" indent="0" algn="ctr">
              <a:buNone/>
              <a:defRPr sz="7560"/>
            </a:lvl3pPr>
            <a:lvl4pPr marL="4320540" indent="0" algn="ctr">
              <a:buNone/>
              <a:defRPr sz="6300"/>
            </a:lvl4pPr>
            <a:lvl5pPr marL="5760720" indent="0" algn="ctr">
              <a:buNone/>
              <a:defRPr sz="6300"/>
            </a:lvl5pPr>
            <a:lvl6pPr marL="7200900" indent="0" algn="ctr">
              <a:buNone/>
              <a:defRPr sz="6300"/>
            </a:lvl6pPr>
            <a:lvl7pPr marL="8641080" indent="0" algn="ctr">
              <a:buNone/>
              <a:defRPr sz="6300"/>
            </a:lvl7pPr>
            <a:lvl8pPr marL="10081260" indent="0" algn="ctr">
              <a:buNone/>
              <a:defRPr sz="6300"/>
            </a:lvl8pPr>
            <a:lvl9pPr marL="11521440" indent="0" algn="ctr">
              <a:buNone/>
              <a:defRPr sz="63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04123" y="13681710"/>
            <a:ext cx="31107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0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2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3" y="20162520"/>
            <a:ext cx="38394799" cy="144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9" y="19953096"/>
            <a:ext cx="38394799" cy="2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5" y="1306552"/>
            <a:ext cx="8281035" cy="181358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0" y="1306551"/>
            <a:ext cx="24363045" cy="18135879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3" y="20162520"/>
            <a:ext cx="38394799" cy="144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9" y="19953096"/>
            <a:ext cx="38394799" cy="2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432" y="2390699"/>
            <a:ext cx="31683960" cy="1123340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25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432" y="14027353"/>
            <a:ext cx="31683960" cy="36004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7560" cap="all" spc="630" baseline="0">
                <a:solidFill>
                  <a:schemeClr val="tx2"/>
                </a:solidFill>
                <a:latin typeface="+mj-lt"/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04123" y="13681710"/>
            <a:ext cx="31107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56432" y="902801"/>
            <a:ext cx="31683960" cy="456988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6429" y="5814062"/>
            <a:ext cx="15553944" cy="1267358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6448" y="5814065"/>
            <a:ext cx="15553944" cy="1267358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1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56432" y="902801"/>
            <a:ext cx="31683960" cy="456988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432" y="5815064"/>
            <a:ext cx="15553944" cy="23192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300" b="0" cap="all" baseline="0">
                <a:solidFill>
                  <a:schemeClr val="tx2"/>
                </a:solidFill>
              </a:defRPr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6432" y="8134352"/>
            <a:ext cx="15553944" cy="1064133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86448" y="5815064"/>
            <a:ext cx="15553944" cy="23192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300" b="0" cap="all" baseline="0">
                <a:solidFill>
                  <a:schemeClr val="tx2"/>
                </a:solidFill>
              </a:defRPr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86448" y="8134352"/>
            <a:ext cx="15553944" cy="1064133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8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4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3" y="20162520"/>
            <a:ext cx="38394799" cy="144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9" y="19953096"/>
            <a:ext cx="38394799" cy="2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" y="0"/>
            <a:ext cx="12759992" cy="2160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726224" y="0"/>
            <a:ext cx="201625" cy="216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872231"/>
            <a:ext cx="10081260" cy="7200900"/>
          </a:xfrm>
        </p:spPr>
        <p:txBody>
          <a:bodyPr anchor="b">
            <a:normAutofit/>
          </a:bodyPr>
          <a:lstStyle>
            <a:lvl1pPr>
              <a:defRPr sz="1134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1890" y="2304288"/>
            <a:ext cx="20450556" cy="1656207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0" y="9217152"/>
            <a:ext cx="10081260" cy="1064424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4725">
                <a:solidFill>
                  <a:srgbClr val="FFFFFF"/>
                </a:solidFill>
              </a:defRPr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20540" indent="0">
              <a:buNone/>
              <a:defRPr sz="2835"/>
            </a:lvl4pPr>
            <a:lvl5pPr marL="5760720" indent="0">
              <a:buNone/>
              <a:defRPr sz="2835"/>
            </a:lvl5pPr>
            <a:lvl6pPr marL="7200900" indent="0">
              <a:buNone/>
              <a:defRPr sz="2835"/>
            </a:lvl6pPr>
            <a:lvl7pPr marL="8641080" indent="0">
              <a:buNone/>
              <a:defRPr sz="2835"/>
            </a:lvl7pPr>
            <a:lvl8pPr marL="10081260" indent="0">
              <a:buNone/>
              <a:defRPr sz="2835"/>
            </a:lvl8pPr>
            <a:lvl9pPr marL="11521440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6363" y="20348324"/>
            <a:ext cx="8248307" cy="11501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21890" y="20348324"/>
            <a:ext cx="14641830" cy="11501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5601950"/>
            <a:ext cx="38394799" cy="6000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9" y="15482489"/>
            <a:ext cx="38394799" cy="2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432" y="15985998"/>
            <a:ext cx="31856782" cy="2592324"/>
          </a:xfrm>
        </p:spPr>
        <p:txBody>
          <a:bodyPr lIns="91440" tIns="0" rIns="91440" bIns="0" anchor="b">
            <a:noAutofit/>
          </a:bodyPr>
          <a:lstStyle>
            <a:lvl1pPr>
              <a:defRPr sz="1134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" y="0"/>
            <a:ext cx="38404753" cy="1548248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0080">
                <a:solidFill>
                  <a:schemeClr val="bg1"/>
                </a:solidFill>
              </a:defRPr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6432" y="18607122"/>
            <a:ext cx="31856782" cy="187223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890"/>
              </a:spcAft>
              <a:buNone/>
              <a:defRPr sz="4725">
                <a:solidFill>
                  <a:srgbClr val="FFFFFF"/>
                </a:solidFill>
              </a:defRPr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20540" indent="0">
              <a:buNone/>
              <a:defRPr sz="2835"/>
            </a:lvl4pPr>
            <a:lvl5pPr marL="5760720" indent="0">
              <a:buNone/>
              <a:defRPr sz="2835"/>
            </a:lvl5pPr>
            <a:lvl6pPr marL="7200900" indent="0">
              <a:buNone/>
              <a:defRPr sz="2835"/>
            </a:lvl6pPr>
            <a:lvl7pPr marL="8641080" indent="0">
              <a:buNone/>
              <a:defRPr sz="2835"/>
            </a:lvl7pPr>
            <a:lvl8pPr marL="10081260" indent="0">
              <a:buNone/>
              <a:defRPr sz="2835"/>
            </a:lvl8pPr>
            <a:lvl9pPr marL="11521440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20162520"/>
            <a:ext cx="38404800" cy="144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19953095"/>
            <a:ext cx="38404803" cy="20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6432" y="902801"/>
            <a:ext cx="31683960" cy="4569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432" y="5814062"/>
            <a:ext cx="31683960" cy="12673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6433" y="20348324"/>
            <a:ext cx="7787654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11483" y="20348324"/>
            <a:ext cx="15191833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186444" y="20348324"/>
            <a:ext cx="4132879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59626" y="5474212"/>
            <a:ext cx="313959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1605E9C-1C30-DD74-0B12-8715B61501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98863"/>
            <a:ext cx="6398919" cy="179959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0022" tIns="225011" rIns="450022" bIns="450022"/>
          <a:lstStyle/>
          <a:p>
            <a:pPr algn="ctr" defTabSz="4320524">
              <a:defRPr/>
            </a:pPr>
            <a:endParaRPr lang="el-GR" sz="4700" dirty="0">
              <a:latin typeface="Impact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4B2F4F8-EB0D-2F78-40DA-B6578D16C4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98919" y="1"/>
            <a:ext cx="31992711" cy="35988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0022" tIns="450022" rIns="450022" bIns="450022"/>
          <a:lstStyle/>
          <a:p>
            <a:pPr>
              <a:defRPr/>
            </a:pPr>
            <a:endParaRPr lang="el-GR" sz="22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B826267-80E9-9377-7902-7FB2F0F906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98919" y="3598863"/>
            <a:ext cx="31992711" cy="179959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0022" tIns="450022" rIns="450022" bIns="450022"/>
          <a:lstStyle/>
          <a:p>
            <a:pPr>
              <a:defRPr/>
            </a:pPr>
            <a:endParaRPr lang="el-GR" sz="220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DBA61E63-0804-CAE5-99A3-6D8DB13429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398919" y="0"/>
            <a:ext cx="0" cy="2159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4" tIns="45002" rIns="90004" bIns="45002"/>
          <a:lstStyle/>
          <a:p>
            <a:pPr>
              <a:defRPr/>
            </a:pPr>
            <a:endParaRPr lang="el-GR" sz="2200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6B581D1-DA7D-817F-3709-6D5ECE1189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3600450"/>
            <a:ext cx="3839163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4" tIns="45002" rIns="90004" bIns="45002"/>
          <a:lstStyle/>
          <a:p>
            <a:pPr>
              <a:defRPr/>
            </a:pPr>
            <a:endParaRPr lang="el-GR" sz="2200"/>
          </a:p>
        </p:txBody>
      </p:sp>
      <p:pic>
        <p:nvPicPr>
          <p:cNvPr id="15" name="Picture 16" descr="PosterTemplateCopyright">
            <a:extLst>
              <a:ext uri="{FF2B5EF4-FFF2-40B4-BE49-F238E27FC236}">
                <a16:creationId xmlns:a16="http://schemas.microsoft.com/office/drawing/2014/main" id="{4BCF123D-BA74-A4AA-7077-333E951CF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72163" y="21153438"/>
            <a:ext cx="408657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0" rtl="0" eaLnBrk="1" latinLnBrk="0" hangingPunct="1">
        <a:lnSpc>
          <a:spcPct val="85000"/>
        </a:lnSpc>
        <a:spcBef>
          <a:spcPct val="0"/>
        </a:spcBef>
        <a:buNone/>
        <a:defRPr sz="15120" kern="1200" spc="-15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2880360" rtl="0" eaLnBrk="1" latinLnBrk="0" hangingPunct="1">
        <a:lnSpc>
          <a:spcPct val="90000"/>
        </a:lnSpc>
        <a:spcBef>
          <a:spcPts val="3780"/>
        </a:spcBef>
        <a:spcAft>
          <a:spcPts val="63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6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209751" indent="-576072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56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5823" indent="-576072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361895" indent="-576072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37967" indent="-576072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465000" indent="-720090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095000" indent="-720090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725000" indent="-720090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355000" indent="-720090" algn="l" defTabSz="2880360" rtl="0" eaLnBrk="1" latinLnBrk="0" hangingPunct="1">
        <a:lnSpc>
          <a:spcPct val="90000"/>
        </a:lnSpc>
        <a:spcBef>
          <a:spcPts val="630"/>
        </a:spcBef>
        <a:spcAft>
          <a:spcPts val="1260"/>
        </a:spcAft>
        <a:buClr>
          <a:schemeClr val="accent1"/>
        </a:buClr>
        <a:buFont typeface="Calibri" pitchFamily="34" charset="0"/>
        <a:buChar char="◦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2"/>
          <p:cNvSpPr txBox="1">
            <a:spLocks noChangeArrowheads="1"/>
          </p:cNvSpPr>
          <p:nvPr/>
        </p:nvSpPr>
        <p:spPr bwMode="auto">
          <a:xfrm>
            <a:off x="5229226" y="1"/>
            <a:ext cx="33175574" cy="3318189"/>
          </a:xfrm>
          <a:prstGeom prst="rect">
            <a:avLst/>
          </a:prstGeom>
          <a:solidFill>
            <a:srgbClr val="B42B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80009" tIns="180009" rIns="180009" bIns="180009">
            <a:spAutoFit/>
          </a:bodyPr>
          <a:lstStyle/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ΕΠΙΤΥΧΗΣ ΔΙΑΧΕΙΡΙΣΗ ΠΡΩΤΗΣ ΣΥΡΡΟΗΣ ΠΕΡΙΣΤΑΤΙΚΩΝ </a:t>
            </a:r>
            <a:r>
              <a:rPr lang="en-US" sz="48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CANDIDA AURIS</a:t>
            </a:r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ΣΕ ΓΕΝΙΚΟ ΝΟΣΟΚΟΜΕΙΟ:</a:t>
            </a:r>
          </a:p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ΠΑΡΕΜΒΑΣΕΙΣ ΚΑΙ ΜΕΤΡΑ  ΠΡΟΛΗΨΗΣ ΚΑΙ ΕΛΕΓΧΟΥ ΔΙΑΣΠΟΡΑΣ</a:t>
            </a:r>
            <a:endParaRPr lang="el-GR" sz="4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19588"/>
            <a:endParaRPr lang="el-GR" sz="4800" b="1" dirty="0">
              <a:solidFill>
                <a:schemeClr val="bg1"/>
              </a:solidFill>
            </a:endParaRPr>
          </a:p>
          <a:p>
            <a:pPr algn="ctr" defTabSz="4319588"/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71" name="Text Box 123"/>
          <p:cNvSpPr txBox="1">
            <a:spLocks noChangeArrowheads="1"/>
          </p:cNvSpPr>
          <p:nvPr/>
        </p:nvSpPr>
        <p:spPr bwMode="auto">
          <a:xfrm>
            <a:off x="5229224" y="1606550"/>
            <a:ext cx="331755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022" tIns="450022" rIns="450022" bIns="450022" anchor="ctr" anchorCtr="1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Ακριβή Αρβανίτη</a:t>
            </a:r>
            <a:r>
              <a:rPr lang="el-GR" sz="400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Βασιλική Κολονιώτη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Νικολέτα Χαραλαμπάκη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Παναγιώτα Γιαννοπούλου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Μάρθα Μιχαλιά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Νικόλαος Μάρκου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Στυλιανή Συμπάρδη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l-G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0" name="Text Box 131"/>
          <p:cNvSpPr txBox="1">
            <a:spLocks noChangeArrowheads="1"/>
          </p:cNvSpPr>
          <p:nvPr/>
        </p:nvSpPr>
        <p:spPr bwMode="auto">
          <a:xfrm>
            <a:off x="15392400" y="11334750"/>
            <a:ext cx="7740650" cy="9144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225011" tIns="225011" rIns="225011" bIns="225011" anchor="ctr" anchorCtr="1"/>
          <a:lstStyle/>
          <a:p>
            <a:pPr algn="ctr" defTabSz="4319588">
              <a:defRPr/>
            </a:pPr>
            <a:r>
              <a:rPr lang="el-GR" sz="48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rPr>
              <a:t>ΑΠΟΤΕΛΕΣΜΑΤΑ</a:t>
            </a:r>
            <a:endParaRPr lang="en-US" sz="4800" b="1" dirty="0">
              <a:solidFill>
                <a:schemeClr val="tx1">
                  <a:lumMod val="10000"/>
                  <a:lumOff val="9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3" name="Text Box 190"/>
          <p:cNvSpPr txBox="1">
            <a:spLocks noChangeArrowheads="1"/>
          </p:cNvSpPr>
          <p:nvPr/>
        </p:nvSpPr>
        <p:spPr bwMode="auto">
          <a:xfrm>
            <a:off x="7315201" y="3714750"/>
            <a:ext cx="13030200" cy="15925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25011" tIns="225011" rIns="225011" bIns="225011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800" b="1" dirty="0">
                <a:solidFill>
                  <a:srgbClr val="B42B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ΥΛΙΚΟ –ΜΕΘΟΔΟΣ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Τον Οκτώβριο του 2021 εντοπίστηκαν στις ΜΕΘ τα πρώτα δύο περιστατικά </a:t>
            </a:r>
            <a:r>
              <a:rPr lang="el-GR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C.auris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(1μυκηταιμία και 1 αποικισμός).Και οι δύο ασθενείς προέρχονταν από ΜΕΘ άλλων Νοσοκομείων. Για την πρόληψη περαιτέρω διασποράς εφαρμόστηκαν τα κάτωθι: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1)Άμεση ενημερωτική/εκπαιδευτική συνάντηση του ιατρονοσηλευτικού προσωπικού  2) Αποφυγή εισαγωγής νέου ασθενή  3) Έλεγχος  αποικισμού 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l-GR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σε όλους τους ασθενείς των  ΜΕΘ.  4) Απομόνωση και έλεγχος αποικισμού των ασθενών που εξήλθαν από τη ΜΕΘ προς κλινικά Τμήματα τα προηγούμενα 24ωρα   5) Συν-νοσηλεία ασθενών, εφαρμογή προφυλάξεων επαφής και ορισμός αποκλειστικών νοσηλευτών σε όλες τις βάρδιες  6) Έλεγχος  αποικισμού όλου του προσωπικού της ΜΕΘ  7) Λήψη δειγμάτων περιβάλλοντος 8) Καθιέρωση ελέγχου αποικισμού νέο-εισερχόμενων ασθενών ΜΕΘ κατά την εισαγωγή  9)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Εντατικοποίηση καθαριότητας  10) Χρήση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UVC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 για την απολύμανση αντικειμένων/εξοπλισμού 11)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Μπάνιο ασθενών με </a:t>
            </a:r>
            <a:r>
              <a:rPr lang="el-G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χλωρεξιδίνη</a:t>
            </a: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12)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Συνεχιζόμενη επιτήρηση από τις Νοσηλεύτριες Επιτήρησης Λοιμώξεων/ χρήση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checklist</a:t>
            </a: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 </a:t>
            </a:r>
            <a:r>
              <a:rPr lang="el-GR" sz="3600" i="1" dirty="0">
                <a:solidFill>
                  <a:schemeClr val="tx1"/>
                </a:solidFill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(Εικ.1</a:t>
            </a: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ea typeface="CIDFont+F1"/>
                <a:cs typeface="Arial" panose="020B0604020202020204" pitchFamily="34" charset="0"/>
              </a:rPr>
              <a:t>)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Εκπαίδευση Τεχνολόγων Ακτινολογικού και Φυσικοθεραπευτών 14) Σύνταξη  ενημερωτικών εντύπων (</a:t>
            </a:r>
            <a:r>
              <a:rPr lang="el-GR" sz="36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οδηγίες-αφίσα)</a:t>
            </a:r>
            <a:r>
              <a:rPr lang="el-GR" sz="3600" i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,( </a:t>
            </a:r>
            <a:r>
              <a:rPr lang="el-GR" sz="36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Εικ</a:t>
            </a:r>
            <a:r>
              <a:rPr lang="el-GR" sz="3600" i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.2)</a:t>
            </a:r>
            <a:r>
              <a:rPr lang="el-GR" sz="3600" i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l-GR" sz="36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l-GR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l-GR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 Box 194"/>
          <p:cNvSpPr txBox="1">
            <a:spLocks noChangeArrowheads="1"/>
          </p:cNvSpPr>
          <p:nvPr/>
        </p:nvSpPr>
        <p:spPr bwMode="auto">
          <a:xfrm>
            <a:off x="290511" y="3733800"/>
            <a:ext cx="6796091" cy="15925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25011" tIns="225011" rIns="225011" bIns="225011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800" b="1" dirty="0">
                <a:solidFill>
                  <a:srgbClr val="B42B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ΕΙΣΑΓΩΓΗ</a:t>
            </a:r>
            <a:endParaRPr lang="en-US" sz="4800" b="1" dirty="0">
              <a:solidFill>
                <a:srgbClr val="B42B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ζυμομύκητας </a:t>
            </a:r>
            <a:r>
              <a:rPr lang="el-GR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Candida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αναγνωρίζεται ως μία αναδυόμενη συνεχής παγκόσμια απειλή για την δημόσια υγεία, προκαλώντας σοβαρές λοιμώξεις σε υγειονομικές μονάδες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800" b="1" dirty="0">
                <a:solidFill>
                  <a:srgbClr val="B42B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ΣΚΟΠΟΣ</a:t>
            </a:r>
            <a:r>
              <a:rPr lang="el-GR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 περιγραφή διαχείρισης της πρώτης τεκμηριωμένης συρροής περιστατικών αποικισμού/λοίμωξης στις ΜΕΘ του Νοσοκομείου μας.</a:t>
            </a:r>
            <a:endParaRPr lang="el-GR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88941C0A-432F-094D-60D4-D7019C5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9935"/>
            <a:ext cx="38404801" cy="33181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80009" tIns="180009" rIns="180009" bIns="180009">
            <a:spAutoFit/>
          </a:bodyPr>
          <a:lstStyle/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ΕΠΙΤΥΧΗΣ ΔΙΑΧΕΙΡΙΣΗ ΠΡΩΤΗΣ ΣΥΡΡΟΗΣ ΠΕΡΙΣΤΑΤΙΚΩΝ </a:t>
            </a:r>
            <a:r>
              <a:rPr lang="en-US" sz="48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CANDIDA AURIS</a:t>
            </a:r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ΣΕ ΓΕΝΙΚΟ ΝΟΣΟΚΟΜΕΙΟ:</a:t>
            </a:r>
          </a:p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ΠΑΡΕΜΒΑΣΕΙΣ ΚΑΙ ΜΕΤΡΑ  ΠΡΟΛΗΨΗΣ ΚΑΙ ΕΛΕΓΧΟΥ ΔΙΑΣΠΟΡΑΣ</a:t>
            </a:r>
            <a:endParaRPr lang="el-GR" sz="4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19588"/>
            <a:endParaRPr lang="el-GR" sz="4800" b="1" dirty="0">
              <a:solidFill>
                <a:schemeClr val="bg1"/>
              </a:solidFill>
            </a:endParaRPr>
          </a:p>
          <a:p>
            <a:pPr algn="ctr" defTabSz="4319588"/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Text Box 123">
            <a:extLst>
              <a:ext uri="{FF2B5EF4-FFF2-40B4-BE49-F238E27FC236}">
                <a16:creationId xmlns:a16="http://schemas.microsoft.com/office/drawing/2014/main" id="{7938B5ED-12D2-A992-C7CB-999AA65E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0" y="1962150"/>
            <a:ext cx="38114289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022" tIns="450022" rIns="450022" bIns="450022" anchor="ctr" anchorCtr="1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Ακριβή Αρβανίτη</a:t>
            </a:r>
            <a:r>
              <a:rPr lang="el-GR" sz="400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Βασιλική Κολονιώτη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Νικολέτα Χαραλαμπάκη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Παναγιώτα Γιαννοπούλου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Μάρθα Μιχαλιά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Νικόλαος Μάρκου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Στυλιανή Συμπάρδη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ΕΝΛ,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2.  Μικροβιολογικό Εργαστήριο,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3. 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ΜΕΘ-1 &amp; ΜΕΘ 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Λατσείου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93">
            <a:extLst>
              <a:ext uri="{FF2B5EF4-FFF2-40B4-BE49-F238E27FC236}">
                <a16:creationId xmlns:a16="http://schemas.microsoft.com/office/drawing/2014/main" id="{A946FECB-07AE-EC49-6985-AB538488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4886" y="3706586"/>
            <a:ext cx="16230600" cy="1601483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25011" tIns="225011" rIns="225011" bIns="225011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800" b="1" dirty="0">
                <a:solidFill>
                  <a:srgbClr val="B42B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ΑΠΟΤΕΛΕΣΜΑΤΑ</a:t>
            </a:r>
            <a:endParaRPr lang="el-GR" sz="4800" b="1" dirty="0">
              <a:solidFill>
                <a:srgbClr val="B42B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Από 21/10/2021 έως 1/11/2021, στις ΜΕΘ </a:t>
            </a:r>
            <a:r>
              <a:rPr lang="el-G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Θριασίου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δυναμικότητας 8κλινών εκάστη, </a:t>
            </a:r>
            <a:r>
              <a:rPr lang="el-G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ταυτοποιήθηκαν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συνολικά 5 ασθενείς με αποικισμό/λοίμωξη από</a:t>
            </a:r>
            <a:r>
              <a:rPr lang="en-US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Πρωτοπαθή περιστατικά: 2 ασθενείς. </a:t>
            </a:r>
            <a:r>
              <a:rPr lang="el-GR" sz="3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3600" u="sng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ος </a:t>
            </a:r>
            <a:r>
              <a:rPr lang="el-GR" sz="3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έλεγχος ασθενών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των δύο ΜΕΘ (20 δείγματα): 2 ασθενείς της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 ΜΕΘ με αποικισμό </a:t>
            </a:r>
            <a:r>
              <a:rPr lang="en-US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3600" u="sng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ος </a:t>
            </a:r>
            <a:r>
              <a:rPr lang="el-GR" sz="3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έλεγχος ασθενών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εντός 10 ημερών </a:t>
            </a:r>
            <a:r>
              <a:rPr lang="el-G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απέβη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αρνητικός (16 δείγματα). </a:t>
            </a:r>
            <a:r>
              <a:rPr lang="el-GR" sz="3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Εβδομαδιαίος έλεγχος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 ασθενής ΜΕΘ με </a:t>
            </a:r>
            <a:r>
              <a:rPr lang="el-G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μυκηταιμία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Έλεγχος ασθενών που είχαν εξέλθει σε κλινικά τμήματα του Νοσοκομείου: αρνητικός(2 δείγματα). Όλα  τα δείγματα που ελήφθησαν από το προσωπικό(102) και τις επιφάνειες  (25) ήταν αρνητικά για </a:t>
            </a:r>
            <a:r>
              <a:rPr lang="el-GR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C.auri</a:t>
            </a:r>
            <a:r>
              <a:rPr lang="en-US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.Από 01/11/2021 έως και 31/11/2021 δεν υπήρξε  νέο περιστατικό </a:t>
            </a:r>
            <a:r>
              <a:rPr lang="en-US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l-GR" sz="3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sz="36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800" b="1" dirty="0">
                <a:solidFill>
                  <a:srgbClr val="B42B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ΣΥΜΠΕΡΑΣΜΑΤΑ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ευαισθητοποίηση και η συμμετοχή του εμπλεκόμενου προσωπικού στην εφαρμογή αυστηρών  μέτρων πρόληψης της διασποράς, συνέβαλε επιτυχώς στη διαχείριση της συρροής.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Όμως η ανακύκλωση των ασθενών διαφορετικών Νοσοκομείων και ο χρόνος που απαιτείται  για την ταυτοποίηση του παθογόνου, παραμένουν ανασταλτικοί παράγοντες ολικής ανάσχεσης συρροών</a:t>
            </a:r>
            <a:endParaRPr lang="el-GR" sz="36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sz="36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sz="3600" i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sz="36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l-GR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l-G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endParaRPr lang="el-G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l-G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l-G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3">
            <a:extLst>
              <a:ext uri="{FF2B5EF4-FFF2-40B4-BE49-F238E27FC236}">
                <a16:creationId xmlns:a16="http://schemas.microsoft.com/office/drawing/2014/main" id="{15E5A878-DF7C-6E81-0B19-BF269EB7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1576614"/>
            <a:ext cx="331755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022" tIns="450022" rIns="450022" bIns="450022" anchor="ctr" anchorCtr="1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Ακριβή Αρβανίτη</a:t>
            </a:r>
            <a:r>
              <a:rPr lang="el-GR" sz="400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Βασιλική Κολονιώτη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Νικολέτα Χαραλαμπάκη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Παναγιώτα Γιαννοπούλου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Μάρθα Μιχαλιά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Νικόλαος Μάρκου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Στυλιανή Συμπάρδη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l-G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71FADB32-CE03-1E76-F863-F9AB09B9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1729014"/>
            <a:ext cx="331755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022" tIns="450022" rIns="450022" bIns="450022" anchor="ctr" anchorCtr="1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Ακριβή Αρβανίτη</a:t>
            </a:r>
            <a:r>
              <a:rPr lang="el-GR" sz="400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Βασιλική Κολονιώτη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Νικολέτα Χαραλαμπάκη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Παναγιώτα Γιαννοπούλου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Μάρθα Μιχαλιά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Νικόλαος Μάρκου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Στυλιανή Συμπάρδη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l-G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22">
            <a:extLst>
              <a:ext uri="{FF2B5EF4-FFF2-40B4-BE49-F238E27FC236}">
                <a16:creationId xmlns:a16="http://schemas.microsoft.com/office/drawing/2014/main" id="{DD63CD16-B700-464F-6FF7-9A4329B4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9935"/>
            <a:ext cx="38404801" cy="33181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80009" tIns="180009" rIns="180009" bIns="180009">
            <a:spAutoFit/>
          </a:bodyPr>
          <a:lstStyle/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ΕΠΙΤΥΧΗΣ ΔΙΑΧΕΙΡΙΣΗ ΠΡΩΤΗΣ ΣΥΡΡΟΗΣ ΠΕΡΙΣΤΑΤΙΚΩΝ </a:t>
            </a:r>
            <a:r>
              <a:rPr lang="en-US" sz="48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CANDIDA AURIS</a:t>
            </a:r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ΣΕ ΓΕΝΙΚΟ ΝΟΣΟΚΟΜΕΙΟ:</a:t>
            </a:r>
          </a:p>
          <a:p>
            <a:pPr algn="ctr" defTabSz="4319588"/>
            <a:r>
              <a:rPr lang="el-GR" sz="4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ΠΑΡΕΜΒΑΣΕΙΣ ΚΑΙ ΜΕΤΡΑ  ΠΡΟΛΗΨΗΣ ΚΑΙ ΕΛΕΓΧΟΥ ΔΙΑΣΠΟΡΑΣ</a:t>
            </a:r>
            <a:endParaRPr lang="el-GR" sz="4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19588"/>
            <a:endParaRPr lang="el-GR" sz="4800" b="1" dirty="0">
              <a:solidFill>
                <a:schemeClr val="bg1"/>
              </a:solidFill>
            </a:endParaRPr>
          </a:p>
          <a:p>
            <a:pPr algn="ctr" defTabSz="4319588"/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55747D3A-2301-0C3A-AA04-23B89099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0" y="1962150"/>
            <a:ext cx="38114289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022" tIns="450022" rIns="450022" bIns="450022" anchor="ctr" anchorCtr="1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Ακριβή Αρβανίτη</a:t>
            </a:r>
            <a:r>
              <a:rPr lang="el-GR" sz="400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Βασιλική Κολονιώτη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Νικολέτα Χαραλαμπάκη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Παναγιώτα Γιαννοπούλου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Μάρθα Μιχαλιά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Νικόλαος Μάρκου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l-G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Στυλιανή Συμπάρδη</a:t>
            </a:r>
            <a:r>
              <a:rPr lang="el-GR" sz="40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ΕΝΛ,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2.  Μικροβιολογικό Εργαστήριο,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3. 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ΜΕΘ-1 &amp; ΜΕΘ 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Λατσείου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Γ.Ν.Ε. «</a:t>
            </a:r>
            <a:r>
              <a:rPr lang="el-GR" sz="44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Θριάσιο</a:t>
            </a:r>
            <a:r>
              <a:rPr lang="el-GR" sz="4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ED1E584-199D-655C-8273-38CAA0FD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4467701"/>
            <a:ext cx="20116800" cy="14926624"/>
          </a:xfrm>
          <a:prstGeom prst="rect">
            <a:avLst/>
          </a:prstGeom>
        </p:spPr>
      </p:pic>
      <p:sp>
        <p:nvSpPr>
          <p:cNvPr id="17" name="Text Box 194">
            <a:extLst>
              <a:ext uri="{FF2B5EF4-FFF2-40B4-BE49-F238E27FC236}">
                <a16:creationId xmlns:a16="http://schemas.microsoft.com/office/drawing/2014/main" id="{F5F5B7AD-5FD4-144A-AA10-0B93B327B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600" y="4594676"/>
            <a:ext cx="7383920" cy="149266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25011" tIns="225011" rIns="225011" bIns="225011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>
                <a:solidFill>
                  <a:srgbClr val="B42B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ΒΙΒΛΙΟΓΡΑΦΙΑ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Successful control of Candida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transmission in a German COVID-19 intensive care unit. Carl Hinrichs, Miriam Wiese-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Posselt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 </a:t>
            </a:r>
            <a:r>
              <a:rPr 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Mycoses,Volume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65, Issue 6, 14 April 2022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global challenge of Candida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intensive care unit. Critical Care </a:t>
            </a:r>
            <a:r>
              <a:rPr lang="it-IT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Cortegiani et al. (2019) 23:150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 to the Investigation and Management of Patients With Candida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 Emerging Multidrug-Resistant Yeast. Sharon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Tsay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Clinical Infectious Diseases, Volume 66, Issue 2, 15 January 2018, Pages 306–31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Candida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auris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Outbreak and Its Control in an Intensive Care Setting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David W. Eyre et al. N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Med 2018; 379:1322-1331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708D3-EB17-7D9D-C7FF-472AB6927920}"/>
              </a:ext>
            </a:extLst>
          </p:cNvPr>
          <p:cNvSpPr txBox="1"/>
          <p:nvPr/>
        </p:nvSpPr>
        <p:spPr>
          <a:xfrm>
            <a:off x="10515600" y="3790950"/>
            <a:ext cx="19267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i="1" dirty="0">
                <a:solidFill>
                  <a:srgbClr val="CC3300"/>
                </a:solidFill>
              </a:rPr>
              <a:t>Εικόνα 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91CA5-7EF2-E2D9-2C5F-8C96A7777E0C}"/>
              </a:ext>
            </a:extLst>
          </p:cNvPr>
          <p:cNvSpPr txBox="1"/>
          <p:nvPr/>
        </p:nvSpPr>
        <p:spPr>
          <a:xfrm>
            <a:off x="0" y="3867150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i="1" dirty="0">
                <a:solidFill>
                  <a:srgbClr val="CC3300"/>
                </a:solidFill>
              </a:rPr>
              <a:t>Εικόνα  1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BEF2CF7-0475-1766-6FD6-068CD906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79" y="4712791"/>
            <a:ext cx="10168746" cy="1407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198003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2087</TotalTime>
  <Words>786</Words>
  <Application>Microsoft Office PowerPoint</Application>
  <PresentationFormat>Προσαρμογή</PresentationFormat>
  <Paragraphs>51</Paragraphs>
  <Slides>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Ανασκόπηση</vt:lpstr>
      <vt:lpstr>Παρουσίαση του PowerPoint</vt:lpstr>
      <vt:lpstr>Παρουσίαση του PowerPoint</vt:lpstr>
    </vt:vector>
  </TitlesOfParts>
  <Company>Genigraphics 800.790.4001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 24 x 36 - D</dc:title>
  <dc:creator>Genigraphics 800.790.4001</dc:creator>
  <dc:description>To order poster prints visit us at www.genigraphics.com</dc:description>
  <cp:lastModifiedBy>Vivh</cp:lastModifiedBy>
  <cp:revision>76</cp:revision>
  <dcterms:created xsi:type="dcterms:W3CDTF">2008-05-03T03:01:56Z</dcterms:created>
  <dcterms:modified xsi:type="dcterms:W3CDTF">2022-10-31T15:16:21Z</dcterms:modified>
</cp:coreProperties>
</file>