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ABA2-EFE0-48BA-BD45-294805EF7BEA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CD15-C428-4B82-9E36-359525FA8C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ABA2-EFE0-48BA-BD45-294805EF7BEA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CD15-C428-4B82-9E36-359525FA8C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ABA2-EFE0-48BA-BD45-294805EF7BEA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CD15-C428-4B82-9E36-359525FA8C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ABA2-EFE0-48BA-BD45-294805EF7BEA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CD15-C428-4B82-9E36-359525FA8C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ABA2-EFE0-48BA-BD45-294805EF7BEA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CD15-C428-4B82-9E36-359525FA8C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ABA2-EFE0-48BA-BD45-294805EF7BEA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CD15-C428-4B82-9E36-359525FA8C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ABA2-EFE0-48BA-BD45-294805EF7BEA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CD15-C428-4B82-9E36-359525FA8C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ABA2-EFE0-48BA-BD45-294805EF7BEA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CD15-C428-4B82-9E36-359525FA8C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ABA2-EFE0-48BA-BD45-294805EF7BEA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CD15-C428-4B82-9E36-359525FA8C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ABA2-EFE0-48BA-BD45-294805EF7BEA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CD15-C428-4B82-9E36-359525FA8C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ABA2-EFE0-48BA-BD45-294805EF7BEA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2CD15-C428-4B82-9E36-359525FA8C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CABA2-EFE0-48BA-BD45-294805EF7BEA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2CD15-C428-4B82-9E36-359525FA8C7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0" y="214290"/>
            <a:ext cx="3465513" cy="1785926"/>
          </a:xfrm>
        </p:spPr>
        <p:txBody>
          <a:bodyPr>
            <a:normAutofit fontScale="90000"/>
          </a:bodyPr>
          <a:lstStyle/>
          <a:p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ΠΡΟΛΗΨΗ ΛΟΙΜΩΞΕΩΝ ΧΕΙΡΟΥΡΓΙΚΟΥ ΤΡΑΥΜΑΤΟΣ ΚΑΙ Ο ΡΟΛΟΣ ΤΟΥ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ΝΟΣΗΛΕΥΤΗ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 smtClean="0"/>
              <a:t>Τσικάτου</a:t>
            </a:r>
            <a:r>
              <a:rPr lang="el-GR" dirty="0" smtClean="0"/>
              <a:t> Θεοδώρα</a:t>
            </a:r>
            <a:endParaRPr lang="el-GR" dirty="0"/>
          </a:p>
        </p:txBody>
      </p:sp>
      <p:pic>
        <p:nvPicPr>
          <p:cNvPr id="10" name="9 - Θέση περιεχομένου" descr="200428195004_surgery_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306" y="2214554"/>
            <a:ext cx="5253126" cy="4237018"/>
          </a:xfrm>
        </p:spPr>
      </p:pic>
      <p:sp>
        <p:nvSpPr>
          <p:cNvPr id="6" name="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0" y="2160573"/>
            <a:ext cx="3465513" cy="4697427"/>
          </a:xfrm>
        </p:spPr>
        <p:txBody>
          <a:bodyPr>
            <a:normAutofit/>
          </a:bodyPr>
          <a:lstStyle/>
          <a:p>
            <a:pPr algn="just"/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Η λοίμωξη του χειρουργικού τραύματος αναφέρεται σε ολόκληρο το χειρουργικό πεδίο, η πρόληψη και ο έλεγχος του οποίου περιλαμβάνει τρεις φάσεις: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προεγχειρητική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διεγχειρητική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και μετεγχειρητική φάση. Οι φάσεις αυτές περιλαμβάνουν ένα σύνολο από παρεμβάσεις που βασίζονται σε δεδομένα, όπου οι νοσηλευτές καλούνται να αναλάβουν καθοδηγητικό και διοικητικό ρόλο.</a:t>
            </a:r>
          </a:p>
        </p:txBody>
      </p:sp>
      <p:pic>
        <p:nvPicPr>
          <p:cNvPr id="11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4810" y="214290"/>
            <a:ext cx="2714612" cy="954646"/>
          </a:xfrm>
          <a:prstGeom prst="rect">
            <a:avLst/>
          </a:prstGeom>
        </p:spPr>
      </p:pic>
      <p:pic>
        <p:nvPicPr>
          <p:cNvPr id="12" name="18 - Εικόνα" descr="joint-commission-international-jci-logo-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570" t="6192" r="4962" b="39405"/>
          <a:stretch>
            <a:fillRect/>
          </a:stretch>
        </p:blipFill>
        <p:spPr>
          <a:xfrm>
            <a:off x="7429520" y="214290"/>
            <a:ext cx="1143008" cy="10262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2000" b="1" dirty="0" err="1" smtClean="0">
                <a:latin typeface="Times New Roman" pitchFamily="18" charset="0"/>
                <a:cs typeface="Times New Roman" pitchFamily="18" charset="0"/>
              </a:rPr>
              <a:t>Προεγχειρητική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φάση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Αφαίρεση τριχών 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Ντους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Ενδυμασία ασθενή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Ενδυμασία προσωπικού</a:t>
            </a:r>
          </a:p>
          <a:p>
            <a:pPr lvl="8" algn="just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8" algn="just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8" algn="just"/>
            <a:r>
              <a:rPr lang="el-GR" sz="2000" b="1" dirty="0" err="1" smtClean="0">
                <a:latin typeface="Times New Roman" pitchFamily="18" charset="0"/>
                <a:cs typeface="Times New Roman" pitchFamily="18" charset="0"/>
              </a:rPr>
              <a:t>Διεγχειρητική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φάση</a:t>
            </a:r>
          </a:p>
          <a:p>
            <a:pPr lvl="8" algn="just">
              <a:buFont typeface="Wingdings" pitchFamily="2" charset="2"/>
              <a:buChar char="Ø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Αίθουσα χειρουργείου – ‘κυκλοφορία’ στο χώρο</a:t>
            </a:r>
          </a:p>
          <a:p>
            <a:pPr lvl="8" algn="just">
              <a:buFont typeface="Wingdings" pitchFamily="2" charset="2"/>
              <a:buChar char="Ø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Αντισηψία χεριών προσωπικού</a:t>
            </a:r>
          </a:p>
          <a:p>
            <a:pPr lvl="8" algn="just">
              <a:buFont typeface="Wingdings" pitchFamily="2" charset="2"/>
              <a:buChar char="Ø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Αποστειρωμένη στολή – Χειρουργική μάσκα – Σκούφο – Γάντια</a:t>
            </a:r>
          </a:p>
          <a:p>
            <a:pPr lvl="8" algn="just">
              <a:buFont typeface="Wingdings" pitchFamily="2" charset="2"/>
              <a:buChar char="Ø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Αντισηψία δέρματος </a:t>
            </a:r>
          </a:p>
          <a:p>
            <a:pPr lvl="8" algn="just">
              <a:buFont typeface="Wingdings" pitchFamily="2" charset="2"/>
              <a:buChar char="Ø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Χειρουργικά εργαλεία </a:t>
            </a:r>
          </a:p>
          <a:p>
            <a:pPr lvl="8" algn="just">
              <a:buFont typeface="Wingdings" pitchFamily="2" charset="2"/>
              <a:buChar char="Ø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Ομοιόσταση ασθενή</a:t>
            </a:r>
          </a:p>
          <a:p>
            <a:pPr lvl="8" algn="just">
              <a:buFont typeface="Wingdings" pitchFamily="2" charset="2"/>
              <a:buChar char="Ø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Επιθέματα τραύματος </a:t>
            </a:r>
          </a:p>
          <a:p>
            <a:pPr algn="just"/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Μετεγχειρητική φάση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Διαχείριση τραύματος – Αλλαγή επιθέματος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Καθαρισμός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Επιτήρηση λοιμώξεων χειρουργικής θέσης</a:t>
            </a:r>
          </a:p>
        </p:txBody>
      </p:sp>
      <p:pic>
        <p:nvPicPr>
          <p:cNvPr id="3" name="2 - Εικόνα" descr="ksirisma-pod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214290"/>
            <a:ext cx="4082151" cy="1905004"/>
          </a:xfrm>
          <a:prstGeom prst="rect">
            <a:avLst/>
          </a:prstGeom>
        </p:spPr>
      </p:pic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214554"/>
            <a:ext cx="2686069" cy="3143272"/>
          </a:xfrm>
          <a:prstGeom prst="rect">
            <a:avLst/>
          </a:prstGeom>
        </p:spPr>
      </p:pic>
      <p:pic>
        <p:nvPicPr>
          <p:cNvPr id="5" name="4 - Εικόνα" descr="firstaidkit-blog-1-450x23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5286388"/>
            <a:ext cx="2671090" cy="138588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images (1)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6858016" y="714356"/>
            <a:ext cx="1914525" cy="2381250"/>
          </a:xfrm>
        </p:spPr>
      </p:pic>
      <p:pic>
        <p:nvPicPr>
          <p:cNvPr id="6" name="5 - Θέση περιεχομένου" descr="images (2)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642910" y="4143380"/>
            <a:ext cx="2143125" cy="2133600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14290"/>
            <a:ext cx="64293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φλεγμονή του χειρουργικού τραύματος οφείλεται τόσο σε εξωγενείς παράγοντες όπως η μη άσηπτη τεχνική, η παρατεταμένη νοσηλεία και η μετεγχειρητική διαχείριση του τραύματος, όσο και σε ενδογενείς, δηλαδή από τον ίδιο τον ασθενή, όπως το επίπεδο υγιεινής του και το ιατρικό του ιστορικό.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 χρήση της δέσμης των μέτρων διευκολύνει τους επαγγελματίες υγείας στην πρόληψη των λοιμώξεων του χειρουργικού τραύματος, αλλά και στο να διασφαλίσουν ότι οι ασθενείς λαμβάνουν ενδεδειγμένη φροντίδα βασισμένη σε αποδείξεις.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714744" y="4143380"/>
            <a:ext cx="485775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Ο ρόλος του νοσηλευτή είναι ζωτικής σημασίας στην πρόληψη του χειρουργικού τραύματος, τόσο στην εφαρμογή της δέσμης μέτρων, όσο και στην έγκαιρη αξιολόγηση σημείων φλεγμονής.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7039</TotalTime>
  <Words>239</Words>
  <Application>Microsoft Office PowerPoint</Application>
  <PresentationFormat>Προβολή στην οθόνη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ΠΡΟΛΗΨΗ ΛΟΙΜΩΞΕΩΝ ΧΕΙΡΟΥΡΓΙΚΟΥ ΤΡΑΥΜΑΤΟΣ ΚΑΙ Ο ΡΟΛΟΣ ΤΟΥ ΝΟΣΗΛΕΥΤΗ  Τσικάτου Θεοδώρα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ΠΡΟΛΗΨΗ ΛΟΙΜΩΞΕΩΝ ΧΕΙΡΟΥΡΓΙΚΟΥ ΤΡΑΥΜΑΤΟΣ ΚΑΙ Ο ΡΟΛΟΣ ΤΟΥ ΝΟΣΗΛΕΥΤΗ</dc:title>
  <dc:creator>Dell</dc:creator>
  <cp:lastModifiedBy>Dell</cp:lastModifiedBy>
  <cp:revision>17</cp:revision>
  <dcterms:created xsi:type="dcterms:W3CDTF">2022-10-25T17:19:07Z</dcterms:created>
  <dcterms:modified xsi:type="dcterms:W3CDTF">2022-10-30T22:39:12Z</dcterms:modified>
</cp:coreProperties>
</file>