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3"/>
                <c:pt idx="0">
                  <c:v>ΠΑΘΟΛΟΓΙΚΕΣ</c:v>
                </c:pt>
                <c:pt idx="1">
                  <c:v>ΧΕΙΡΟΥΡΓΙΚΕΣ </c:v>
                </c:pt>
                <c:pt idx="2">
                  <c:v>ΜΕΘ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25</c:v>
                </c:pt>
                <c:pt idx="1">
                  <c:v>23.5</c:v>
                </c:pt>
                <c:pt idx="2">
                  <c:v>44.2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D-4978-83F1-C8E31AB6164A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Στήλη1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4000"/>
                  </a:schemeClr>
                </a:gs>
                <a:gs pos="100000">
                  <a:schemeClr val="accent2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3"/>
                <c:pt idx="0">
                  <c:v>ΠΑΘΟΛΟΓΙΚΕΣ</c:v>
                </c:pt>
                <c:pt idx="1">
                  <c:v>ΧΕΙΡΟΥΡΓΙΚΕΣ </c:v>
                </c:pt>
                <c:pt idx="2">
                  <c:v>ΜΕΘ</c:v>
                </c:pt>
              </c:strCache>
            </c:strRef>
          </c:cat>
          <c:val>
            <c:numRef>
              <c:f>Φύλλο1!$C$2:$C$5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EC3D-4978-83F1-C8E31AB6164A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Στήλη2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4000"/>
                  </a:schemeClr>
                </a:gs>
                <a:gs pos="100000">
                  <a:schemeClr val="accent3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3"/>
                <c:pt idx="0">
                  <c:v>ΠΑΘΟΛΟΓΙΚΕΣ</c:v>
                </c:pt>
                <c:pt idx="1">
                  <c:v>ΧΕΙΡΟΥΡΓΙΚΕΣ </c:v>
                </c:pt>
                <c:pt idx="2">
                  <c:v>ΜΕΘ</c:v>
                </c:pt>
              </c:strCache>
            </c:strRef>
          </c:cat>
          <c:val>
            <c:numRef>
              <c:f>Φύλλο1!$D$2:$D$5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EC3D-4978-83F1-C8E31AB616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878465743"/>
        <c:axId val="1878466991"/>
      </c:barChart>
      <c:catAx>
        <c:axId val="187846574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dirty="0">
                    <a:solidFill>
                      <a:schemeClr val="bg2">
                        <a:lumMod val="50000"/>
                      </a:schemeClr>
                    </a:solidFill>
                  </a:rPr>
                  <a:t>ΚΛΙΝΙΚΕΣ</a:t>
                </a:r>
              </a:p>
            </c:rich>
          </c:tx>
          <c:layout>
            <c:manualLayout>
              <c:xMode val="edge"/>
              <c:yMode val="edge"/>
              <c:x val="0.42606503481623953"/>
              <c:y val="0.758715105335808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78466991"/>
        <c:crosses val="autoZero"/>
        <c:auto val="1"/>
        <c:lblAlgn val="ctr"/>
        <c:lblOffset val="100"/>
        <c:noMultiLvlLbl val="0"/>
      </c:catAx>
      <c:valAx>
        <c:axId val="1878466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dirty="0">
                    <a:solidFill>
                      <a:schemeClr val="bg2">
                        <a:lumMod val="50000"/>
                      </a:schemeClr>
                    </a:solidFill>
                  </a:rPr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78465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Φύλλο1!$A$2:$A$5</c:f>
              <c:strCache>
                <c:ptCount val="3"/>
                <c:pt idx="0">
                  <c:v>Εντεροβακτηριακά</c:v>
                </c:pt>
                <c:pt idx="1">
                  <c:v>Gram(+) κόκκοι</c:v>
                </c:pt>
                <c:pt idx="2">
                  <c:v>Gram(-) αζυμωτικά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62</c:v>
                </c:pt>
                <c:pt idx="1">
                  <c:v>22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7F-47D2-B9BB-7351EB955D6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2045289" y="1484248"/>
            <a:ext cx="8911687" cy="1554374"/>
          </a:xfrm>
        </p:spPr>
        <p:txBody>
          <a:bodyPr>
            <a:noAutofit/>
          </a:bodyPr>
          <a:lstStyle/>
          <a:p>
            <a:pPr algn="ctr"/>
            <a:r>
              <a:rPr lang="el-GR" sz="2400" dirty="0"/>
              <a:t>ΜΗ ΕΠΙΠΛΕΓΜΕΝΕΣ ΟΥΡΟΛΟΙΜΩΞΕΙΣ ΣΕ ΑΣΘΕΝΕΙΣ ΟΓΚΟΛΟΓΙΚΟΥ ΝΟΣΟΚΟΜΕΙΟΥ: ΣΥΧΝΟΤΗΤΑ, ΜΙΚΡΟΒΙΑΚΑ ΑΙΤΙΑ ΚΑΙ ΕΥΑΙΣΘΗΣΙΑ ΣΤΑ ΣΥΝΗΘΗ </a:t>
            </a:r>
            <a:r>
              <a:rPr lang="el-GR" sz="2400" dirty="0" smtClean="0"/>
              <a:t>ΑΝΤΙΒΙΟΤΙΚΑ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1800" dirty="0"/>
              <a:t/>
            </a:r>
            <a:br>
              <a:rPr lang="el-GR" sz="1800" dirty="0"/>
            </a:br>
            <a:endParaRPr lang="el-GR" sz="1800" dirty="0"/>
          </a:p>
        </p:txBody>
      </p:sp>
      <p:pic>
        <p:nvPicPr>
          <p:cNvPr id="8" name="Θέση περιεχομένου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250" y="4152447"/>
            <a:ext cx="4371332" cy="2622799"/>
          </a:xfrm>
        </p:spPr>
      </p:pic>
      <p:sp>
        <p:nvSpPr>
          <p:cNvPr id="10" name="TextBox 9"/>
          <p:cNvSpPr txBox="1"/>
          <p:nvPr/>
        </p:nvSpPr>
        <p:spPr>
          <a:xfrm>
            <a:off x="6358597" y="4923885"/>
            <a:ext cx="571148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b="1" dirty="0"/>
              <a:t>Λ. Δροσοπούλου, Α. </a:t>
            </a:r>
            <a:r>
              <a:rPr lang="el-GR" b="1" dirty="0" err="1"/>
              <a:t>Τσαντές</a:t>
            </a:r>
            <a:r>
              <a:rPr lang="el-GR" b="1" dirty="0"/>
              <a:t>, Β. Παπαϊωάννου, Ε. Σερέτη, Ι. Ζερβός, </a:t>
            </a:r>
            <a:br>
              <a:rPr lang="el-GR" b="1" dirty="0"/>
            </a:br>
            <a:r>
              <a:rPr lang="el-GR" b="1" dirty="0"/>
              <a:t>A. Παπαδημητρίου, Α. Τερτσέτη, Ε. </a:t>
            </a:r>
            <a:r>
              <a:rPr lang="el-GR" b="1" dirty="0" err="1"/>
              <a:t>Χήνου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sz="1600" dirty="0"/>
              <a:t>Μικροβιολογικό Εργαστήριο, ΓΑΟΝΑ «ο Άγιος Σάββας»</a:t>
            </a:r>
            <a:br>
              <a:rPr lang="el-GR" sz="1600" dirty="0"/>
            </a:b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4663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1379548" y="1077853"/>
            <a:ext cx="10120947" cy="1837509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/>
              <a:t>Σκοπός:</a:t>
            </a:r>
            <a:r>
              <a:rPr lang="el-GR" dirty="0"/>
              <a:t> Η διερεύνηση φαινοτύπου αντοχής βακτηρίων υπεύθυνων για οξείες μη </a:t>
            </a:r>
            <a:r>
              <a:rPr lang="el-GR" dirty="0" err="1"/>
              <a:t>επιπλεγμένες</a:t>
            </a:r>
            <a:r>
              <a:rPr lang="el-GR" dirty="0"/>
              <a:t> ουρολοιμώξεις ασθενών παθολογικών-χειρουργικών ογκολογικών κλινικών και της ΜΕΘ στη διάρκεια δύο ετών της πανδημίας COVID-19 (2020-2021</a:t>
            </a:r>
            <a:r>
              <a:rPr lang="el-GR" dirty="0" smtClean="0"/>
              <a:t>).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b="1" dirty="0"/>
              <a:t>Μέθοδοι:</a:t>
            </a:r>
            <a:r>
              <a:rPr lang="el-GR" dirty="0"/>
              <a:t> Δείγματα ούρων μέσου ρεύματος από 4.305 ασθενείς με οξεία κυστίτιδα καλλιεργήθηκαν για παρουσία βακτηρίων. Η ταυτοποίηση των απομονωθέντων βακτηρίων έγινε με συμβατικές μεθόδους και με το σύστημα VITEK II και η ευαισθησία στα αντιβιοτικά ελέγχθηκε με τη μέθοδο </a:t>
            </a:r>
            <a:r>
              <a:rPr lang="el-GR" dirty="0" err="1"/>
              <a:t>Kirby-Bauer</a:t>
            </a:r>
            <a:r>
              <a:rPr lang="el-GR" dirty="0"/>
              <a:t>. Αξιολογήθηκαν καλλιέργειες με ανάπτυξη παθογόνων </a:t>
            </a:r>
            <a:r>
              <a:rPr lang="el-GR" dirty="0" smtClean="0"/>
              <a:t>&gt;10</a:t>
            </a:r>
            <a:r>
              <a:rPr lang="el-GR" baseline="30000" dirty="0" smtClean="0"/>
              <a:t>5</a:t>
            </a:r>
            <a:r>
              <a:rPr lang="el-GR" dirty="0" smtClean="0"/>
              <a:t> </a:t>
            </a:r>
            <a:r>
              <a:rPr lang="el-GR" dirty="0" err="1"/>
              <a:t>cfu</a:t>
            </a:r>
            <a:r>
              <a:rPr lang="el-GR" dirty="0"/>
              <a:t>/</a:t>
            </a:r>
            <a:r>
              <a:rPr lang="el-GR" dirty="0" err="1"/>
              <a:t>ml</a:t>
            </a:r>
            <a:r>
              <a:rPr lang="el-GR" dirty="0"/>
              <a:t>.</a:t>
            </a:r>
          </a:p>
          <a:p>
            <a:endParaRPr lang="el-GR" dirty="0"/>
          </a:p>
        </p:txBody>
      </p:sp>
      <p:graphicFrame>
        <p:nvGraphicFramePr>
          <p:cNvPr id="11" name="Θέση περιεχομένου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1824408"/>
              </p:ext>
            </p:extLst>
          </p:nvPr>
        </p:nvGraphicFramePr>
        <p:xfrm>
          <a:off x="1285649" y="3824403"/>
          <a:ext cx="3978682" cy="2351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85649" y="3339677"/>
            <a:ext cx="3331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b="1" dirty="0" smtClean="0"/>
              <a:t>Γράφημα 1:Ποσοστό % θετικών καλλιεργειών</a:t>
            </a:r>
            <a:endParaRPr lang="el-GR" sz="1100" b="1" dirty="0"/>
          </a:p>
        </p:txBody>
      </p:sp>
      <p:graphicFrame>
        <p:nvGraphicFramePr>
          <p:cNvPr id="20" name="Γράφημα 19"/>
          <p:cNvGraphicFramePr/>
          <p:nvPr>
            <p:extLst>
              <p:ext uri="{D42A27DB-BD31-4B8C-83A1-F6EECF244321}">
                <p14:modId xmlns:p14="http://schemas.microsoft.com/office/powerpoint/2010/main" val="3540355463"/>
              </p:ext>
            </p:extLst>
          </p:nvPr>
        </p:nvGraphicFramePr>
        <p:xfrm>
          <a:off x="5978770" y="3504251"/>
          <a:ext cx="5669280" cy="3047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205445" y="3092883"/>
            <a:ext cx="4979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Γράφημα 2: Ομάδες συχνότερα απομονωθέντων βακτηρίων</a:t>
            </a:r>
            <a:endParaRPr lang="el-GR" sz="1200" b="1" dirty="0"/>
          </a:p>
        </p:txBody>
      </p:sp>
      <p:sp>
        <p:nvSpPr>
          <p:cNvPr id="23" name="Τίτλος 1"/>
          <p:cNvSpPr>
            <a:spLocks noGrp="1"/>
          </p:cNvSpPr>
          <p:nvPr>
            <p:ph type="title"/>
          </p:nvPr>
        </p:nvSpPr>
        <p:spPr>
          <a:xfrm>
            <a:off x="2161850" y="185164"/>
            <a:ext cx="8911687" cy="734427"/>
          </a:xfrm>
        </p:spPr>
        <p:txBody>
          <a:bodyPr/>
          <a:lstStyle/>
          <a:p>
            <a:pPr algn="ctr"/>
            <a:r>
              <a:rPr lang="el-GR" dirty="0" smtClean="0"/>
              <a:t>Σκοπός-Μέθοδοι-Αποτελέσματα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8066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61850" y="185164"/>
            <a:ext cx="8911687" cy="734427"/>
          </a:xfrm>
        </p:spPr>
        <p:txBody>
          <a:bodyPr/>
          <a:lstStyle/>
          <a:p>
            <a:pPr algn="ctr"/>
            <a:r>
              <a:rPr lang="el-GR" dirty="0" smtClean="0"/>
              <a:t>Αποτελέσματα</a:t>
            </a:r>
            <a:r>
              <a:rPr lang="en-US" dirty="0" smtClean="0"/>
              <a:t>-</a:t>
            </a:r>
            <a:r>
              <a:rPr lang="el-GR" dirty="0"/>
              <a:t>Συμπεράσματα</a:t>
            </a: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1928" y="1498623"/>
            <a:ext cx="5371042" cy="2420322"/>
          </a:xfrm>
          <a:prstGeom prst="rect">
            <a:avLst/>
          </a:prstGeom>
        </p:spPr>
      </p:pic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173642"/>
              </p:ext>
            </p:extLst>
          </p:nvPr>
        </p:nvGraphicFramePr>
        <p:xfrm>
          <a:off x="6201444" y="1281415"/>
          <a:ext cx="6089031" cy="3239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1387">
                  <a:extLst>
                    <a:ext uri="{9D8B030D-6E8A-4147-A177-3AD203B41FA5}">
                      <a16:colId xmlns:a16="http://schemas.microsoft.com/office/drawing/2014/main" val="595215413"/>
                    </a:ext>
                  </a:extLst>
                </a:gridCol>
                <a:gridCol w="1209821">
                  <a:extLst>
                    <a:ext uri="{9D8B030D-6E8A-4147-A177-3AD203B41FA5}">
                      <a16:colId xmlns:a16="http://schemas.microsoft.com/office/drawing/2014/main" val="778463957"/>
                    </a:ext>
                  </a:extLst>
                </a:gridCol>
                <a:gridCol w="492370">
                  <a:extLst>
                    <a:ext uri="{9D8B030D-6E8A-4147-A177-3AD203B41FA5}">
                      <a16:colId xmlns:a16="http://schemas.microsoft.com/office/drawing/2014/main" val="3476788036"/>
                    </a:ext>
                  </a:extLst>
                </a:gridCol>
                <a:gridCol w="520504">
                  <a:extLst>
                    <a:ext uri="{9D8B030D-6E8A-4147-A177-3AD203B41FA5}">
                      <a16:colId xmlns:a16="http://schemas.microsoft.com/office/drawing/2014/main" val="2292708890"/>
                    </a:ext>
                  </a:extLst>
                </a:gridCol>
                <a:gridCol w="436099">
                  <a:extLst>
                    <a:ext uri="{9D8B030D-6E8A-4147-A177-3AD203B41FA5}">
                      <a16:colId xmlns:a16="http://schemas.microsoft.com/office/drawing/2014/main" val="496369944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788606316"/>
                    </a:ext>
                  </a:extLst>
                </a:gridCol>
                <a:gridCol w="464234">
                  <a:extLst>
                    <a:ext uri="{9D8B030D-6E8A-4147-A177-3AD203B41FA5}">
                      <a16:colId xmlns:a16="http://schemas.microsoft.com/office/drawing/2014/main" val="3807246207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4293049384"/>
                    </a:ext>
                  </a:extLst>
                </a:gridCol>
                <a:gridCol w="478301">
                  <a:extLst>
                    <a:ext uri="{9D8B030D-6E8A-4147-A177-3AD203B41FA5}">
                      <a16:colId xmlns:a16="http://schemas.microsoft.com/office/drawing/2014/main" val="1096428598"/>
                    </a:ext>
                  </a:extLst>
                </a:gridCol>
                <a:gridCol w="407963">
                  <a:extLst>
                    <a:ext uri="{9D8B030D-6E8A-4147-A177-3AD203B41FA5}">
                      <a16:colId xmlns:a16="http://schemas.microsoft.com/office/drawing/2014/main" val="2277469758"/>
                    </a:ext>
                  </a:extLst>
                </a:gridCol>
                <a:gridCol w="543952">
                  <a:extLst>
                    <a:ext uri="{9D8B030D-6E8A-4147-A177-3AD203B41FA5}">
                      <a16:colId xmlns:a16="http://schemas.microsoft.com/office/drawing/2014/main" val="2888553067"/>
                    </a:ext>
                  </a:extLst>
                </a:gridCol>
              </a:tblGrid>
              <a:tr h="4174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ΜΙΚΡΟΒΙΑ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AMP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TRS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CUR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NIT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GEN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CIP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VAN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LIN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TET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2160488"/>
                  </a:ext>
                </a:extLst>
              </a:tr>
              <a:tr h="244920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ΜΕΘ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E. coli</a:t>
                      </a:r>
                      <a:endParaRPr lang="el-G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96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43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2390403"/>
                  </a:ext>
                </a:extLst>
              </a:tr>
              <a:tr h="41740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K. </a:t>
                      </a:r>
                      <a:r>
                        <a:rPr lang="en-US" sz="1100" i="1" dirty="0" err="1">
                          <a:effectLst/>
                        </a:rPr>
                        <a:t>pneumoniae</a:t>
                      </a:r>
                      <a:endParaRPr lang="el-G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93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98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95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94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3644294"/>
                  </a:ext>
                </a:extLst>
              </a:tr>
              <a:tr h="27826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E. </a:t>
                      </a:r>
                      <a:r>
                        <a:rPr lang="en-US" sz="1100" i="1" dirty="0" err="1">
                          <a:effectLst/>
                        </a:rPr>
                        <a:t>faecalis</a:t>
                      </a:r>
                      <a:endParaRPr lang="el-G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0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 0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71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3916694"/>
                  </a:ext>
                </a:extLst>
              </a:tr>
              <a:tr h="244920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ΠΘ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E</a:t>
                      </a:r>
                      <a:r>
                        <a:rPr lang="el-GR" sz="1100" i="1" dirty="0">
                          <a:effectLst/>
                        </a:rPr>
                        <a:t>. </a:t>
                      </a:r>
                      <a:r>
                        <a:rPr lang="en-US" sz="1100" i="1" dirty="0">
                          <a:effectLst/>
                        </a:rPr>
                        <a:t>coli</a:t>
                      </a:r>
                      <a:endParaRPr lang="el-G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60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1946357"/>
                  </a:ext>
                </a:extLst>
              </a:tr>
              <a:tr h="41740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K</a:t>
                      </a:r>
                      <a:r>
                        <a:rPr lang="el-GR" sz="1100" i="1" dirty="0">
                          <a:effectLst/>
                        </a:rPr>
                        <a:t>. </a:t>
                      </a:r>
                      <a:r>
                        <a:rPr lang="en-US" sz="1100" i="1" dirty="0" err="1">
                          <a:effectLst/>
                        </a:rPr>
                        <a:t>pneumoniae</a:t>
                      </a:r>
                      <a:endParaRPr lang="el-G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69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52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8688092"/>
                  </a:ext>
                </a:extLst>
              </a:tr>
              <a:tr h="27826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E</a:t>
                      </a:r>
                      <a:r>
                        <a:rPr lang="el-GR" sz="1100" i="1" dirty="0">
                          <a:effectLst/>
                        </a:rPr>
                        <a:t>. </a:t>
                      </a:r>
                      <a:r>
                        <a:rPr lang="en-US" sz="1100" i="1" dirty="0" err="1">
                          <a:effectLst/>
                        </a:rPr>
                        <a:t>faecalis</a:t>
                      </a:r>
                      <a:endParaRPr lang="el-G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0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0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33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4379796"/>
                  </a:ext>
                </a:extLst>
              </a:tr>
              <a:tr h="244920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ΧΚ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E</a:t>
                      </a:r>
                      <a:r>
                        <a:rPr lang="el-GR" sz="1100" i="1" dirty="0">
                          <a:effectLst/>
                        </a:rPr>
                        <a:t>. </a:t>
                      </a:r>
                      <a:r>
                        <a:rPr lang="en-US" sz="1100" i="1" dirty="0">
                          <a:effectLst/>
                        </a:rPr>
                        <a:t>coli</a:t>
                      </a:r>
                      <a:endParaRPr lang="el-G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42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5682278"/>
                  </a:ext>
                </a:extLst>
              </a:tr>
              <a:tr h="41740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K</a:t>
                      </a:r>
                      <a:r>
                        <a:rPr lang="el-GR" sz="1100" i="1" dirty="0">
                          <a:effectLst/>
                        </a:rPr>
                        <a:t>. </a:t>
                      </a:r>
                      <a:r>
                        <a:rPr lang="en-US" sz="1100" i="1" dirty="0" err="1">
                          <a:effectLst/>
                        </a:rPr>
                        <a:t>pneumoniae</a:t>
                      </a:r>
                      <a:endParaRPr lang="el-G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52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52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0003017"/>
                  </a:ext>
                </a:extLst>
              </a:tr>
              <a:tr h="27826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E</a:t>
                      </a:r>
                      <a:r>
                        <a:rPr lang="el-GR" sz="1100" i="1" dirty="0">
                          <a:effectLst/>
                        </a:rPr>
                        <a:t>. </a:t>
                      </a:r>
                      <a:r>
                        <a:rPr lang="en-US" sz="1100" i="1" dirty="0" err="1">
                          <a:effectLst/>
                        </a:rPr>
                        <a:t>faecalis</a:t>
                      </a:r>
                      <a:endParaRPr lang="el-G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23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25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5471053"/>
                  </a:ext>
                </a:extLst>
              </a:tr>
            </a:tbl>
          </a:graphicData>
        </a:graphic>
      </p:graphicFrame>
      <p:sp>
        <p:nvSpPr>
          <p:cNvPr id="6" name="Ορθογώνιο 5"/>
          <p:cNvSpPr/>
          <p:nvPr/>
        </p:nvSpPr>
        <p:spPr>
          <a:xfrm>
            <a:off x="958883" y="4520591"/>
            <a:ext cx="11111197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l-G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Συμπεράσματα:</a:t>
            </a: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Όπως προκύπτει από τα αποτελέσματα  η συχνότητα των μη </a:t>
            </a:r>
            <a:r>
              <a:rPr lang="el-G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επιπλεγμένων</a:t>
            </a: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ουρολοιμώξεων στη ΜΕΘ είναι υψηλή(44%), ενώ στις ογκολογικές κλινικές είναι χαμηλότερη (25,5%).  </a:t>
            </a:r>
            <a:endParaRPr lang="el-GR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l-G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 </a:t>
            </a: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μικρόβιο που απομονώθηκε συχνότερα στη ΜΕΘ ήταν η</a:t>
            </a:r>
            <a:r>
              <a:rPr lang="el-G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l-G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pneumoniae</a:t>
            </a: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με υψηλή αντοχή στα συνήθη αντιβιοτικά, ενώ στις παθολογικές-χειρουργικές κλινικές απομονώθηκε </a:t>
            </a:r>
            <a:r>
              <a:rPr lang="el-G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συχνότερα η</a:t>
            </a:r>
            <a:r>
              <a:rPr lang="el-G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l-G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με υψηλή αντοχή στην 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AMP </a:t>
            </a: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(60%και 42%) αντίστοιχα. 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 </a:t>
            </a:r>
            <a:r>
              <a:rPr lang="el-G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εξορθολογισμός</a:t>
            </a: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χρήσης αντιβιοτικών στις κλινικές καθώς και στη ΜΕΘ για μη </a:t>
            </a:r>
            <a:r>
              <a:rPr lang="el-G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επιπλεγμένες</a:t>
            </a: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ουρολοιμώξεις είναι επιβεβλημένος.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8883" y="1221624"/>
            <a:ext cx="4135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Πίνακας1:Συχνότερα απομονωθέντα βακτήρια (%)</a:t>
            </a:r>
            <a:endParaRPr lang="el-GR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17694" y="919591"/>
            <a:ext cx="5452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Πίνακας 2: Αντοχές % των πιο συνηθισμένων </a:t>
            </a:r>
            <a:r>
              <a:rPr lang="el-GR" sz="1200" b="1" dirty="0" err="1" smtClean="0"/>
              <a:t>αντιμικροβιακών</a:t>
            </a:r>
            <a:endParaRPr lang="el-GR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8487" y="3927743"/>
            <a:ext cx="5242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AMP: ampicillin, TRS: trimethoprim/sulfamethoxazole, CUR: cefuroxime, NIT: nitrofurantoin, GEN: gentamycin, CIP: ciprofloxacin, VAN: vancomycin, LIN: linezolid, TET: tetracycline</a:t>
            </a:r>
            <a:endParaRPr lang="el-GR" sz="1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128</TotalTime>
  <Words>420</Words>
  <Application>Microsoft Office PowerPoint</Application>
  <PresentationFormat>Ευρεία οθόνη</PresentationFormat>
  <Paragraphs>122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Wingdings 3</vt:lpstr>
      <vt:lpstr>Θρόισμα</vt:lpstr>
      <vt:lpstr>ΜΗ ΕΠΙΠΛΕΓΜΕΝΕΣ ΟΥΡΟΛΟΙΜΩΞΕΙΣ ΣΕ ΑΣΘΕΝΕΙΣ ΟΓΚΟΛΟΓΙΚΟΥ ΝΟΣΟΚΟΜΕΙΟΥ: ΣΥΧΝΟΤΗΤΑ, ΜΙΚΡΟΒΙΑΚΑ ΑΙΤΙΑ ΚΑΙ ΕΥΑΙΣΘΗΣΙΑ ΣΤΑ ΣΥΝΗΘΗ ΑΝΤΙΒΙΟΤΙΚΑ   </vt:lpstr>
      <vt:lpstr>Σκοπός-Μέθοδοι-Αποτελέσματα</vt:lpstr>
      <vt:lpstr>Αποτελέσματα-Συμπεράσματα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ΜΗ ΕΠΙΠΛΕΓΜΕΝΕΣ ΟΥΡΟΛΟΙΜΩΞΕΙΣ ΣΕ ΑΣΘΕΝΕΙΣ ΟΓΚΟΛΟΓΙΚΟΥ ΝΟΣΟΚΟΜΕΙΟΥ: ΣΥΧΝΟΤΗΤΑ, ΜΙΚΡΟΒΙΑΚΑ ΑΙΤΙΑ ΚΑΙ ΕΥΑΙΣΘΗΣΙΑ ΣΤΑ ΣΥΝΗΘΗ ΑΝΤΙΒΙΟΤΙΚΑ  Λ. Δροσοπούλου, Α. Τσαντές, Β. Παπαϊωάννου, Ε. Σερέτη, Ι. Ζερβός,  A. Παπαδημητρίου, Α. Τερτσέτη, Ε. Χήνου  Μικροβιολογικό Εργαστήριο, ΓΑΟΝΑ «ο Άγιος Σάββας»</dc:title>
  <dc:creator>User</dc:creator>
  <cp:lastModifiedBy>User</cp:lastModifiedBy>
  <cp:revision>17</cp:revision>
  <dcterms:created xsi:type="dcterms:W3CDTF">2022-10-27T08:54:57Z</dcterms:created>
  <dcterms:modified xsi:type="dcterms:W3CDTF">2022-10-27T11:03:33Z</dcterms:modified>
</cp:coreProperties>
</file>