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D032E56-0EF0-4B8B-9192-F2FCCF6A6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B1A25873-110E-4B00-944B-EDE5BD771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5B7A-FA79-463E-B9B0-44AAE7C7B087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F9B79-36AB-4A1A-B7BC-7191467A4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94104D-012F-4558-9765-9982BAF2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279B3AFE-A6AD-4315-8444-87D27FD77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5CEE-3ED7-42A8-9776-6CDD04989E60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8B7D3-1F74-4733-9D72-CD650F80F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071A159B-2CAF-4AA1-A41C-F913CBE5E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63EE7D7-D8C8-48E8-94E9-1F9EC305B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0622-ABA4-4FDF-A85A-C0F3416B983E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6DD9E-A255-4C3D-8FB6-A3B6FD582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5BF202E-0D31-4AFA-A49A-94176C66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3625358-E02D-4772-9EF5-847C564B5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82A1-A9DB-422C-811B-054E3C2B2E95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7076-F074-448D-8312-127212766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63DFEF3-8AED-4AF6-8CE4-F2959890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D8982B8-2B53-4CA0-85D1-91B6EDD74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4BF5-27EE-4EBB-832B-87933EE39374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71CE-EE8F-4737-AA32-AB4542580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17D7B1F-30C5-4866-90EC-B6C617CE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E7C055-A155-4138-9FC9-71CD40F44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0C4E6C3A-E9BA-4455-A304-6A95568F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9CCF-3AF6-4DF3-8255-E474E9F6B55D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F315-8BE2-494E-A6CB-5BE97E011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959439-E88F-4925-9CBB-259BAF05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E821827-D080-41CC-B530-94A6F7ADA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CCF3B12-AFE7-44E0-8120-33D510CA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5B890177-BEBC-4C96-BF94-71C8BAF7D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BC48EB7A-02BF-40D8-8AE2-2BC57AEB7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A77D-D7B8-4302-A6BC-5C8166B38AA8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9C97F-E3CE-4448-9E3A-B41637540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D35051-A0A3-4FE1-9FFC-0649DF03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BCE1-642F-4989-A4CD-0B96D80272E1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D2F97-A8D1-4EFF-89FF-8118C353D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647B-FED0-4201-8FE6-6391F8AE5F78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3CC5-1503-4DBC-B8D3-B228372F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20893B5-799D-4275-B9D0-991ECA2F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9B9738E-64DF-4F9D-BB64-1D939B4AB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D04D737-AE66-4E02-BC92-6C2176D75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2DDC-F5AC-43B7-9666-E4BE05F61D4F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EAD8-B25F-4B1F-9A1C-31C3A2669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961CF3A-FDAA-488F-9277-E43F1FE6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0F8F36B8-E37E-4CF0-9C9B-C9DC41D21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28CE008B-0CE8-4E74-87B2-B3604A150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6556-7E64-4F8D-B13F-F068A47E9726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766B-765A-4B64-B2DD-2553C301E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1A4994E-58F4-4349-8E9A-8CE1D0C5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9BFD757-7F93-4A15-A414-4416B1C46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875520-45A4-4814-81F2-1EDAC2D1FE6F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5503B0-706E-41D1-B058-57AD9F56D2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608C24-D4F0-48CF-AB5F-882DF4F1A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A217A672-AA9B-45DB-A3C3-8FC38FFB7C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6 - TextBox"/>
          <p:cNvSpPr txBox="1">
            <a:spLocks noChangeArrowheads="1"/>
          </p:cNvSpPr>
          <p:nvPr/>
        </p:nvSpPr>
        <p:spPr bwMode="auto">
          <a:xfrm>
            <a:off x="0" y="4381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el-GR"/>
          </a:p>
          <a:p>
            <a:pPr algn="just" eaLnBrk="1" hangingPunct="1"/>
            <a:r>
              <a:rPr lang="el-GR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133350"/>
            <a:ext cx="6705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ΕΠΑΓΓΕΛΜΑΤΙΚΗ ΕΚΘΕΣΗ ΣΕ ΒΙΟΛΟΓΙΚΑ ΥΛΙΚΑ: ΔΕΔΟΜΕΝΑ ΔΕΥΤΕΡΟΒΑΘΜΙΟΥ ΝΟΣΟΚΟΜΕΙΟΥ, 2012-2022 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050" u="sng" dirty="0" smtClean="0">
                <a:latin typeface="Arial" pitchFamily="34" charset="0"/>
                <a:cs typeface="Arial" pitchFamily="34" charset="0"/>
              </a:rPr>
              <a:t>Καλατζή </a:t>
            </a:r>
            <a:r>
              <a:rPr lang="el-GR" sz="1050" u="sng" dirty="0" err="1" smtClean="0">
                <a:latin typeface="Arial" pitchFamily="34" charset="0"/>
                <a:cs typeface="Arial" pitchFamily="34" charset="0"/>
              </a:rPr>
              <a:t>Παναγιώτα</a:t>
            </a:r>
            <a:r>
              <a:rPr lang="el-GR" sz="1050" u="sng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Διονυσοπούλου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Μάρθα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l-GR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Νοσηλεύτρια Ελέγχου Λοιμώξεων,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Σπάρτης, Σπάρτη</a:t>
            </a: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Πρόεδρος Επιτροπής Νοσοκομειακών Λοιμώξεων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Σπάρτης, Σπάρτη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2400" y="1581150"/>
            <a:ext cx="2143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ΕΙΣΑΓΩΓΗ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1885950"/>
            <a:ext cx="2895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Οι επαγγελματίες υγείας (ΕΥ) βρίσκονται σε υψηλό κίνδυνο εκδήλωσης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αιματογενώς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μεταδιδόμενων νοσημάτων, με το 56.6% αυτών να εκτίθεται σε βιολογικά υλικά, κάποια στιγμή, κατά τη διάρκεια της καριέρας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του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.  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52400" y="302895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ΣΚΟΠΟΣ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3333750"/>
            <a:ext cx="289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Η καταγραφή και αξιολόγηση των συμβάντων επαγγελματικής έκθεσης  σε βιολογικά υλικά (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), ΕΥ δευτεροβάθμιου νοσοκομείου. </a:t>
            </a:r>
          </a:p>
          <a:p>
            <a:pPr lvl="0" algn="just"/>
            <a:endParaRPr kumimoji="0" 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52400" y="4019550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ΥΛΙΚΟ &amp; ΜΕΘΟΔΟΣ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28600" y="4400550"/>
            <a:ext cx="28956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Δεδομένα από όλους τους ΕΥ με αναφερθέν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συλλέχθηκαν για το διάστημα Αύγουστος 2012- Αύγουστος 2022, με τη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200400" y="2571750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ΑΠΟΤΕΛΕΣΜΑΤΑ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200400" y="2876550"/>
            <a:ext cx="2743200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Μόνο 39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καταγράφηκαν [γυναίκες: 56.4% (22/39)], εκ των οποίων το 41% (16/39) αφορούσε νοσηλευτές, το 30.8% (12/39) ιατρούς και το 17,9% (7/39) προσωπικό καθαριότητας. Η πλειονότητα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έλαβε χώρα κατά τη διάρκεια της πρωινής βάρδιας [48.7% (19/39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)], ενώ κατά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την απογευματινή βάρδια σημειώθηκε το 33.3% (13/39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και κατά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τη νυχτερινή βάρδια το 12.8% (5/39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Η συχνότητα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παρατηρήθηκε υψηλότερη στα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ΤΕΠ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[41% (16/39)] και ακολουθεί η Παθολογική κλινική με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ποσοστό 23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%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00400" y="1885950"/>
            <a:ext cx="27432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χρήση αυτό-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συμπληρούμενου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δελτίου δήλωσης, της Επιτροπής Νοσοκομειακών Λοιμώξεων.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71599" cy="1276350"/>
          </a:xfrm>
          <a:prstGeom prst="rect">
            <a:avLst/>
          </a:prstGeom>
          <a:noFill/>
        </p:spPr>
      </p:pic>
      <p:pic>
        <p:nvPicPr>
          <p:cNvPr id="15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1" y="0"/>
            <a:ext cx="1371599" cy="1276350"/>
          </a:xfrm>
          <a:prstGeom prst="rect">
            <a:avLst/>
          </a:prstGeom>
          <a:noFill/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019800" y="1885950"/>
            <a:ext cx="2743200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(9/39). Το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είδος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της έκθεσης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αφορούσε κυρίως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διαδερμικό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τραυματισμό [τρύπημα με βελόνα, 69.2% (27/39); κόψιμο με αιχμηρό, 17.9% (7/39)] και ακολουθούν:  έκθεση βλεννογόνων [10.3% (4/39)] και έκθεση μη άθικτου δέρματος [2.6% (1/39)]. Το 12.5% (2/16)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διαδερμικών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τραυματισμών αφορούσε  επιφανειακό τραύμα, το 81,2% (13/16) μέσης βαθύτητας τραύμα και το 6.3% (1/16), βαθύ τραύμα.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30.8% (12/39)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το αιχμηρό αντικείμενο που προκάλεσε τον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τραυματισμό ήταν επιμολυσμένο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με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αίμα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στο 5.1% (2/39)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δεν ήταν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επιμολυσμένο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με αίμα,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ενώ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σε ποσοστό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64.1%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οι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ΕΥ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δήλωσαν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«άγνωστο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».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Απλές βελόνες, πεταλούδες,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φλεβοκαθετήρες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βελόνες συρραφής, νυστέρια, αποτέλεσαν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τα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248400" y="3943350"/>
            <a:ext cx="1286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ΒΙΒΛΙΟΓΡΑΦΙΑ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52800" y="3758505"/>
            <a:ext cx="2743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Η καταγραφή- αξιολόγηση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ανέδειξε αποκλίσεις στην τήρηση του πρωτοκόλλου αντιμετώπισης και των μέτρων πρόληψης αυτών και καθοδηγεί την ανάληψη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στοχευμένων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δράσεων. Η υποδήλωση- μερική ή ελλιπής δήλωση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φανερώνει την ανάγκη περεταίρω ευαισθητοποίησής των ΕΥ.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248400" y="4171950"/>
            <a:ext cx="274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algn="just">
              <a:buFont typeface="+mj-lt"/>
              <a:buAutoNum type="arabicPeriod"/>
            </a:pP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Mengistu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DA,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Dirirsa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G,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E, et al. and Global Occupational Exposure to Blood and Body Fluids among Healthcare Workers: Systematic Review Meta-Analysis. </a:t>
            </a:r>
            <a:r>
              <a:rPr lang="el-GR" sz="800" i="1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el-GR" sz="800" i="1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l-GR" sz="800" i="1" dirty="0" err="1" smtClean="0">
                <a:latin typeface="Arial" pitchFamily="34" charset="0"/>
                <a:cs typeface="Arial" pitchFamily="34" charset="0"/>
              </a:rPr>
              <a:t>Infect</a:t>
            </a:r>
            <a:r>
              <a:rPr lang="el-GR" sz="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" i="1" dirty="0" err="1" smtClean="0">
                <a:latin typeface="Arial" pitchFamily="34" charset="0"/>
                <a:cs typeface="Arial" pitchFamily="34" charset="0"/>
              </a:rPr>
              <a:t>Dis</a:t>
            </a:r>
            <a:r>
              <a:rPr lang="el-GR" sz="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" i="1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el-GR" sz="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" i="1" dirty="0" err="1" smtClean="0">
                <a:latin typeface="Arial" pitchFamily="34" charset="0"/>
                <a:cs typeface="Arial" pitchFamily="34" charset="0"/>
              </a:rPr>
              <a:t>Microbiol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2022;2022:5732046.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doi:10.1155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/2022/5732046.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352800" y="3562350"/>
            <a:ext cx="2000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ΣΥΜΠΕΡΑΣΜΑΤΑ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71599" cy="1276350"/>
          </a:xfrm>
          <a:prstGeom prst="rect">
            <a:avLst/>
          </a:prstGeom>
          <a:noFill/>
        </p:spPr>
      </p:pic>
      <p:pic>
        <p:nvPicPr>
          <p:cNvPr id="14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1" y="0"/>
            <a:ext cx="1371599" cy="1276350"/>
          </a:xfrm>
          <a:prstGeom prst="rect">
            <a:avLst/>
          </a:prstGeom>
          <a:noFill/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295400" y="133350"/>
            <a:ext cx="6705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ΕΠΑΓΓΕΛΜΑΤΙΚΗ ΕΚΘΕΣΗ ΣΕ ΒΙΟΛΟΓΙΚΑ ΥΛΙΚΑ: ΔΕΔΟΜΕΝΑ ΔΕΥΤΕΡΟΒΑΘΜΙΟΥ ΝΟΣΟΚΟΜΕΙΟΥ, 2012-2022 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050" u="sng" dirty="0" smtClean="0">
                <a:latin typeface="Arial" pitchFamily="34" charset="0"/>
                <a:cs typeface="Arial" pitchFamily="34" charset="0"/>
              </a:rPr>
              <a:t>Καλατζή </a:t>
            </a:r>
            <a:r>
              <a:rPr lang="el-GR" sz="1050" u="sng" dirty="0" err="1" smtClean="0">
                <a:latin typeface="Arial" pitchFamily="34" charset="0"/>
                <a:cs typeface="Arial" pitchFamily="34" charset="0"/>
              </a:rPr>
              <a:t>Παναγιώτα</a:t>
            </a:r>
            <a:r>
              <a:rPr lang="el-GR" sz="1050" u="sng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Διονυσοπούλου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Μάρθα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l-GR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Νοσηλεύτρια Ελέγχου Λοιμώξεων,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Σπάρτης, Σπάρτη</a:t>
            </a: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Πρόεδρος Επιτροπής Νοσοκομειακών Λοιμώξεων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Σπάρτης, Σπάρτη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28600" y="1657350"/>
            <a:ext cx="2971800" cy="348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κυριότερα αντικείμενα πρόκλησης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διαδερμικού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τραυματισμού. Γάντια φορούσε το 81.2% (13/16) των ΕΥ που υπέστησαν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διαδερμικό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τραυματισμό και απάντησαν στη σχετική ερώτηση. Οι πλειονότητα των τραυματισμών σημειώθηκε στην άκρα χείρα και κυρίως στον δείκτη και τον αντίχειρα. Όσον αφορά τις διαδικασίες κατά τις οποίες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έλαβαν χώρα τα καταγεγραμμένα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αυτές σχετίζονται κυρίως με: (α) Χρήση της βελόνας σε ασθενή [30.8% (12/39)],  (β) Απόσυρση βελόνας μετά από χρήση [15.4% (6/39)], (γ) Αποκομιδή απορριμμάτων [12,8 (5/39)] και (δ) Αναρρόφηση βρογχικών εκκρίσεων [10.3% (4/39)]. Σε δύο (2) [5.1% (2/39)] περιπτώσεις ο τραυματισμός προκλήθηκε κατά τη διαδικασίας κάλυψης της βελόνας/ αιχμηρού μετά τη χρήση. </a:t>
            </a:r>
          </a:p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Στο 79.5% (31/39)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ΣΕΕΒΥ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η πηγή έκθεσης ήταν γνωστή. </a:t>
            </a:r>
          </a:p>
          <a:p>
            <a:pPr algn="just"/>
            <a:endParaRPr lang="el-GR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352800" y="1657350"/>
            <a:ext cx="2743200" cy="18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Έλεγχος μολυσματικότητας της πηγής διενεργήθηκε στο 74.2% (23/31) των συμβάντων με γνωστή πηγή έκθεσης, με το 21.7% (5/23) να ανιχνεύονται ως φορείς του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HCV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. Το 73.3% (22/30) των εκτεθέντων είχε ανοσία έναντι της Ηπατίτιδας Β. Εμβολιασμός έναντι της Ηπατίτιδας Β συστήθηκε στο 62,5% (5/8) των μη άνοσων εκτεθέντων.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Υπεράνοση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γ- σφαιρίνη χορηγήθηκε σε έναν ΕΥ [12.5% (1/8)] με έκθεση αγνώστου πηγής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Needle stick injury - 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1" y="1733550"/>
            <a:ext cx="2590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710</Words>
  <Application>Microsoft Office PowerPoint</Application>
  <PresentationFormat>Προβολή στην οθόνη (16:9)</PresentationFormat>
  <Paragraphs>29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</dc:creator>
  <cp:lastModifiedBy>dell</cp:lastModifiedBy>
  <cp:revision>32</cp:revision>
  <dcterms:created xsi:type="dcterms:W3CDTF">2014-05-15T06:23:53Z</dcterms:created>
  <dcterms:modified xsi:type="dcterms:W3CDTF">2022-10-31T17:34:01Z</dcterms:modified>
</cp:coreProperties>
</file>