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D032E56-0EF0-4B8B-9192-F2FCCF6A6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B1A25873-110E-4B00-944B-EDE5BD771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5B7A-FA79-463E-B9B0-44AAE7C7B087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F9B79-36AB-4A1A-B7BC-7191467A4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994104D-012F-4558-9765-9982BAF2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279B3AFE-A6AD-4315-8444-87D27FD77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5CEE-3ED7-42A8-9776-6CDD04989E60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8B7D3-1F74-4733-9D72-CD650F80F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071A159B-2CAF-4AA1-A41C-F913CBE5E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163EE7D7-D8C8-48E8-94E9-1F9EC305B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0622-ABA4-4FDF-A85A-C0F3416B983E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6DD9E-A255-4C3D-8FB6-A3B6FD582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5BF202E-0D31-4AFA-A49A-94176C66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3625358-E02D-4772-9EF5-847C564B5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82A1-A9DB-422C-811B-054E3C2B2E95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7076-F074-448D-8312-127212766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63DFEF3-8AED-4AF6-8CE4-F2959890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7D8982B8-2B53-4CA0-85D1-91B6EDD74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4BF5-27EE-4EBB-832B-87933EE39374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71CE-EE8F-4737-AA32-AB4542580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17D7B1F-30C5-4866-90EC-B6C617CE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8E7C055-A155-4138-9FC9-71CD40F44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0C4E6C3A-E9BA-4455-A304-6A95568F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9CCF-3AF6-4DF3-8255-E474E9F6B55D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F315-8BE2-494E-A6CB-5BE97E011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7959439-E88F-4925-9CBB-259BAF05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FE821827-D080-41CC-B530-94A6F7ADA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7CCF3B12-AFE7-44E0-8120-33D510CA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5B890177-BEBC-4C96-BF94-71C8BAF7D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BC48EB7A-02BF-40D8-8AE2-2BC57AEB7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A77D-D7B8-4302-A6BC-5C8166B38AA8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9C97F-E3CE-4448-9E3A-B41637540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FD35051-A0A3-4FE1-9FFC-0649DF03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BCE1-642F-4989-A4CD-0B96D80272E1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D2F97-A8D1-4EFF-89FF-8118C353D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647B-FED0-4201-8FE6-6391F8AE5F78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3CC5-1503-4DBC-B8D3-B228372F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20893B5-799D-4275-B9D0-991ECA2F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9B9738E-64DF-4F9D-BB64-1D939B4AB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4D04D737-AE66-4E02-BC92-6C2176D75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2DDC-F5AC-43B7-9666-E4BE05F61D4F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EAD8-B25F-4B1F-9A1C-31C3A2669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961CF3A-FDAA-488F-9277-E43F1FE6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0F8F36B8-E37E-4CF0-9C9B-C9DC41D21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28CE008B-0CE8-4E74-87B2-B3604A150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6556-7E64-4F8D-B13F-F068A47E9726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766B-765A-4B64-B2DD-2553C301E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1A4994E-58F4-4349-8E9A-8CE1D0C5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9BFD757-7F93-4A15-A414-4416B1C46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875520-45A4-4814-81F2-1EDAC2D1FE6F}" type="datetimeFigureOut">
              <a:rPr lang="en-US"/>
              <a:pPr>
                <a:defRPr/>
              </a:pPr>
              <a:t>10/31/2022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F5503B0-706E-41D1-B058-57AD9F56D2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608C24-D4F0-48CF-AB5F-882DF4F1A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A217A672-AA9B-45DB-A3C3-8FC38FFB7C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ody.gov.gr/wp-content/uploads/2022/09/systasi_eee_gia_ti_horigisi_anamnistikis_dosis_me_ta_epikairopoiimena_didynama_emvolia_enanti_toy_koronoioy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6 - TextBox"/>
          <p:cNvSpPr txBox="1">
            <a:spLocks noChangeArrowheads="1"/>
          </p:cNvSpPr>
          <p:nvPr/>
        </p:nvSpPr>
        <p:spPr bwMode="auto">
          <a:xfrm>
            <a:off x="0" y="4381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el-GR"/>
          </a:p>
          <a:p>
            <a:pPr algn="just" eaLnBrk="1" hangingPunct="1"/>
            <a:r>
              <a:rPr lang="el-GR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133350"/>
            <a:ext cx="6705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ΕΜΒΟΛΙΑΣΜΟΣ ΕΠΑΓΓΕΛΜΑΤΙΩΝ ΥΓΕΙΑΣ ΚΑΙ </a:t>
            </a:r>
            <a:r>
              <a:rPr lang="el-GR" sz="1600" b="1" dirty="0" err="1" smtClean="0">
                <a:latin typeface="Arial" pitchFamily="34" charset="0"/>
                <a:cs typeface="Arial" pitchFamily="34" charset="0"/>
              </a:rPr>
              <a:t>ΝΟΣΗΣΗ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ΑΠΟ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SARS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-2: ΔΕΔΟΜΕΝΑ ΔΕΥΤΕΡΟΒΑΘΜΙΟΥ ΝΟΣΟΚΟΜΕΙΟΥ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050" u="sng" dirty="0" smtClean="0">
                <a:latin typeface="Arial" pitchFamily="34" charset="0"/>
                <a:cs typeface="Arial" pitchFamily="34" charset="0"/>
              </a:rPr>
              <a:t>Καλατζή </a:t>
            </a:r>
            <a:r>
              <a:rPr lang="el-GR" sz="1050" u="sng" dirty="0" err="1" smtClean="0">
                <a:latin typeface="Arial" pitchFamily="34" charset="0"/>
                <a:cs typeface="Arial" pitchFamily="34" charset="0"/>
              </a:rPr>
              <a:t>Παναγιώτα</a:t>
            </a:r>
            <a:r>
              <a:rPr lang="el-GR" sz="1050" u="sng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Διονυσοπούλου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Μάρθα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l-GR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Νοσηλεύτρια Ελέγχου Λοιμώξεων,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Σπάρτης, Σπάρτη</a:t>
            </a: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Πρόεδρος Επιτροπής Νοσοκομειακών Λοιμώξεων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Σπάρτης, Σπάρτη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2400" y="1581150"/>
            <a:ext cx="2143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ΕΙΣΑΓΩΓΗ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1885950"/>
            <a:ext cx="289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Σύμφωνα με το άρθρο 206 του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ν.4820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/2021, ο εμβολιασμός των επαγγελματιών υγείας (ΕΥ) έναντι του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SARS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-2 καθίσταται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υποχρεωτικός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. 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52400" y="272415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ΣΚΟΠΟΣ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3028950"/>
            <a:ext cx="289560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Η εκτίμηση της εμβολιαστικής κάλυψης έναντι του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SARS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-2 και της εμφάνισης λοίμωξης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-19 σε ιατρούς και νοσηλευτές δευτεροβάθμιου Νοσοκομείου. </a:t>
            </a:r>
          </a:p>
          <a:p>
            <a:pPr lvl="0" algn="just"/>
            <a:endParaRPr kumimoji="0" 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52400" y="3867150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ΥΛΙΚΟ &amp; ΜΕΘΟΔΟΣ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28600" y="4171950"/>
            <a:ext cx="28956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Δεδομένα σχετικά με το ιστορικό εμβολιασμού και την εμφάνιση λοίμωξης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-19 συλλέχθηκαν αναδρομικά για την περίοδο 06 Ιανουαρίου 2021 (έναρξη  του εμβολιασμού έναντι του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SARS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-2)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έως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200400" y="2571750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ΑΠΟΤΕΛΕΣΜΑΤΑ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200400" y="2876550"/>
            <a:ext cx="2743200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Εξήντα τέσσερις (64) ιατροί και 199 νοσηλευτές αποτέλεσαν το δείγμα της παρούσας εργασίας. Το 92.2% (59/64) των ιατρών και το 92.5% (184/199) των νοσηλευτών έχει εμβολιαστεί έναντι της λοίμωξης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-19. </a:t>
            </a:r>
            <a:endParaRPr lang="el-GR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   Σήμερα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πλήρως εμβολιασμένο είναι το 89% (57/64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των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ιατρών, εκ των οποίων το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93%(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53/57)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αφορά εμβολιασμένους με αναμνηστική δόση, και το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7% (4/57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) εμβολιασμένους με το βασικό σχήμα εμβολιασμού</a:t>
            </a:r>
            <a:r>
              <a:rPr lang="en-US" sz="105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. Αντίστοιχα, για τους νοσηλευτές,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πλήρως εμβολιασμένο είναι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το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00400" y="1885950"/>
            <a:ext cx="27432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και τις 16 Σεπτέμβρη του 2022, για το σύνολο του ιατρονοσηλευτικού προσωπικού. 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71599" cy="1276350"/>
          </a:xfrm>
          <a:prstGeom prst="rect">
            <a:avLst/>
          </a:prstGeom>
          <a:noFill/>
        </p:spPr>
      </p:pic>
      <p:pic>
        <p:nvPicPr>
          <p:cNvPr id="15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1" y="0"/>
            <a:ext cx="1371599" cy="1276350"/>
          </a:xfrm>
          <a:prstGeom prst="rect">
            <a:avLst/>
          </a:prstGeom>
          <a:noFill/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019800" y="1885950"/>
            <a:ext cx="2743200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78.9% (157/199), εκ των οποίων το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9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7.5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%(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153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57)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αφορά εμβολιασμένους με αναμνηστική δόση, και το 2.5% (4/157)</a:t>
            </a:r>
            <a:r>
              <a:rPr lang="el-GR" sz="105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εμβολιασμένους με το βασικό σχήμα εμβολιασμού. Στο 3.2% (2/64) των ιατρών και στο 13.6% (27/199) των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νοσηλευτών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έχει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παρέλθει το χρονικό διάστημα των εννέα (9) μηνών από τη χορήγηση του βασικού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εμβολιασμού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. Από αυτούς, το 50% (1/2) των ιατρών προσέρχεται στο χώρο εργασίας προσκομίζοντας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αντιγονικό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έλεγχο (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rapid test)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σε εβδομαδιαία βάση και το άλλο 50% (1/2)  με βεβαίωση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νόσησης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εντός του τελευταίου εξαμήνου. Για τους νοσηλευτές, τα αντίστοιχα ποσοστά είναι 51.8% (14/27) και 48.2% (13/27). </a:t>
            </a:r>
          </a:p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Τα ποσοστά των μη εμβολιασμένων βρέθηκαν παρόμοια ανάμεσα στις δύο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172200" y="1657350"/>
            <a:ext cx="1286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ΒΙΒΛΙΟΓΡΑΦΙΑ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3562350"/>
            <a:ext cx="2743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Ικανοποιητική αλλά όχι μέγιστη είναι η εμβολιαστική κάλυψη του ιατρό- νοσηλευτικού προσωπικού. Οι εμβολιασμένοι νοσηλευτές φαίνεται ότι νόσησαν σε υψηλότερο ποσοστό σε σχέση με τους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ανεμβολίαστους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ωστόσο μεγαλύτερο δείγμα απαιτείται για την εξαγωγή ασφαλέστερων συμπερασμάτων. </a:t>
            </a:r>
            <a:endParaRPr lang="el-GR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72200" y="1962150"/>
            <a:ext cx="2743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algn="just">
              <a:buFont typeface="+mj-lt"/>
              <a:buAutoNum type="arabicPeriod"/>
            </a:pPr>
            <a:r>
              <a:rPr lang="el-GR" sz="800" dirty="0" smtClean="0">
                <a:latin typeface="Arial" pitchFamily="34" charset="0"/>
                <a:cs typeface="Arial" pitchFamily="34" charset="0"/>
              </a:rPr>
              <a:t>Ν. 4820/2021: άρθρο 206. Υποχρεωτικότητα 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εμβολιασμού.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el-GR" sz="800" dirty="0" smtClean="0">
                <a:latin typeface="Arial" pitchFamily="34" charset="0"/>
                <a:cs typeface="Arial" pitchFamily="34" charset="0"/>
              </a:rPr>
              <a:t>Εθνικός 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Οργανισμός Δημόσιας Υγείας. Σύσταση ΕΕΕ για τη χορήγηση αναμνηστικής δόσης με τα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επικαιροποιημένα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διδύναμα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εμβόλια έναντι του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κορωνοϊού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, 26/09/2022. Διαθέσιμο στην ηλεκτρονική διεύθυνση: </a:t>
            </a:r>
            <a:r>
              <a:rPr lang="el-GR" sz="800" u="sng" dirty="0" err="1" smtClean="0">
                <a:latin typeface="Arial" pitchFamily="34" charset="0"/>
                <a:cs typeface="Arial" pitchFamily="34" charset="0"/>
                <a:hlinkClick r:id="rId2"/>
              </a:rPr>
              <a:t>https:</a:t>
            </a:r>
            <a:r>
              <a:rPr lang="el-GR" sz="800" u="sng" dirty="0" smtClean="0">
                <a:latin typeface="Arial" pitchFamily="34" charset="0"/>
                <a:cs typeface="Arial" pitchFamily="34" charset="0"/>
                <a:hlinkClick r:id="rId2"/>
              </a:rPr>
              <a:t>//</a:t>
            </a:r>
            <a:r>
              <a:rPr lang="el-GR" sz="800" u="sng" dirty="0" err="1" smtClean="0">
                <a:latin typeface="Arial" pitchFamily="34" charset="0"/>
                <a:cs typeface="Arial" pitchFamily="34" charset="0"/>
                <a:hlinkClick r:id="rId2"/>
              </a:rPr>
              <a:t>eody.gov.gr</a:t>
            </a:r>
            <a:r>
              <a:rPr lang="el-GR" sz="800" u="sng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l-GR" sz="800" u="sng" dirty="0" err="1" smtClean="0">
                <a:latin typeface="Arial" pitchFamily="34" charset="0"/>
                <a:cs typeface="Arial" pitchFamily="34" charset="0"/>
                <a:hlinkClick r:id="rId2"/>
              </a:rPr>
              <a:t>wp</a:t>
            </a:r>
            <a:r>
              <a:rPr lang="el-GR" sz="800" u="sng" dirty="0" smtClean="0"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l-GR" sz="800" u="sng" dirty="0" err="1" smtClean="0">
                <a:latin typeface="Arial" pitchFamily="34" charset="0"/>
                <a:cs typeface="Arial" pitchFamily="34" charset="0"/>
                <a:hlinkClick r:id="rId2"/>
              </a:rPr>
              <a:t>content</a:t>
            </a:r>
            <a:r>
              <a:rPr lang="el-GR" sz="800" u="sng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l-GR" sz="800" u="sng" dirty="0" err="1" smtClean="0">
                <a:latin typeface="Arial" pitchFamily="34" charset="0"/>
                <a:cs typeface="Arial" pitchFamily="34" charset="0"/>
                <a:hlinkClick r:id="rId2"/>
              </a:rPr>
              <a:t>uploads</a:t>
            </a:r>
            <a:r>
              <a:rPr lang="el-GR" sz="800" u="sng" dirty="0" smtClean="0">
                <a:latin typeface="Arial" pitchFamily="34" charset="0"/>
                <a:cs typeface="Arial" pitchFamily="34" charset="0"/>
                <a:hlinkClick r:id="rId2"/>
              </a:rPr>
              <a:t>/2022/09/systasi_eee_gia_ti_horigisi_anamnistikis_dosis_me_ta_epikairopoiimena_didynama_emvolia_enanti_toy_koronoioy.pdf</a:t>
            </a:r>
            <a:endParaRPr lang="el-GR" sz="800" u="sng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Δ1α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ΓΠ.οικ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51236/2022, ΦΕΚ 4756/Β/9-9-2022. Έκτακτα μέτρα προστασίας της δημόσιας υγείας από τον κίνδυνο περαιτέρω διασποράς του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κορωνοϊού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-19 στο σύνολο της Επικράτειας.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276600" y="3333750"/>
            <a:ext cx="2000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ΣΥΜΠΕΡΑΣΜΑΤΑ</a:t>
            </a:r>
            <a:endParaRPr lang="el-GR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371599" cy="1276350"/>
          </a:xfrm>
          <a:prstGeom prst="rect">
            <a:avLst/>
          </a:prstGeom>
          <a:noFill/>
        </p:spPr>
      </p:pic>
      <p:pic>
        <p:nvPicPr>
          <p:cNvPr id="14" name="Picture 2" descr="C:\Users\dell\Pictures\Στιγμιότυπο οθόνης 2022-10-30 1950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1" y="0"/>
            <a:ext cx="1371599" cy="1276350"/>
          </a:xfrm>
          <a:prstGeom prst="rect">
            <a:avLst/>
          </a:prstGeom>
          <a:noFill/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295400" y="133350"/>
            <a:ext cx="6705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ΕΜΒΟΛΙΑΣΜΟΣ ΕΠΑΓΓΕΛΜΑΤΙΩΝ ΥΓΕΙΑΣ ΚΑΙ </a:t>
            </a:r>
            <a:r>
              <a:rPr lang="el-GR" sz="1600" b="1" dirty="0" err="1" smtClean="0">
                <a:latin typeface="Arial" pitchFamily="34" charset="0"/>
                <a:cs typeface="Arial" pitchFamily="34" charset="0"/>
              </a:rPr>
              <a:t>ΝΟΣΗΣΗ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ΑΠΟ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SARS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-2: ΔΕΔΟΜΕΝΑ ΔΕΥΤΕΡΟΒΑΘΜΙΟΥ ΝΟΣΟΚΟΜΕΙΟΥ</a:t>
            </a: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050" u="sng" dirty="0" smtClean="0">
                <a:latin typeface="Arial" pitchFamily="34" charset="0"/>
                <a:cs typeface="Arial" pitchFamily="34" charset="0"/>
              </a:rPr>
              <a:t>Καλατζή </a:t>
            </a:r>
            <a:r>
              <a:rPr lang="el-GR" sz="1050" u="sng" dirty="0" err="1" smtClean="0">
                <a:latin typeface="Arial" pitchFamily="34" charset="0"/>
                <a:cs typeface="Arial" pitchFamily="34" charset="0"/>
              </a:rPr>
              <a:t>Παναγιώτα</a:t>
            </a:r>
            <a:r>
              <a:rPr lang="el-GR" sz="1050" u="sng" baseline="300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Διονυσοπούλου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Μάρθα</a:t>
            </a:r>
            <a:r>
              <a:rPr lang="el-GR" sz="1050" baseline="30000" dirty="0" err="1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l-GR" sz="105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Νοσηλεύτρια Ελέγχου Λοιμώξεων,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. Σπάρτης, Σπάρτη</a:t>
            </a:r>
          </a:p>
          <a:p>
            <a:pPr lvl="0" algn="ctr"/>
            <a:r>
              <a:rPr lang="el-GR" sz="800" dirty="0" smtClean="0">
                <a:latin typeface="Arial" pitchFamily="34" charset="0"/>
                <a:cs typeface="Arial" pitchFamily="34" charset="0"/>
              </a:rPr>
              <a:t>Πρόεδρος Επιτροπής Νοσοκομειακών Λοιμώξεων </a:t>
            </a:r>
            <a:r>
              <a:rPr lang="el-GR" sz="800" dirty="0" err="1" smtClean="0">
                <a:latin typeface="Arial" pitchFamily="34" charset="0"/>
                <a:cs typeface="Arial" pitchFamily="34" charset="0"/>
              </a:rPr>
              <a:t>Ν.Μ</a:t>
            </a:r>
            <a:r>
              <a:rPr lang="el-GR" sz="800" dirty="0" smtClean="0">
                <a:latin typeface="Arial" pitchFamily="34" charset="0"/>
                <a:cs typeface="Arial" pitchFamily="34" charset="0"/>
              </a:rPr>
              <a:t> Σπάρτης, Σπάρτη</a:t>
            </a:r>
            <a:endParaRPr lang="el-G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28600" y="1657350"/>
            <a:ext cx="2971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κατηγορίες εργαζομένων [Ι: 7.8% (5/64); Ν: 7.5% (15/199)]. Σε αναστολή εργασίας βρίσκεται ένας μόνο ιατρός [1.6% (1/64) και έντεκα (11) νοσηλευτές [5.5% (11/199)]. 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1050" dirty="0" smtClean="0">
                <a:latin typeface="Arial" pitchFamily="34" charset="0"/>
                <a:cs typeface="Arial" pitchFamily="34" charset="0"/>
              </a:rPr>
              <a:t>Λοίμωξη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-19 ανέπτυξε το 51.6% (33/64) των ιατρών [47.5% (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28/59)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επί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των εμβολιασμένων; 100% (5/5) 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επί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ανεμβολίαστων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] και το 67.8% (135/199) των νοσηλευτών [68.5% (126/184) επί των εμβολιασμένων; 60% (9/15) επί των </a:t>
            </a:r>
            <a:r>
              <a:rPr lang="el-GR" sz="1050" dirty="0" err="1" smtClean="0">
                <a:latin typeface="Arial" pitchFamily="34" charset="0"/>
                <a:cs typeface="Arial" pitchFamily="34" charset="0"/>
              </a:rPr>
              <a:t>ανεμβολίαστων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]. Το 75.8% (25/33) των ιατρών με λοίμωξη 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COVID</a:t>
            </a:r>
            <a:r>
              <a:rPr lang="el-GR" sz="1050" dirty="0" smtClean="0">
                <a:latin typeface="Arial" pitchFamily="34" charset="0"/>
                <a:cs typeface="Arial" pitchFamily="34" charset="0"/>
              </a:rPr>
              <a:t>-19, νόσησε ενώ ήταν πλήρως εμβολιασμένο, το 9% (3/33) ενώ ήταν μερικώς εμβολιασμένο και το 15.2% (5/33) αφορούσε μη εμβολιασμένο προσωπικό, ενώ τα αντίστοιχα ποσοστά για τους νοσηλευτές ήταν 86.7% (117/135), 6.7% (9/135) και 6.7% (9/135). </a:t>
            </a:r>
          </a:p>
          <a:p>
            <a:pPr algn="just"/>
            <a:endParaRPr lang="el-GR" sz="105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ospitals have spent more than $3B on personal protective equipment since  COVID-19 began | Fierce Healthca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733550"/>
            <a:ext cx="261937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682</Words>
  <Application>Microsoft Office PowerPoint</Application>
  <PresentationFormat>Προβολή στην οθόνη (16:9)</PresentationFormat>
  <Paragraphs>33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</dc:creator>
  <cp:lastModifiedBy>dell</cp:lastModifiedBy>
  <cp:revision>36</cp:revision>
  <dcterms:created xsi:type="dcterms:W3CDTF">2014-05-15T06:23:53Z</dcterms:created>
  <dcterms:modified xsi:type="dcterms:W3CDTF">2022-10-31T19:07:37Z</dcterms:modified>
</cp:coreProperties>
</file>