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2" r:id="rId3"/>
    <p:sldId id="257" r:id="rId4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B15EED-3401-4D00-82D3-90E5A494D598}" v="14" dt="2022-10-31T08:23:20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1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0105E-2E01-40A1-8D0E-5CEA6980168D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69B6D-6709-4F39-A79E-8EE039448C6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69B6D-6709-4F39-A79E-8EE039448C64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1/11/2022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75836" y="40144"/>
            <a:ext cx="7882443" cy="1428742"/>
          </a:xfrm>
        </p:spPr>
        <p:txBody>
          <a:bodyPr>
            <a:normAutofit/>
          </a:bodyPr>
          <a:lstStyle/>
          <a:p>
            <a:r>
              <a:rPr lang="el-GR" sz="1400" b="1" dirty="0"/>
              <a:t>ΜΕΛΕΤΗ ΕΚΒΑΣΗΣ ΚΑΙ ΦΑΡΜΑΚΟ- ΟΙΚΟΝΟΜΙΚΩΝ ΧΑΡΑΚΤΗΡΙΣΤΙΚΩΝ ΣΕ ΑΣΘΕΝΕΙΣ ΜΕ ΒΑΚΤΗΡΙΑΙΜΙΑ, ΠΟΥ ΟΦΕΙΛΕΤΑΙ ΣΕ ΠΟΛΥΑΝΘΕΚΤΙΚΟΥΣ ΕΝΑΝΤΙ ΕΥΑΙΣΘΗΤΟΥΣ ΣΤΑ ΑΝΤΙΜΙΚΡΟΒΙΑΚΑ ΜΙΚΡΟΟΡΓΑΝΙΣΜΟΥΣ, </a:t>
            </a:r>
            <a:r>
              <a:rPr lang="el-GR" sz="1000" b="1" dirty="0"/>
              <a:t/>
            </a:r>
            <a:br>
              <a:rPr lang="el-GR" sz="1000" b="1" dirty="0"/>
            </a:br>
            <a:r>
              <a:rPr lang="el-GR" sz="1000" b="1" dirty="0"/>
              <a:t/>
            </a:r>
            <a:br>
              <a:rPr lang="el-GR" sz="1000" b="1" dirty="0"/>
            </a:br>
            <a:r>
              <a:rPr lang="el-GR" sz="1000" b="1" u="sng" dirty="0"/>
              <a:t>ΣΚΙΝΤΖΗ ΑΙΚΑΤΕΡΙΝΗ</a:t>
            </a:r>
            <a:r>
              <a:rPr lang="el-GR" sz="1000" dirty="0"/>
              <a:t>,</a:t>
            </a:r>
            <a:r>
              <a:rPr lang="en-GB" sz="1000" dirty="0"/>
              <a:t> </a:t>
            </a:r>
            <a:r>
              <a:rPr lang="el-GR" sz="1000" b="1" dirty="0"/>
              <a:t>ΓΕΩΡΓΙΟΣ ΠΑΝΑΓΙΩΤΑΚΟΠΟΥΛΟΣ, ΙΡΙΣ ΣΠΗΛΙΟΠΟΥΛΟΥ, ΧΑΡΑΛΑΜΠΟΣ ΓΩΓΟΣ, ΚΑΡΟΛΙΝΑ ΑΚΙΝΟΣΟΓΛΟΥ, ΙΑΤΡΙΚΗ ΣΧΟΛΗ ΠΑΝΕΠΙΣΤΗΜΙΟΥ ΠΑΤΡΩΝ</a:t>
            </a:r>
            <a:r>
              <a:rPr lang="el-GR" sz="1000" dirty="0"/>
              <a:t/>
            </a:r>
            <a:br>
              <a:rPr lang="el-GR" sz="1000" dirty="0"/>
            </a:br>
            <a:endParaRPr lang="el-GR" sz="1000" dirty="0"/>
          </a:p>
        </p:txBody>
      </p:sp>
      <p:sp>
        <p:nvSpPr>
          <p:cNvPr id="6" name="5 - Ορθογώνιο"/>
          <p:cNvSpPr/>
          <p:nvPr/>
        </p:nvSpPr>
        <p:spPr>
          <a:xfrm>
            <a:off x="1028625" y="1506670"/>
            <a:ext cx="777686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200" b="1" dirty="0"/>
              <a:t>Εισαγωγή: Οι λοιμώξεις παραμένουν κύριο αίτιο νοσηρότητας και θνητότητας στον ανεπτυγμένο κόσμο και πλήττουν οικονομικά το σύστημα υγείας της χώρας μας. Η έκβαση αλλά και το κόστος της θεραπείας τους σχετίζεται με την εμφάνιση </a:t>
            </a:r>
            <a:r>
              <a:rPr lang="el-GR" sz="1200" b="1" dirty="0" err="1"/>
              <a:t>πολυανθεκτικών</a:t>
            </a:r>
            <a:r>
              <a:rPr lang="el-GR" sz="1200" b="1" dirty="0"/>
              <a:t> παθογόνων. </a:t>
            </a:r>
          </a:p>
          <a:p>
            <a:pPr algn="just"/>
            <a:r>
              <a:rPr lang="el-GR" sz="1200" b="1" dirty="0"/>
              <a:t>Σκοπός: Να διερευνηθεί το κόστος της νοσοκομειακής περίθαλψης και τα αποτελέσματα μεταξύ της βακτηριαιμίας που οφείλεται σε </a:t>
            </a:r>
            <a:r>
              <a:rPr lang="el-GR" sz="1200" b="1" dirty="0" err="1"/>
              <a:t>πολυανθεκτικούς</a:t>
            </a:r>
            <a:r>
              <a:rPr lang="el-GR" sz="1200" b="1" dirty="0"/>
              <a:t> έναντι ευαίσθητους στα </a:t>
            </a:r>
            <a:r>
              <a:rPr lang="el-GR" sz="1200" b="1" dirty="0" err="1"/>
              <a:t>αντιμικροβιακά</a:t>
            </a:r>
            <a:r>
              <a:rPr lang="el-GR" sz="1200" b="1" dirty="0"/>
              <a:t>, παθογόνους </a:t>
            </a:r>
            <a:r>
              <a:rPr lang="el-GR" sz="1200" b="1" dirty="0" err="1"/>
              <a:t>μικροοοργανισμούς</a:t>
            </a:r>
            <a:r>
              <a:rPr lang="el-GR" sz="1200" b="1" dirty="0"/>
              <a:t>.  </a:t>
            </a:r>
          </a:p>
          <a:p>
            <a:pPr algn="just"/>
            <a:endParaRPr lang="el-GR" sz="1200" b="1" dirty="0"/>
          </a:p>
          <a:p>
            <a:pPr algn="just"/>
            <a:endParaRPr lang="el-GR" sz="1200" b="1" dirty="0"/>
          </a:p>
          <a:p>
            <a:pPr algn="just"/>
            <a:endParaRPr lang="el-GR" sz="1100" b="1" dirty="0"/>
          </a:p>
          <a:p>
            <a:pPr algn="just"/>
            <a:endParaRPr lang="el-GR" sz="11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521761" y="3497303"/>
            <a:ext cx="16155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/>
              <a:t>ΥΛΙΚΟ ΚΑΙ ΜΕΘΟΔΟΙ</a:t>
            </a:r>
            <a:endParaRPr lang="en-US" sz="1200" b="1" dirty="0"/>
          </a:p>
        </p:txBody>
      </p:sp>
      <p:sp>
        <p:nvSpPr>
          <p:cNvPr id="9" name="8 - Δεξιό βέλος"/>
          <p:cNvSpPr/>
          <p:nvPr/>
        </p:nvSpPr>
        <p:spPr>
          <a:xfrm>
            <a:off x="2195736" y="3364729"/>
            <a:ext cx="1714512" cy="50006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</a:pPr>
            <a:r>
              <a:rPr lang="el-GR" sz="1100" b="1" dirty="0"/>
              <a:t>Προοπτική μελέτη 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4114206" y="2788698"/>
            <a:ext cx="4634257" cy="20873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100" b="1" dirty="0"/>
              <a:t>Ασθενείς, που διαγνώστηκαν με βακτηριαιμία, την περίοδο 4</a:t>
            </a:r>
            <a:r>
              <a:rPr lang="el-GR" sz="1100" b="1" baseline="30000" dirty="0"/>
              <a:t>ος</a:t>
            </a:r>
            <a:r>
              <a:rPr lang="el-GR" sz="1100" b="1" dirty="0"/>
              <a:t> 2016- 5</a:t>
            </a:r>
            <a:r>
              <a:rPr lang="el-GR" sz="1100" b="1" baseline="30000" dirty="0"/>
              <a:t>ος</a:t>
            </a:r>
            <a:r>
              <a:rPr lang="el-GR" sz="1100" b="1" dirty="0"/>
              <a:t> 2017, στο </a:t>
            </a:r>
            <a:r>
              <a:rPr lang="el-GR" sz="1100" b="1" dirty="0" err="1"/>
              <a:t>ΠΓΝΠατρών</a:t>
            </a:r>
            <a:r>
              <a:rPr lang="el-GR" sz="1100" b="1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100" b="1" dirty="0"/>
              <a:t>Καταγραφή επιδημιολογικών, </a:t>
            </a:r>
            <a:r>
              <a:rPr lang="el-GR" sz="1100" b="1" dirty="0" err="1"/>
              <a:t>κλινικοεργαστηριακών</a:t>
            </a:r>
            <a:r>
              <a:rPr lang="el-GR" sz="1100" b="1" dirty="0"/>
              <a:t>, θεραπευτικών  χαρακτηριστικών και </a:t>
            </a:r>
            <a:r>
              <a:rPr lang="el-GR" sz="1100" b="1" dirty="0" smtClean="0"/>
              <a:t>εκβάσεων </a:t>
            </a:r>
            <a:endParaRPr lang="el-GR" sz="11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100" b="1" dirty="0"/>
              <a:t>Υπολογισμός κόστους νοσηλείας και </a:t>
            </a:r>
            <a:r>
              <a:rPr lang="el-GR" sz="1100" b="1" dirty="0" err="1"/>
              <a:t>αντιμικροβιακών</a:t>
            </a:r>
            <a:r>
              <a:rPr lang="el-GR" sz="1100" b="1" dirty="0"/>
              <a:t> παραγόντων </a:t>
            </a:r>
            <a:r>
              <a:rPr lang="el-GR" sz="1100" b="1" dirty="0" smtClean="0"/>
              <a:t>σύμφωνα </a:t>
            </a:r>
            <a:r>
              <a:rPr lang="el-GR" sz="1100" b="1" dirty="0"/>
              <a:t>με ΙΦΕΤ/ΕΟΦ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1100" b="1" dirty="0"/>
              <a:t> Το κόστος νοσηλείας λήφθηκε από βάση δεδομένων για τα ελληνικά νοσοκομεία ΚΕΝ/Ι</a:t>
            </a:r>
            <a:r>
              <a:rPr lang="en-GB" sz="1100" b="1" dirty="0"/>
              <a:t>CD10</a:t>
            </a:r>
            <a:endParaRPr lang="el-GR" sz="11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Θέση περιεχομένου 3">
            <a:extLst>
              <a:ext uri="{FF2B5EF4-FFF2-40B4-BE49-F238E27FC236}">
                <a16:creationId xmlns:a16="http://schemas.microsoft.com/office/drawing/2014/main" xmlns="" id="{58458D55-E3D9-9480-2D04-9427144AB5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16489378"/>
              </p:ext>
            </p:extLst>
          </p:nvPr>
        </p:nvGraphicFramePr>
        <p:xfrm>
          <a:off x="1142976" y="2214560"/>
          <a:ext cx="4500593" cy="27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42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4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21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Παθογόνοι</a:t>
                      </a:r>
                      <a:r>
                        <a:rPr lang="el-GR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Μικροοργανισμοί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Sensitive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l-GR" sz="1200" dirty="0">
                          <a:effectLst/>
                        </a:rPr>
                        <a:t>ν=</a:t>
                      </a:r>
                      <a:r>
                        <a:rPr lang="en-US" sz="1200" dirty="0">
                          <a:effectLst/>
                        </a:rPr>
                        <a:t>6</a:t>
                      </a:r>
                      <a:r>
                        <a:rPr lang="el-GR" sz="1200" dirty="0">
                          <a:effectLst/>
                        </a:rPr>
                        <a:t>2)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Resistant (</a:t>
                      </a:r>
                      <a:r>
                        <a:rPr lang="el-GR" sz="1200" dirty="0">
                          <a:effectLst/>
                        </a:rPr>
                        <a:t>ν=</a:t>
                      </a:r>
                      <a:r>
                        <a:rPr lang="en-US" sz="1200" dirty="0">
                          <a:effectLst/>
                        </a:rPr>
                        <a:t>41</a:t>
                      </a:r>
                      <a:r>
                        <a:rPr lang="el-GR" sz="1200" dirty="0">
                          <a:effectLst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752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Gram (+)                                  </a:t>
                      </a:r>
                      <a:r>
                        <a:rPr lang="el-GR" sz="1200" dirty="0">
                          <a:effectLst/>
                        </a:rPr>
                        <a:t>29                                                    7</a:t>
                      </a:r>
                      <a:endParaRPr lang="el-GR" sz="11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S </a:t>
                      </a:r>
                      <a:r>
                        <a:rPr lang="en-US" sz="1200" i="1" dirty="0" err="1">
                          <a:effectLst/>
                        </a:rPr>
                        <a:t>aureus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23 (37,1%)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0 (0,0%)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Enterococcus </a:t>
                      </a:r>
                      <a:r>
                        <a:rPr lang="en-US" sz="1200" i="1" dirty="0" err="1">
                          <a:effectLst/>
                        </a:rPr>
                        <a:t>sp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6 (9,7%)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7 (17,1%)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66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</a:t>
                      </a:r>
                      <a:r>
                        <a:rPr lang="en-US" sz="1200" dirty="0">
                          <a:effectLst/>
                        </a:rPr>
                        <a:t>ram (-)                                   </a:t>
                      </a:r>
                      <a:r>
                        <a:rPr lang="el-GR" sz="1200" dirty="0">
                          <a:effectLst/>
                        </a:rPr>
                        <a:t>33                                             34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Acinetobacter </a:t>
                      </a:r>
                      <a:r>
                        <a:rPr lang="en-US" sz="1200" i="1" dirty="0" err="1">
                          <a:effectLst/>
                        </a:rPr>
                        <a:t>sp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3 (4,8%)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12 (29,3%)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Klebsiella </a:t>
                      </a:r>
                      <a:r>
                        <a:rPr lang="en-US" sz="1200" i="1" dirty="0" err="1">
                          <a:effectLst/>
                        </a:rPr>
                        <a:t>sp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12 (19,4%)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14 (34,1%)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Pseudomonas </a:t>
                      </a:r>
                      <a:r>
                        <a:rPr lang="en-US" sz="1200" i="1" dirty="0" err="1">
                          <a:effectLst/>
                        </a:rPr>
                        <a:t>sp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17 (27,4%)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8 (19,5%)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2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Proteus </a:t>
                      </a:r>
                      <a:r>
                        <a:rPr lang="en-US" sz="1200" i="1" dirty="0" err="1">
                          <a:effectLst/>
                        </a:rPr>
                        <a:t>sp</a:t>
                      </a:r>
                      <a:endParaRPr lang="el-G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1 (1,6%)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0 (0,0%)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142976" y="142859"/>
          <a:ext cx="4500594" cy="1863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41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09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5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Δημογραφικά</a:t>
                      </a:r>
                      <a:r>
                        <a:rPr lang="el-GR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και κλινικά χαρακτηριστικά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Sensitive (</a:t>
                      </a:r>
                      <a:r>
                        <a:rPr lang="el-GR" sz="1200" dirty="0">
                          <a:effectLst/>
                        </a:rPr>
                        <a:t>ν=62)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Resistant (</a:t>
                      </a:r>
                      <a:r>
                        <a:rPr lang="el-GR" sz="1200" dirty="0">
                          <a:effectLst/>
                        </a:rPr>
                        <a:t>ν=41)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11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Φύλο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1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Άνδρας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40 (64,5%)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22 (53,7%)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5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Γυναίκα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22 (35,5%)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19 (46,3%)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Ηλικία </a:t>
                      </a:r>
                      <a:r>
                        <a:rPr lang="el-GR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mean+/- </a:t>
                      </a:r>
                      <a:r>
                        <a:rPr lang="en-US" sz="11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70,95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</a:t>
                      </a:r>
                      <a:r>
                        <a:rPr lang="el-GR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14.735)</a:t>
                      </a:r>
                      <a:endParaRPr lang="el-GR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65.74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</a:t>
                      </a:r>
                      <a:r>
                        <a:rPr lang="el-G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17.198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" name="Θέση περιεχομένου 3">
            <a:extLst>
              <a:ext uri="{FF2B5EF4-FFF2-40B4-BE49-F238E27FC236}">
                <a16:creationId xmlns:a16="http://schemas.microsoft.com/office/drawing/2014/main" xmlns="" id="{0C91F7A9-62AB-AD28-D79D-8A3D3B4E9C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37237991"/>
              </p:ext>
            </p:extLst>
          </p:nvPr>
        </p:nvGraphicFramePr>
        <p:xfrm>
          <a:off x="5724128" y="142859"/>
          <a:ext cx="3265028" cy="4953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647">
                  <a:extLst>
                    <a:ext uri="{9D8B030D-6E8A-4147-A177-3AD203B41FA5}">
                      <a16:colId xmlns:a16="http://schemas.microsoft.com/office/drawing/2014/main" xmlns="" val="2332537440"/>
                    </a:ext>
                  </a:extLst>
                </a:gridCol>
                <a:gridCol w="125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5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02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Προέλευση</a:t>
                      </a:r>
                      <a:r>
                        <a:rPr lang="el-GR" sz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λοίμωξης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Sensitive (</a:t>
                      </a:r>
                      <a:r>
                        <a:rPr lang="el-GR" sz="1200" dirty="0">
                          <a:effectLst/>
                        </a:rPr>
                        <a:t>ν=</a:t>
                      </a:r>
                      <a:r>
                        <a:rPr lang="en-US" sz="1200" dirty="0">
                          <a:effectLst/>
                        </a:rPr>
                        <a:t>62</a:t>
                      </a:r>
                      <a:r>
                        <a:rPr lang="el-GR" sz="1200" dirty="0">
                          <a:effectLst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Resistant(</a:t>
                      </a:r>
                      <a:r>
                        <a:rPr lang="el-GR" sz="1200" dirty="0">
                          <a:effectLst/>
                        </a:rPr>
                        <a:t>ν=</a:t>
                      </a:r>
                      <a:r>
                        <a:rPr lang="en-US" sz="1200" dirty="0">
                          <a:effectLst/>
                        </a:rPr>
                        <a:t>41</a:t>
                      </a:r>
                      <a:r>
                        <a:rPr lang="el-GR" sz="1200" dirty="0">
                          <a:effectLst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3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err="1">
                          <a:effectLst/>
                        </a:rPr>
                        <a:t>Ενδονοσοκομειακή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29 (46,8%)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37 (90,2%)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Κοινότητας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32 (51,6%)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4 (9,8%)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Αδιευκρίνιστη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1 (1,6%)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0 (0,0%)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8834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Στάδιο σήψης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Απλή λοίμωξη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0 (0,0%)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1 (2,4%)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Σήψη</a:t>
                      </a:r>
                      <a:endParaRPr lang="el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36 (58,1%)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11 (26,8%)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Σοβαρή σήψη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23 (37,1%)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26 (63,4%)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  <a:latin typeface="Corbel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Σηπτικό σοκ</a:t>
                      </a: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  <a:latin typeface="Corbel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(4,8%)</a:t>
                      </a: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  <a:latin typeface="Corbel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(7,3%)</a:t>
                      </a: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8834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</a:rPr>
                        <a:t>Εστία </a:t>
                      </a:r>
                      <a:r>
                        <a:rPr lang="el-GR" sz="900" dirty="0">
                          <a:effectLst/>
                        </a:rPr>
                        <a:t>λοίμωξης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Ο</a:t>
                      </a:r>
                      <a:r>
                        <a:rPr lang="el-GR" sz="900" dirty="0" smtClean="0">
                          <a:effectLst/>
                        </a:rPr>
                        <a:t>υροποιητικό 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14 (22,6%)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7 (17,1%)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ΓΕΣ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</a:rPr>
                        <a:t>4(6,45%)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</a:rPr>
                        <a:t>2(4,9%)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Χοληφόρα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(6,45%)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(12,2%)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  <a:r>
                        <a:rPr lang="el-G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υσκευές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4 (6,5%)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0 (0,0%)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Π</a:t>
                      </a:r>
                      <a:r>
                        <a:rPr lang="el-GR" sz="900" dirty="0" smtClean="0">
                          <a:effectLst/>
                        </a:rPr>
                        <a:t>ρωτοπαθής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11 (17,7%)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14 (34,1%)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776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 smtClean="0">
                          <a:effectLst/>
                        </a:rPr>
                        <a:t>Καθετήρες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(port-a-</a:t>
                      </a:r>
                      <a:r>
                        <a:rPr lang="en-US" sz="900" dirty="0" err="1">
                          <a:effectLst/>
                        </a:rPr>
                        <a:t>cath</a:t>
                      </a:r>
                      <a:r>
                        <a:rPr lang="en-US" sz="900" dirty="0">
                          <a:effectLst/>
                        </a:rPr>
                        <a:t>, </a:t>
                      </a:r>
                      <a:r>
                        <a:rPr lang="en-US" sz="900" dirty="0" err="1">
                          <a:effectLst/>
                        </a:rPr>
                        <a:t>Picc</a:t>
                      </a:r>
                      <a:r>
                        <a:rPr lang="en-US" sz="900" dirty="0">
                          <a:effectLst/>
                        </a:rPr>
                        <a:t>, </a:t>
                      </a:r>
                      <a:r>
                        <a:rPr lang="el-GR" sz="900" dirty="0">
                          <a:effectLst/>
                        </a:rPr>
                        <a:t>ΚΦΚ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4(6,5%)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4 (9,8%)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Α</a:t>
                      </a:r>
                      <a:r>
                        <a:rPr lang="el-GR" sz="900" dirty="0" smtClean="0">
                          <a:effectLst/>
                        </a:rPr>
                        <a:t>ναπνευστικό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7 (11,3%)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3 (7,3%)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88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Α</a:t>
                      </a:r>
                      <a:r>
                        <a:rPr lang="el-GR" sz="900" dirty="0" smtClean="0">
                          <a:effectLst/>
                        </a:rPr>
                        <a:t>διευκρίνιστη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14 (22,5%)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6 (14,6%)</a:t>
                      </a:r>
                      <a:endParaRPr lang="el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541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AF1063D-1196-FD80-7AF1-C60E240FD93E}"/>
              </a:ext>
            </a:extLst>
          </p:cNvPr>
          <p:cNvSpPr txBox="1"/>
          <p:nvPr/>
        </p:nvSpPr>
        <p:spPr>
          <a:xfrm>
            <a:off x="23363" y="0"/>
            <a:ext cx="1515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ΑΠΟΤΕΛΕΣΜΑΤΑ</a:t>
            </a:r>
            <a:endParaRPr lang="en-US" sz="1400" dirty="0"/>
          </a:p>
        </p:txBody>
      </p:sp>
      <p:graphicFrame>
        <p:nvGraphicFramePr>
          <p:cNvPr id="3" name="Θέση περιεχομένου 3">
            <a:extLst>
              <a:ext uri="{FF2B5EF4-FFF2-40B4-BE49-F238E27FC236}">
                <a16:creationId xmlns:a16="http://schemas.microsoft.com/office/drawing/2014/main" xmlns="" id="{50E78F4C-37BE-F4A7-6C83-F34EEE3AF7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5378070"/>
              </p:ext>
            </p:extLst>
          </p:nvPr>
        </p:nvGraphicFramePr>
        <p:xfrm>
          <a:off x="4644008" y="0"/>
          <a:ext cx="4388498" cy="5143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1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6026">
                  <a:extLst>
                    <a:ext uri="{9D8B030D-6E8A-4147-A177-3AD203B41FA5}">
                      <a16:colId xmlns:a16="http://schemas.microsoft.com/office/drawing/2014/main" xmlns="" val="2467266371"/>
                    </a:ext>
                  </a:extLst>
                </a:gridCol>
                <a:gridCol w="8001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11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Sensitive (</a:t>
                      </a:r>
                      <a:r>
                        <a:rPr lang="el-GR" sz="1100" dirty="0">
                          <a:effectLst/>
                        </a:rPr>
                        <a:t>ν=62)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Resistant (</a:t>
                      </a:r>
                      <a:r>
                        <a:rPr lang="el-GR" sz="1100" dirty="0">
                          <a:effectLst/>
                        </a:rPr>
                        <a:t>ν=41)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t-value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p-value)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5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Ημέρες νοσηλείας</a:t>
                      </a:r>
                      <a:r>
                        <a:rPr lang="en-US" sz="1100" dirty="0">
                          <a:effectLst/>
                        </a:rPr>
                        <a:t> (median)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l-GR" sz="1100" dirty="0">
                          <a:effectLst/>
                        </a:rPr>
                        <a:t>12,5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21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-1.624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0.107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556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Ίαση ή αποτυχία αρχικής εμπειρικής</a:t>
                      </a:r>
                      <a:r>
                        <a:rPr lang="el-GR" sz="1100" baseline="0" dirty="0">
                          <a:effectLst/>
                        </a:rPr>
                        <a:t> αγωγής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Ίαση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34 (54,8%)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l-GR" sz="1100">
                          <a:effectLst/>
                        </a:rPr>
                        <a:t>17 (41,5%)</a:t>
                      </a:r>
                      <a:endParaRPr lang="el-G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1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l-GR" sz="11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Αποτυχία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28 (45,2%)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l-GR" sz="1100">
                          <a:effectLst/>
                        </a:rPr>
                        <a:t>24 (58,5%)</a:t>
                      </a:r>
                      <a:endParaRPr lang="el-G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427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 smtClean="0">
                          <a:effectLst/>
                        </a:rPr>
                        <a:t>Υπολογιζόμενο </a:t>
                      </a:r>
                      <a:r>
                        <a:rPr lang="el-GR" sz="1100" dirty="0">
                          <a:effectLst/>
                        </a:rPr>
                        <a:t>κόστος αντιβιοτικής αγωγής ανά ασθενή (</a:t>
                      </a:r>
                      <a:r>
                        <a:rPr lang="en-US" sz="1100" dirty="0">
                          <a:effectLst/>
                        </a:rPr>
                        <a:t>median</a:t>
                      </a:r>
                      <a:r>
                        <a:rPr lang="el-GR" sz="1100" dirty="0">
                          <a:effectLst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579,36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l-GR" sz="1100">
                          <a:effectLst/>
                        </a:rPr>
                        <a:t>4155,0</a:t>
                      </a:r>
                      <a:endParaRPr lang="el-G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-3.197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68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Συνολικό ΚΕΝ που χρεώθηκε στον </a:t>
                      </a:r>
                      <a:r>
                        <a:rPr lang="el-GR" sz="1100" dirty="0" smtClean="0">
                          <a:effectLst/>
                        </a:rPr>
                        <a:t>ασθενή</a:t>
                      </a:r>
                      <a:r>
                        <a:rPr lang="el-GR" sz="1100" baseline="0" dirty="0" smtClean="0">
                          <a:effectLst/>
                        </a:rPr>
                        <a:t> </a:t>
                      </a:r>
                      <a:r>
                        <a:rPr lang="el-GR" sz="1100" dirty="0" smtClean="0">
                          <a:effectLst/>
                        </a:rPr>
                        <a:t>(</a:t>
                      </a:r>
                      <a:r>
                        <a:rPr lang="en-US" sz="1100" dirty="0">
                          <a:effectLst/>
                        </a:rPr>
                        <a:t>median</a:t>
                      </a:r>
                      <a:r>
                        <a:rPr lang="el-GR" sz="1100" dirty="0">
                          <a:effectLst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2316,0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l-GR" sz="1100" dirty="0">
                          <a:effectLst/>
                        </a:rPr>
                        <a:t>3627,25</a:t>
                      </a:r>
                      <a:endParaRPr lang="el-G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6 - Ορθογώνιο">
            <a:extLst>
              <a:ext uri="{FF2B5EF4-FFF2-40B4-BE49-F238E27FC236}">
                <a16:creationId xmlns:a16="http://schemas.microsoft.com/office/drawing/2014/main" xmlns="" id="{F7BDB87D-B3EB-B48D-F50C-550228B0DD8B}"/>
              </a:ext>
            </a:extLst>
          </p:cNvPr>
          <p:cNvSpPr/>
          <p:nvPr/>
        </p:nvSpPr>
        <p:spPr>
          <a:xfrm>
            <a:off x="0" y="285734"/>
            <a:ext cx="4500562" cy="252376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1400" b="1" dirty="0"/>
              <a:t>Τα </a:t>
            </a:r>
            <a:r>
              <a:rPr lang="en-GB" sz="1400" b="1" dirty="0" smtClean="0"/>
              <a:t>gram</a:t>
            </a:r>
            <a:r>
              <a:rPr lang="el-GR" sz="1400" b="1" dirty="0" smtClean="0"/>
              <a:t> </a:t>
            </a:r>
            <a:r>
              <a:rPr lang="en-GB" sz="1400" b="1" dirty="0" smtClean="0"/>
              <a:t>(-) </a:t>
            </a:r>
            <a:r>
              <a:rPr lang="el-GR" sz="1400" b="1" dirty="0" smtClean="0"/>
              <a:t>στελέχη </a:t>
            </a:r>
            <a:r>
              <a:rPr lang="el-GR" sz="1400" b="1" dirty="0"/>
              <a:t>είναι </a:t>
            </a:r>
            <a:r>
              <a:rPr lang="el-GR" sz="1400" b="1" dirty="0" smtClean="0"/>
              <a:t>κυρίως ανθεκτικά ενώ </a:t>
            </a:r>
            <a:r>
              <a:rPr lang="el-GR" sz="1400" b="1" dirty="0"/>
              <a:t>τα </a:t>
            </a:r>
            <a:r>
              <a:rPr lang="en-GB" sz="1400" b="1" dirty="0"/>
              <a:t>gram (+) </a:t>
            </a:r>
            <a:r>
              <a:rPr lang="el-GR" sz="1400" b="1" dirty="0" smtClean="0"/>
              <a:t>στελέχη </a:t>
            </a:r>
            <a:r>
              <a:rPr lang="el-GR" sz="1400" b="1" dirty="0"/>
              <a:t>είναι </a:t>
            </a:r>
            <a:r>
              <a:rPr lang="el-GR" sz="1400" b="1" dirty="0" smtClean="0"/>
              <a:t>κυρίως ευαίσθητα. </a:t>
            </a:r>
            <a:endParaRPr lang="el-GR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1400" b="1" dirty="0"/>
              <a:t>Η </a:t>
            </a:r>
            <a:r>
              <a:rPr lang="el-GR" sz="1400" b="1" dirty="0" smtClean="0"/>
              <a:t>πλειοψηφία </a:t>
            </a:r>
            <a:r>
              <a:rPr lang="el-GR" sz="1400" b="1" dirty="0"/>
              <a:t>των </a:t>
            </a:r>
            <a:r>
              <a:rPr lang="el-GR" sz="1400" b="1" dirty="0" err="1" smtClean="0"/>
              <a:t>ενοδονοσοκομειακών</a:t>
            </a:r>
            <a:r>
              <a:rPr lang="el-GR" sz="1400" b="1" dirty="0" smtClean="0"/>
              <a:t> λοιμώξεων </a:t>
            </a:r>
            <a:r>
              <a:rPr lang="el-GR" sz="1400" b="1" dirty="0" err="1" smtClean="0"/>
              <a:t>οφείλετο</a:t>
            </a:r>
            <a:r>
              <a:rPr lang="el-GR" sz="1400" b="1" dirty="0" smtClean="0"/>
              <a:t> </a:t>
            </a:r>
            <a:r>
              <a:rPr lang="el-GR" sz="1400" b="1" dirty="0"/>
              <a:t>σε </a:t>
            </a:r>
            <a:r>
              <a:rPr lang="el-GR" sz="1400" b="1" dirty="0" err="1" smtClean="0"/>
              <a:t>πολυανθεκτικό</a:t>
            </a:r>
            <a:r>
              <a:rPr lang="el-GR" sz="1400" b="1" dirty="0" smtClean="0"/>
              <a:t> παθογόνο. </a:t>
            </a:r>
            <a:endParaRPr lang="el-GR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1400" b="1" dirty="0"/>
              <a:t>Η </a:t>
            </a:r>
            <a:r>
              <a:rPr lang="el-GR" sz="1400" b="1" dirty="0" smtClean="0"/>
              <a:t>πλειοψηφία </a:t>
            </a:r>
            <a:r>
              <a:rPr lang="el-GR" sz="1400" b="1" dirty="0"/>
              <a:t>των </a:t>
            </a:r>
            <a:r>
              <a:rPr lang="el-GR" sz="1400" b="1" dirty="0" smtClean="0"/>
              <a:t>ασθενών </a:t>
            </a:r>
            <a:r>
              <a:rPr lang="el-GR" sz="1400" b="1" dirty="0"/>
              <a:t>που </a:t>
            </a:r>
            <a:r>
              <a:rPr lang="el-GR" sz="1400" b="1" dirty="0" smtClean="0"/>
              <a:t>παρουσίαζαν </a:t>
            </a:r>
            <a:r>
              <a:rPr lang="el-GR" sz="1400" b="1" dirty="0" err="1" smtClean="0"/>
              <a:t>πολυανθεκτικό</a:t>
            </a:r>
            <a:r>
              <a:rPr lang="el-GR" sz="1400" b="1" dirty="0" smtClean="0"/>
              <a:t> παθογόνο προσέρχονταν </a:t>
            </a:r>
            <a:r>
              <a:rPr lang="el-GR" sz="1400" b="1" dirty="0"/>
              <a:t>με </a:t>
            </a:r>
            <a:r>
              <a:rPr lang="el-GR" sz="1400" b="1" dirty="0" smtClean="0"/>
              <a:t>σοβαρή σήψη.</a:t>
            </a:r>
            <a:endParaRPr lang="el-GR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1400" b="1" dirty="0"/>
              <a:t>Το κόστος της </a:t>
            </a:r>
            <a:r>
              <a:rPr lang="el-GR" sz="1400" b="1" dirty="0" err="1"/>
              <a:t>αντιμικροβιακής</a:t>
            </a:r>
            <a:r>
              <a:rPr lang="el-GR" sz="1400" b="1" dirty="0"/>
              <a:t> αγωγής για τα ανθεκτικά παθογόνα είναι </a:t>
            </a:r>
            <a:r>
              <a:rPr lang="el-GR" sz="1400" b="1" dirty="0" smtClean="0"/>
              <a:t>σημαντικά </a:t>
            </a:r>
            <a:r>
              <a:rPr lang="el-GR" sz="1400" b="1" dirty="0"/>
              <a:t>υψηλότερο σε σχέση με το κόστος για τα </a:t>
            </a:r>
            <a:r>
              <a:rPr lang="el-GR" sz="1400" b="1" dirty="0" smtClean="0"/>
              <a:t>ευαίσθητα.</a:t>
            </a:r>
            <a:endParaRPr lang="el-GR" sz="1400" b="1" dirty="0"/>
          </a:p>
          <a:p>
            <a:pPr marL="285750" indent="-285750">
              <a:buFont typeface="Arial" pitchFamily="34" charset="0"/>
              <a:buChar char="•"/>
            </a:pPr>
            <a:endParaRPr lang="el-GR" b="1" dirty="0"/>
          </a:p>
        </p:txBody>
      </p:sp>
      <p:sp>
        <p:nvSpPr>
          <p:cNvPr id="5" name="8 - TextBox">
            <a:extLst>
              <a:ext uri="{FF2B5EF4-FFF2-40B4-BE49-F238E27FC236}">
                <a16:creationId xmlns:a16="http://schemas.microsoft.com/office/drawing/2014/main" xmlns="" id="{D91D6F2A-0B15-09D1-DE54-414E40B5CD21}"/>
              </a:ext>
            </a:extLst>
          </p:cNvPr>
          <p:cNvSpPr txBox="1"/>
          <p:nvPr/>
        </p:nvSpPr>
        <p:spPr>
          <a:xfrm>
            <a:off x="0" y="2786064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/>
              <a:t>ΣΥΜΠΕΡΑΣΜΑΤΑ</a:t>
            </a:r>
          </a:p>
        </p:txBody>
      </p:sp>
      <p:sp>
        <p:nvSpPr>
          <p:cNvPr id="6" name="11 - TextBox">
            <a:extLst>
              <a:ext uri="{FF2B5EF4-FFF2-40B4-BE49-F238E27FC236}">
                <a16:creationId xmlns:a16="http://schemas.microsoft.com/office/drawing/2014/main" xmlns="" id="{62AD6B47-0599-D5B8-30FA-98787D4B4E5A}"/>
              </a:ext>
            </a:extLst>
          </p:cNvPr>
          <p:cNvSpPr txBox="1"/>
          <p:nvPr/>
        </p:nvSpPr>
        <p:spPr>
          <a:xfrm>
            <a:off x="247918" y="3071816"/>
            <a:ext cx="4252643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l-GR" sz="1400" b="1" dirty="0"/>
              <a:t>Η ύπαρξη </a:t>
            </a:r>
            <a:r>
              <a:rPr lang="el-GR" sz="1400" b="1" dirty="0" err="1"/>
              <a:t>αντιμικροβιακής</a:t>
            </a:r>
            <a:r>
              <a:rPr lang="el-GR" sz="1400" b="1" dirty="0"/>
              <a:t> αντοχής επηρεάζει σημαντικά την έκβαση αλλά και το κόστος νοσηλείας. Η έγκαιρη διάγνωση με μοριακές μεθόδους αλλά και η ανίχνευση των αποικισμένων ασθενών που διατρέχουν κίνδυνο δυσμενών νοσοκομειακών εκβάσεων, είναι σημαντική για την παροχή επιλογή κατάλληλης </a:t>
            </a:r>
            <a:r>
              <a:rPr lang="el-GR" sz="1400" b="1" dirty="0" err="1"/>
              <a:t>αντιμικροβιακής</a:t>
            </a:r>
            <a:r>
              <a:rPr lang="el-GR" sz="1400" b="1" dirty="0"/>
              <a:t> αντοχής </a:t>
            </a:r>
            <a:r>
              <a:rPr lang="el-GR" sz="1400" b="1" dirty="0" smtClean="0"/>
              <a:t>και </a:t>
            </a:r>
            <a:r>
              <a:rPr lang="el-GR" sz="1400" b="1" dirty="0"/>
              <a:t>αποτελεσματικής υγειονομικής </a:t>
            </a:r>
            <a:r>
              <a:rPr lang="el-GR" sz="1400" b="1" dirty="0" smtClean="0"/>
              <a:t>περίθαλψης.</a:t>
            </a:r>
            <a:endParaRPr lang="el-GR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683</TotalTime>
  <Words>611</Words>
  <Application>Microsoft Office PowerPoint</Application>
  <PresentationFormat>Προβολή στην οθόνη (16:9)</PresentationFormat>
  <Paragraphs>133</Paragraphs>
  <Slides>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Ηλιοστάσιο</vt:lpstr>
      <vt:lpstr>ΜΕΛΕΤΗ ΕΚΒΑΣΗΣ ΚΑΙ ΦΑΡΜΑΚΟ- ΟΙΚΟΝΟΜΙΚΩΝ ΧΑΡΑΚΤΗΡΙΣΤΙΚΩΝ ΣΕ ΑΣΘΕΝΕΙΣ ΜΕ ΒΑΚΤΗΡΙΑΙΜΙΑ, ΠΟΥ ΟΦΕΙΛΕΤΑΙ ΣΕ ΠΟΛΥΑΝΘΕΚΤΙΚΟΥΣ ΕΝΑΝΤΙ ΕΥΑΙΣΘΗΤΟΥΣ ΣΤΑ ΑΝΤΙΜΙΚΡΟΒΙΑΚΑ ΜΙΚΡΟΟΡΓΑΝΙΣΜΟΥΣ,   ΣΚΙΝΤΖΗ ΑΙΚΑΤΕΡΙΝΗ, ΓΕΩΡΓΙΟΣ ΠΑΝΑΓΙΩΤΑΚΟΠΟΥΛΟΣ, ΙΡΙΣ ΣΠΗΛΙΟΠΟΥΛΟΥ, ΧΑΡΑΛΑΜΠΟΣ ΓΩΓΟΣ, ΚΑΡΟΛΙΝΑ ΑΚΙΝΟΣΟΓΛΟΥ, ΙΑΤΡΙΚΗ ΣΧΟΛΗ ΠΑΝΕΠΙΣΤΗΜΙΟΥ ΠΑΤΡΩΝ 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ΜΕΛΕΤΗ ΕΚΒΑΣΗΣ ΚΑΙ ΦΑΡΜΑΚΟ- ΟΙΚΟΝΟΜΙΚΩΝ ΧΑΡΑΚΤΗΡΙΣΤΙΚΩΝ ΣΕ ΑΣΘΕΝΕΙΣ ΜΕ ΒΑΚΤΗΡΙΑΙΜΙΑ, ΠΟΥ ΟΦΕΙΛΕΤΑΙ ΣΕ ΠΟΛΥΑΝΘΕΚΤΙΚΟΥΣ ΕΝΑΝΤΙ ΕΥΑΙΣΘΗΤΟΥΣ ΣΤΑ ΑΝΤΙΜΙΚΡΟΒΙΑΚΑ ΜΙΚΡΟΟΡΓΑΝΙΣΜΟΥΣ, ΣΚΙΝΤΖΗ ΑΙΚΑΤΕΡΙΝΗ ΠΑΝΕΠΙΣΤΗΜΙΑΚΟ ΓΕΝΙΚΟ ΝΟΣΟΚΟΜΕΙΟ ΠΑΤΡΩΝ</dc:title>
  <dc:creator>HP-USER</dc:creator>
  <cp:lastModifiedBy>HP-USER</cp:lastModifiedBy>
  <cp:revision>146</cp:revision>
  <dcterms:created xsi:type="dcterms:W3CDTF">2022-10-30T20:30:42Z</dcterms:created>
  <dcterms:modified xsi:type="dcterms:W3CDTF">2022-11-01T06:37:52Z</dcterms:modified>
</cp:coreProperties>
</file>