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6" r:id="rId1"/>
  </p:sldMasterIdLst>
  <p:sldIdLst>
    <p:sldId id="256" r:id="rId2"/>
    <p:sldId id="261" r:id="rId3"/>
    <p:sldId id="259"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C02F82-C1A8-461E-85A8-649F2031CE4E}" v="5" dt="2022-10-28T16:04:35.8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AC0933-A557-4228-A3F5-05063967375A}" type="doc">
      <dgm:prSet loTypeId="urn:microsoft.com/office/officeart/2005/8/layout/default" loCatId="list" qsTypeId="urn:microsoft.com/office/officeart/2005/8/quickstyle/3d4" qsCatId="3D" csTypeId="urn:microsoft.com/office/officeart/2005/8/colors/accent3_1" csCatId="accent3" phldr="1"/>
      <dgm:spPr/>
      <dgm:t>
        <a:bodyPr/>
        <a:lstStyle/>
        <a:p>
          <a:endParaRPr lang="el-GR"/>
        </a:p>
      </dgm:t>
    </dgm:pt>
    <dgm:pt modelId="{2042BCF2-451F-4553-B58A-44D57E551A3B}">
      <dgm:prSet phldrT="[Κείμενο]" custT="1"/>
      <dgm:spPr/>
      <dgm:t>
        <a:bodyPr/>
        <a:lstStyle/>
        <a:p>
          <a:r>
            <a:rPr lang="el-GR" sz="2000" b="1" dirty="0">
              <a:solidFill>
                <a:schemeClr val="accent1"/>
              </a:solidFill>
              <a:latin typeface="Cambria Math" panose="02040503050406030204" pitchFamily="18" charset="0"/>
              <a:ea typeface="Cambria Math" panose="02040503050406030204" pitchFamily="18" charset="0"/>
            </a:rPr>
            <a:t>Εισαγωγή</a:t>
          </a:r>
        </a:p>
        <a:p>
          <a:r>
            <a:rPr lang="el-GR" sz="2000" dirty="0">
              <a:latin typeface="Cambria Math" panose="02040503050406030204" pitchFamily="18" charset="0"/>
              <a:ea typeface="Cambria Math" panose="02040503050406030204" pitchFamily="18" charset="0"/>
            </a:rPr>
            <a:t> </a:t>
          </a:r>
          <a:r>
            <a:rPr lang="el-GR" sz="2000" b="0" dirty="0">
              <a:solidFill>
                <a:schemeClr val="bg2">
                  <a:lumMod val="25000"/>
                </a:schemeClr>
              </a:solidFill>
              <a:effectLst/>
              <a:latin typeface="Cambria Math" panose="02040503050406030204" pitchFamily="18" charset="0"/>
              <a:ea typeface="Cambria Math" panose="02040503050406030204" pitchFamily="18" charset="0"/>
              <a:cs typeface="Arial" panose="020B0604020202020204" pitchFamily="34" charset="0"/>
            </a:rPr>
            <a:t>Οι Μονάδες Φροντίδας Ηλικιωμένων (ΜΦΗ) αποτελούν χώρους υψηλού κινδύνου διασποράς του </a:t>
          </a:r>
          <a:r>
            <a:rPr lang="en-US" sz="2000" b="0" dirty="0">
              <a:solidFill>
                <a:schemeClr val="bg2">
                  <a:lumMod val="25000"/>
                </a:schemeClr>
              </a:solidFill>
              <a:effectLst/>
              <a:latin typeface="Cambria Math" panose="02040503050406030204" pitchFamily="18" charset="0"/>
              <a:ea typeface="Cambria Math" panose="02040503050406030204" pitchFamily="18" charset="0"/>
              <a:cs typeface="Arial" panose="020B0604020202020204" pitchFamily="34" charset="0"/>
            </a:rPr>
            <a:t>SARS</a:t>
          </a:r>
          <a:r>
            <a:rPr lang="el-GR" sz="2000" b="0" dirty="0">
              <a:solidFill>
                <a:schemeClr val="bg2">
                  <a:lumMod val="25000"/>
                </a:schemeClr>
              </a:solidFill>
              <a:effectLst/>
              <a:latin typeface="Cambria Math" panose="02040503050406030204" pitchFamily="18" charset="0"/>
              <a:ea typeface="Cambria Math" panose="02040503050406030204" pitchFamily="18" charset="0"/>
              <a:cs typeface="Arial" panose="020B0604020202020204" pitchFamily="34" charset="0"/>
            </a:rPr>
            <a:t>-</a:t>
          </a:r>
          <a:r>
            <a:rPr lang="en-US" sz="2000" b="0" dirty="0">
              <a:solidFill>
                <a:schemeClr val="bg2">
                  <a:lumMod val="25000"/>
                </a:schemeClr>
              </a:solidFill>
              <a:effectLst/>
              <a:latin typeface="Cambria Math" panose="02040503050406030204" pitchFamily="18" charset="0"/>
              <a:ea typeface="Cambria Math" panose="02040503050406030204" pitchFamily="18" charset="0"/>
              <a:cs typeface="Arial" panose="020B0604020202020204" pitchFamily="34" charset="0"/>
            </a:rPr>
            <a:t>COV</a:t>
          </a:r>
          <a:r>
            <a:rPr lang="el-GR" sz="2000" b="0" dirty="0">
              <a:solidFill>
                <a:schemeClr val="bg2">
                  <a:lumMod val="25000"/>
                </a:schemeClr>
              </a:solidFill>
              <a:effectLst/>
              <a:latin typeface="Cambria Math" panose="02040503050406030204" pitchFamily="18" charset="0"/>
              <a:ea typeface="Cambria Math" panose="02040503050406030204" pitchFamily="18" charset="0"/>
              <a:cs typeface="Arial" panose="020B0604020202020204" pitchFamily="34" charset="0"/>
            </a:rPr>
            <a:t>-2 τόσο στους τροφίμους, όσο και στο προσωπικό της δομής.</a:t>
          </a:r>
          <a:endParaRPr lang="el-GR" sz="2000" b="0" dirty="0">
            <a:solidFill>
              <a:schemeClr val="bg2">
                <a:lumMod val="25000"/>
              </a:schemeClr>
            </a:solidFill>
            <a:latin typeface="Cambria Math" panose="02040503050406030204" pitchFamily="18" charset="0"/>
            <a:ea typeface="Cambria Math" panose="02040503050406030204" pitchFamily="18" charset="0"/>
          </a:endParaRPr>
        </a:p>
      </dgm:t>
    </dgm:pt>
    <dgm:pt modelId="{428C55AE-B8FC-4480-A3F5-89239E93134E}" type="parTrans" cxnId="{7D149667-59DE-4AA4-8246-3386A37CBEBD}">
      <dgm:prSet/>
      <dgm:spPr/>
      <dgm:t>
        <a:bodyPr/>
        <a:lstStyle/>
        <a:p>
          <a:endParaRPr lang="el-GR"/>
        </a:p>
      </dgm:t>
    </dgm:pt>
    <dgm:pt modelId="{B63CEE63-0752-47BB-802F-6D1B362106A0}" type="sibTrans" cxnId="{7D149667-59DE-4AA4-8246-3386A37CBEBD}">
      <dgm:prSet/>
      <dgm:spPr/>
      <dgm:t>
        <a:bodyPr/>
        <a:lstStyle/>
        <a:p>
          <a:endParaRPr lang="el-GR"/>
        </a:p>
      </dgm:t>
    </dgm:pt>
    <dgm:pt modelId="{C50D1FFF-B6A5-478E-8A3B-3DBF50025707}">
      <dgm:prSet phldrT="[Κείμενο]" custT="1"/>
      <dgm:spPr/>
      <dgm:t>
        <a:bodyPr/>
        <a:lstStyle/>
        <a:p>
          <a:pPr marL="0" lvl="0" algn="ctr" defTabSz="800100">
            <a:lnSpc>
              <a:spcPct val="90000"/>
            </a:lnSpc>
            <a:spcBef>
              <a:spcPct val="0"/>
            </a:spcBef>
            <a:spcAft>
              <a:spcPct val="35000"/>
            </a:spcAft>
            <a:buNone/>
          </a:pPr>
          <a:r>
            <a:rPr lang="el-GR" sz="2000" b="1" kern="1200" dirty="0">
              <a:solidFill>
                <a:schemeClr val="accent1"/>
              </a:solidFill>
              <a:latin typeface="Cambria Math" panose="02040503050406030204" pitchFamily="18" charset="0"/>
              <a:ea typeface="Cambria Math" panose="02040503050406030204" pitchFamily="18" charset="0"/>
              <a:cs typeface="+mn-cs"/>
            </a:rPr>
            <a:t>Σκοπός</a:t>
          </a:r>
        </a:p>
        <a:p>
          <a:pPr marL="0" lvl="0" algn="ctr" defTabSz="1066800">
            <a:lnSpc>
              <a:spcPct val="90000"/>
            </a:lnSpc>
            <a:spcBef>
              <a:spcPct val="0"/>
            </a:spcBef>
            <a:spcAft>
              <a:spcPct val="35000"/>
            </a:spcAft>
            <a:buNone/>
          </a:pPr>
          <a:r>
            <a:rPr lang="el-GR" sz="2000" b="0" kern="1200" dirty="0">
              <a:solidFill>
                <a:srgbClr val="E3EACF">
                  <a:lumMod val="25000"/>
                </a:srgbClr>
              </a:solidFill>
              <a:effectLst/>
              <a:latin typeface="Cambria Math" panose="02040503050406030204" pitchFamily="18" charset="0"/>
              <a:ea typeface="Cambria Math" panose="02040503050406030204" pitchFamily="18" charset="0"/>
              <a:cs typeface="Arial" panose="020B0604020202020204" pitchFamily="34" charset="0"/>
            </a:rPr>
            <a:t>Η πλήρης καταγραφή της εξέλιξης επιδημίας από τον ιό </a:t>
          </a:r>
          <a:r>
            <a:rPr lang="en-US" sz="2000" b="0" kern="1200" dirty="0">
              <a:solidFill>
                <a:srgbClr val="E3EACF">
                  <a:lumMod val="25000"/>
                </a:srgbClr>
              </a:solidFill>
              <a:effectLst/>
              <a:latin typeface="Cambria Math" panose="02040503050406030204" pitchFamily="18" charset="0"/>
              <a:ea typeface="Cambria Math" panose="02040503050406030204" pitchFamily="18" charset="0"/>
              <a:cs typeface="Arial" panose="020B0604020202020204" pitchFamily="34" charset="0"/>
            </a:rPr>
            <a:t>SARS</a:t>
          </a:r>
          <a:r>
            <a:rPr lang="el-GR" sz="2000" b="0" kern="1200" dirty="0">
              <a:solidFill>
                <a:srgbClr val="E3EACF">
                  <a:lumMod val="25000"/>
                </a:srgbClr>
              </a:solidFill>
              <a:effectLst/>
              <a:latin typeface="Cambria Math" panose="02040503050406030204" pitchFamily="18" charset="0"/>
              <a:ea typeface="Cambria Math" panose="02040503050406030204" pitchFamily="18" charset="0"/>
              <a:cs typeface="Arial" panose="020B0604020202020204" pitchFamily="34" charset="0"/>
            </a:rPr>
            <a:t>-</a:t>
          </a:r>
          <a:r>
            <a:rPr lang="en-US" sz="2000" b="0" kern="1200" dirty="0" err="1">
              <a:solidFill>
                <a:srgbClr val="E3EACF">
                  <a:lumMod val="25000"/>
                </a:srgbClr>
              </a:solidFill>
              <a:effectLst/>
              <a:latin typeface="Cambria Math" panose="02040503050406030204" pitchFamily="18" charset="0"/>
              <a:ea typeface="Cambria Math" panose="02040503050406030204" pitchFamily="18" charset="0"/>
              <a:cs typeface="Arial" panose="020B0604020202020204" pitchFamily="34" charset="0"/>
            </a:rPr>
            <a:t>CoV</a:t>
          </a:r>
          <a:r>
            <a:rPr lang="el-GR" sz="2000" b="0" kern="1200" dirty="0">
              <a:solidFill>
                <a:srgbClr val="E3EACF">
                  <a:lumMod val="25000"/>
                </a:srgbClr>
              </a:solidFill>
              <a:effectLst/>
              <a:latin typeface="Cambria Math" panose="02040503050406030204" pitchFamily="18" charset="0"/>
              <a:ea typeface="Cambria Math" panose="02040503050406030204" pitchFamily="18" charset="0"/>
              <a:cs typeface="Arial" panose="020B0604020202020204" pitchFamily="34" charset="0"/>
            </a:rPr>
            <a:t>-2 σε επιλεγμένη ΜΦΗ και ο έλεγχος τήρησης των υγειονομικών πρωτοκόλλων, τόσο τη δεδομένη χρονική περίοδο, όσο και </a:t>
          </a:r>
          <a:r>
            <a:rPr lang="el-GR" sz="2000" b="0" kern="1200" dirty="0" err="1">
              <a:solidFill>
                <a:srgbClr val="E3EACF">
                  <a:lumMod val="25000"/>
                </a:srgbClr>
              </a:solidFill>
              <a:effectLst/>
              <a:latin typeface="Cambria Math" panose="02040503050406030204" pitchFamily="18" charset="0"/>
              <a:ea typeface="Cambria Math" panose="02040503050406030204" pitchFamily="18" charset="0"/>
              <a:cs typeface="Arial" panose="020B0604020202020204" pitchFamily="34" charset="0"/>
            </a:rPr>
            <a:t>καθ’όλη</a:t>
          </a:r>
          <a:r>
            <a:rPr lang="el-GR" sz="2000" b="0" kern="1200" dirty="0">
              <a:solidFill>
                <a:srgbClr val="E3EACF">
                  <a:lumMod val="25000"/>
                </a:srgbClr>
              </a:solidFill>
              <a:effectLst/>
              <a:latin typeface="Cambria Math" panose="02040503050406030204" pitchFamily="18" charset="0"/>
              <a:ea typeface="Cambria Math" panose="02040503050406030204" pitchFamily="18" charset="0"/>
              <a:cs typeface="Arial" panose="020B0604020202020204" pitchFamily="34" charset="0"/>
            </a:rPr>
            <a:t> τη διάρκεια της πανδημίας. </a:t>
          </a:r>
        </a:p>
      </dgm:t>
    </dgm:pt>
    <dgm:pt modelId="{C2876517-B0AE-4F61-9FA4-37690B9E38DC}" type="parTrans" cxnId="{C998272D-7B29-4A94-917F-F1BE0FD7DC17}">
      <dgm:prSet/>
      <dgm:spPr/>
      <dgm:t>
        <a:bodyPr/>
        <a:lstStyle/>
        <a:p>
          <a:endParaRPr lang="el-GR"/>
        </a:p>
      </dgm:t>
    </dgm:pt>
    <dgm:pt modelId="{FEFFD60D-6F33-4A27-9133-9E18DB3BD364}" type="sibTrans" cxnId="{C998272D-7B29-4A94-917F-F1BE0FD7DC17}">
      <dgm:prSet/>
      <dgm:spPr/>
      <dgm:t>
        <a:bodyPr/>
        <a:lstStyle/>
        <a:p>
          <a:endParaRPr lang="el-GR"/>
        </a:p>
      </dgm:t>
    </dgm:pt>
    <dgm:pt modelId="{87059BA4-7C39-44C2-8AD3-D16E9908651D}">
      <dgm:prSet phldrT="[Κείμενο]" custT="1"/>
      <dgm:spPr/>
      <dgm:t>
        <a:bodyPr/>
        <a:lstStyle/>
        <a:p>
          <a:pPr marL="0" lvl="0" algn="ctr" defTabSz="889000">
            <a:lnSpc>
              <a:spcPct val="90000"/>
            </a:lnSpc>
            <a:spcBef>
              <a:spcPct val="0"/>
            </a:spcBef>
            <a:spcAft>
              <a:spcPct val="35000"/>
            </a:spcAft>
            <a:buNone/>
          </a:pPr>
          <a:r>
            <a:rPr lang="el-GR" sz="2000" b="1" kern="1200" dirty="0">
              <a:solidFill>
                <a:schemeClr val="accent1"/>
              </a:solidFill>
              <a:latin typeface="Cambria Math" panose="02040503050406030204" pitchFamily="18" charset="0"/>
              <a:ea typeface="Cambria Math" panose="02040503050406030204" pitchFamily="18" charset="0"/>
              <a:cs typeface="+mn-cs"/>
            </a:rPr>
            <a:t>Μέθοδος</a:t>
          </a:r>
        </a:p>
        <a:p>
          <a:pPr marL="0" lvl="0" algn="ctr" defTabSz="1066800">
            <a:lnSpc>
              <a:spcPct val="90000"/>
            </a:lnSpc>
            <a:spcBef>
              <a:spcPct val="0"/>
            </a:spcBef>
            <a:spcAft>
              <a:spcPct val="35000"/>
            </a:spcAft>
            <a:buNone/>
          </a:pPr>
          <a:r>
            <a:rPr lang="el-GR" sz="2000" b="1" kern="1200" dirty="0">
              <a:solidFill>
                <a:srgbClr val="E3EACF">
                  <a:lumMod val="25000"/>
                </a:srgbClr>
              </a:solidFill>
              <a:effectLst/>
              <a:latin typeface="Cambria Math" panose="02040503050406030204" pitchFamily="18" charset="0"/>
              <a:ea typeface="Cambria Math" panose="02040503050406030204" pitchFamily="18" charset="0"/>
              <a:cs typeface="Arial" panose="020B0604020202020204" pitchFamily="34" charset="0"/>
            </a:rPr>
            <a:t> </a:t>
          </a:r>
          <a:r>
            <a:rPr lang="el-GR" sz="2000" b="0" kern="1200" dirty="0">
              <a:solidFill>
                <a:srgbClr val="E3EACF">
                  <a:lumMod val="25000"/>
                </a:srgbClr>
              </a:solidFill>
              <a:effectLst/>
              <a:latin typeface="Cambria Math" panose="02040503050406030204" pitchFamily="18" charset="0"/>
              <a:ea typeface="Cambria Math" panose="02040503050406030204" pitchFamily="18" charset="0"/>
              <a:cs typeface="Arial" panose="020B0604020202020204" pitchFamily="34" charset="0"/>
            </a:rPr>
            <a:t>Πραγματοποιήθηκε επιτόπια απροειδοποίητη επίσκεψη μέλους της Εξειδικευμένης Ομάδας Ελέγχου Λοιμώξεων (ΕΟΕΛ) της 4ης ΥΠΕ σε ΜΦΗ στο πλαίσιο συνεργασίας με τον ΕΟΔΥ. Η περιγραφή των γεγονότων έγινε με βάση πληροφορίες από το αρχείο λογοδοσίας του νοσηλευτικού προσωπικού και από συζήτηση με τους υπευθύνους της δομής.</a:t>
          </a:r>
        </a:p>
      </dgm:t>
    </dgm:pt>
    <dgm:pt modelId="{D8900ADB-A4C3-4EC8-B8CC-12FF3DFBF202}" type="parTrans" cxnId="{144FD99A-2599-40CF-B992-A43AB9EC1272}">
      <dgm:prSet/>
      <dgm:spPr/>
      <dgm:t>
        <a:bodyPr/>
        <a:lstStyle/>
        <a:p>
          <a:endParaRPr lang="el-GR"/>
        </a:p>
      </dgm:t>
    </dgm:pt>
    <dgm:pt modelId="{210021B4-B309-4AF2-B45F-CDDE7EBDF1D8}" type="sibTrans" cxnId="{144FD99A-2599-40CF-B992-A43AB9EC1272}">
      <dgm:prSet/>
      <dgm:spPr/>
      <dgm:t>
        <a:bodyPr/>
        <a:lstStyle/>
        <a:p>
          <a:endParaRPr lang="el-GR"/>
        </a:p>
      </dgm:t>
    </dgm:pt>
    <dgm:pt modelId="{4766E49D-752A-48A4-ABC4-E1351EA67012}" type="pres">
      <dgm:prSet presAssocID="{D0AC0933-A557-4228-A3F5-05063967375A}" presName="diagram" presStyleCnt="0">
        <dgm:presLayoutVars>
          <dgm:dir/>
          <dgm:resizeHandles val="exact"/>
        </dgm:presLayoutVars>
      </dgm:prSet>
      <dgm:spPr/>
    </dgm:pt>
    <dgm:pt modelId="{488D454E-542D-4AE2-A2A2-F8F268AEB006}" type="pres">
      <dgm:prSet presAssocID="{2042BCF2-451F-4553-B58A-44D57E551A3B}" presName="node" presStyleLbl="node1" presStyleIdx="0" presStyleCnt="3">
        <dgm:presLayoutVars>
          <dgm:bulletEnabled val="1"/>
        </dgm:presLayoutVars>
      </dgm:prSet>
      <dgm:spPr/>
    </dgm:pt>
    <dgm:pt modelId="{C21F17F2-5E8F-4949-A2B9-3BB06412C935}" type="pres">
      <dgm:prSet presAssocID="{B63CEE63-0752-47BB-802F-6D1B362106A0}" presName="sibTrans" presStyleCnt="0"/>
      <dgm:spPr/>
    </dgm:pt>
    <dgm:pt modelId="{7F0EFBE7-1FC3-494A-90AC-B5453337F5B7}" type="pres">
      <dgm:prSet presAssocID="{C50D1FFF-B6A5-478E-8A3B-3DBF50025707}" presName="node" presStyleLbl="node1" presStyleIdx="1" presStyleCnt="3">
        <dgm:presLayoutVars>
          <dgm:bulletEnabled val="1"/>
        </dgm:presLayoutVars>
      </dgm:prSet>
      <dgm:spPr/>
    </dgm:pt>
    <dgm:pt modelId="{06ADF659-3E2F-4803-A9EE-EE12B413AFE0}" type="pres">
      <dgm:prSet presAssocID="{FEFFD60D-6F33-4A27-9133-9E18DB3BD364}" presName="sibTrans" presStyleCnt="0"/>
      <dgm:spPr/>
    </dgm:pt>
    <dgm:pt modelId="{05A96D66-52A2-4D23-A8A2-3ABA212A623B}" type="pres">
      <dgm:prSet presAssocID="{87059BA4-7C39-44C2-8AD3-D16E9908651D}" presName="node" presStyleLbl="node1" presStyleIdx="2" presStyleCnt="3" custScaleX="127079">
        <dgm:presLayoutVars>
          <dgm:bulletEnabled val="1"/>
        </dgm:presLayoutVars>
      </dgm:prSet>
      <dgm:spPr/>
    </dgm:pt>
  </dgm:ptLst>
  <dgm:cxnLst>
    <dgm:cxn modelId="{2C8FDA27-8369-4C1A-976D-89D40FB61EDA}" type="presOf" srcId="{D0AC0933-A557-4228-A3F5-05063967375A}" destId="{4766E49D-752A-48A4-ABC4-E1351EA67012}" srcOrd="0" destOrd="0" presId="urn:microsoft.com/office/officeart/2005/8/layout/default"/>
    <dgm:cxn modelId="{C998272D-7B29-4A94-917F-F1BE0FD7DC17}" srcId="{D0AC0933-A557-4228-A3F5-05063967375A}" destId="{C50D1FFF-B6A5-478E-8A3B-3DBF50025707}" srcOrd="1" destOrd="0" parTransId="{C2876517-B0AE-4F61-9FA4-37690B9E38DC}" sibTransId="{FEFFD60D-6F33-4A27-9133-9E18DB3BD364}"/>
    <dgm:cxn modelId="{9023EF36-4002-487E-8B86-F48795D48234}" type="presOf" srcId="{C50D1FFF-B6A5-478E-8A3B-3DBF50025707}" destId="{7F0EFBE7-1FC3-494A-90AC-B5453337F5B7}" srcOrd="0" destOrd="0" presId="urn:microsoft.com/office/officeart/2005/8/layout/default"/>
    <dgm:cxn modelId="{7D149667-59DE-4AA4-8246-3386A37CBEBD}" srcId="{D0AC0933-A557-4228-A3F5-05063967375A}" destId="{2042BCF2-451F-4553-B58A-44D57E551A3B}" srcOrd="0" destOrd="0" parTransId="{428C55AE-B8FC-4480-A3F5-89239E93134E}" sibTransId="{B63CEE63-0752-47BB-802F-6D1B362106A0}"/>
    <dgm:cxn modelId="{144FD99A-2599-40CF-B992-A43AB9EC1272}" srcId="{D0AC0933-A557-4228-A3F5-05063967375A}" destId="{87059BA4-7C39-44C2-8AD3-D16E9908651D}" srcOrd="2" destOrd="0" parTransId="{D8900ADB-A4C3-4EC8-B8CC-12FF3DFBF202}" sibTransId="{210021B4-B309-4AF2-B45F-CDDE7EBDF1D8}"/>
    <dgm:cxn modelId="{E93C29B0-CC5F-48A2-B98E-1B1C1EEF1029}" type="presOf" srcId="{87059BA4-7C39-44C2-8AD3-D16E9908651D}" destId="{05A96D66-52A2-4D23-A8A2-3ABA212A623B}" srcOrd="0" destOrd="0" presId="urn:microsoft.com/office/officeart/2005/8/layout/default"/>
    <dgm:cxn modelId="{DD7676B3-BA9C-4D2A-9F89-66DB26A5874D}" type="presOf" srcId="{2042BCF2-451F-4553-B58A-44D57E551A3B}" destId="{488D454E-542D-4AE2-A2A2-F8F268AEB006}" srcOrd="0" destOrd="0" presId="urn:microsoft.com/office/officeart/2005/8/layout/default"/>
    <dgm:cxn modelId="{D758B093-4E36-43EB-B952-6D23EC9CF150}" type="presParOf" srcId="{4766E49D-752A-48A4-ABC4-E1351EA67012}" destId="{488D454E-542D-4AE2-A2A2-F8F268AEB006}" srcOrd="0" destOrd="0" presId="urn:microsoft.com/office/officeart/2005/8/layout/default"/>
    <dgm:cxn modelId="{AB01D470-5FED-4B6E-BFB2-D1112872AB42}" type="presParOf" srcId="{4766E49D-752A-48A4-ABC4-E1351EA67012}" destId="{C21F17F2-5E8F-4949-A2B9-3BB06412C935}" srcOrd="1" destOrd="0" presId="urn:microsoft.com/office/officeart/2005/8/layout/default"/>
    <dgm:cxn modelId="{38229E7A-8CB3-42C6-8106-96CA40B11D42}" type="presParOf" srcId="{4766E49D-752A-48A4-ABC4-E1351EA67012}" destId="{7F0EFBE7-1FC3-494A-90AC-B5453337F5B7}" srcOrd="2" destOrd="0" presId="urn:microsoft.com/office/officeart/2005/8/layout/default"/>
    <dgm:cxn modelId="{F99A7B0A-60BD-423F-A33A-C57472DCC514}" type="presParOf" srcId="{4766E49D-752A-48A4-ABC4-E1351EA67012}" destId="{06ADF659-3E2F-4803-A9EE-EE12B413AFE0}" srcOrd="3" destOrd="0" presId="urn:microsoft.com/office/officeart/2005/8/layout/default"/>
    <dgm:cxn modelId="{4CDE5D12-5AA9-4EA7-BEF4-90CE730CAB74}" type="presParOf" srcId="{4766E49D-752A-48A4-ABC4-E1351EA67012}" destId="{05A96D66-52A2-4D23-A8A2-3ABA212A623B}" srcOrd="4" destOrd="0" presId="urn:microsoft.com/office/officeart/2005/8/layout/defaul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823A911-29CB-4ED7-863D-0B9FE194D070}" type="doc">
      <dgm:prSet loTypeId="urn:microsoft.com/office/officeart/2005/8/layout/hList6" loCatId="list" qsTypeId="urn:microsoft.com/office/officeart/2005/8/quickstyle/simple5" qsCatId="simple" csTypeId="urn:microsoft.com/office/officeart/2005/8/colors/accent0_2" csCatId="mainScheme" phldr="1"/>
      <dgm:spPr/>
      <dgm:t>
        <a:bodyPr/>
        <a:lstStyle/>
        <a:p>
          <a:endParaRPr lang="el-GR"/>
        </a:p>
      </dgm:t>
    </dgm:pt>
    <dgm:pt modelId="{FE38ED83-4482-4EB3-BAFB-0E5046462B68}">
      <dgm:prSet custT="1"/>
      <dgm:spPr/>
      <dgm:t>
        <a:bodyPr/>
        <a:lstStyle/>
        <a:p>
          <a:r>
            <a:rPr lang="el-GR" sz="1800" b="0" kern="1200" dirty="0">
              <a:solidFill>
                <a:srgbClr val="E3EACF">
                  <a:lumMod val="25000"/>
                </a:srgbClr>
              </a:solidFill>
              <a:effectLst/>
              <a:latin typeface="Cambria Math" panose="02040503050406030204" pitchFamily="18" charset="0"/>
              <a:ea typeface="Cambria Math" panose="02040503050406030204" pitchFamily="18" charset="0"/>
              <a:cs typeface="Arial" panose="020B0604020202020204" pitchFamily="34" charset="0"/>
            </a:rPr>
            <a:t>Στην υπό μελέτη ΜΦΗ εντοπίστηκαν εξήντα πέντε (65) θετικά περιστατικά λοίμωξης από τον ιό </a:t>
          </a:r>
          <a:r>
            <a:rPr lang="en-US" sz="1800" b="0" kern="1200" dirty="0">
              <a:solidFill>
                <a:srgbClr val="E3EACF">
                  <a:lumMod val="25000"/>
                </a:srgbClr>
              </a:solidFill>
              <a:effectLst/>
              <a:latin typeface="Cambria Math" panose="02040503050406030204" pitchFamily="18" charset="0"/>
              <a:ea typeface="Cambria Math" panose="02040503050406030204" pitchFamily="18" charset="0"/>
              <a:cs typeface="Arial" panose="020B0604020202020204" pitchFamily="34" charset="0"/>
            </a:rPr>
            <a:t>SARS</a:t>
          </a:r>
          <a:r>
            <a:rPr lang="el-GR" sz="1800" b="0" kern="1200" dirty="0">
              <a:solidFill>
                <a:srgbClr val="E3EACF">
                  <a:lumMod val="25000"/>
                </a:srgbClr>
              </a:solidFill>
              <a:effectLst/>
              <a:latin typeface="Cambria Math" panose="02040503050406030204" pitchFamily="18" charset="0"/>
              <a:ea typeface="Cambria Math" panose="02040503050406030204" pitchFamily="18" charset="0"/>
              <a:cs typeface="Arial" panose="020B0604020202020204" pitchFamily="34" charset="0"/>
            </a:rPr>
            <a:t>-</a:t>
          </a:r>
          <a:r>
            <a:rPr lang="en-US" sz="1800" b="0" kern="1200" dirty="0" err="1">
              <a:solidFill>
                <a:srgbClr val="E3EACF">
                  <a:lumMod val="25000"/>
                </a:srgbClr>
              </a:solidFill>
              <a:effectLst/>
              <a:latin typeface="Cambria Math" panose="02040503050406030204" pitchFamily="18" charset="0"/>
              <a:ea typeface="Cambria Math" panose="02040503050406030204" pitchFamily="18" charset="0"/>
              <a:cs typeface="Arial" panose="020B0604020202020204" pitchFamily="34" charset="0"/>
            </a:rPr>
            <a:t>CoV</a:t>
          </a:r>
          <a:r>
            <a:rPr lang="el-GR" sz="1800" b="0" kern="1200" dirty="0">
              <a:solidFill>
                <a:srgbClr val="E3EACF">
                  <a:lumMod val="25000"/>
                </a:srgbClr>
              </a:solidFill>
              <a:effectLst/>
              <a:latin typeface="Cambria Math" panose="02040503050406030204" pitchFamily="18" charset="0"/>
              <a:ea typeface="Cambria Math" panose="02040503050406030204" pitchFamily="18" charset="0"/>
              <a:cs typeface="Arial" panose="020B0604020202020204" pitchFamily="34" charset="0"/>
            </a:rPr>
            <a:t>-2 στο σύνολο των εβδομήντα (70) τροφίμων στο χρονικό διάστημα από 4/8 έως 16/8/2022</a:t>
          </a:r>
          <a:r>
            <a:rPr lang="el-GR" sz="2000" b="0" kern="1200" dirty="0">
              <a:solidFill>
                <a:srgbClr val="E3EACF">
                  <a:lumMod val="25000"/>
                </a:srgbClr>
              </a:solidFill>
              <a:effectLst/>
              <a:latin typeface="Cambria Math" panose="02040503050406030204" pitchFamily="18" charset="0"/>
              <a:ea typeface="Cambria Math" panose="02040503050406030204" pitchFamily="18" charset="0"/>
              <a:cs typeface="Arial" panose="020B0604020202020204" pitchFamily="34" charset="0"/>
            </a:rPr>
            <a:t>. </a:t>
          </a:r>
        </a:p>
      </dgm:t>
    </dgm:pt>
    <dgm:pt modelId="{86C41FF4-CFC3-455F-95DF-99F80DF75138}" type="parTrans" cxnId="{803F1862-AF2F-4CB0-BEBD-F926094C5109}">
      <dgm:prSet/>
      <dgm:spPr/>
      <dgm:t>
        <a:bodyPr/>
        <a:lstStyle/>
        <a:p>
          <a:endParaRPr lang="el-GR"/>
        </a:p>
      </dgm:t>
    </dgm:pt>
    <dgm:pt modelId="{4DF5C15A-3DD1-4824-A957-5B166B81863E}" type="sibTrans" cxnId="{803F1862-AF2F-4CB0-BEBD-F926094C5109}">
      <dgm:prSet/>
      <dgm:spPr/>
      <dgm:t>
        <a:bodyPr/>
        <a:lstStyle/>
        <a:p>
          <a:endParaRPr lang="el-GR"/>
        </a:p>
      </dgm:t>
    </dgm:pt>
    <dgm:pt modelId="{6DD3846F-9B1F-4A43-B53B-F44290FEF446}">
      <dgm:prSet custT="1"/>
      <dgm:spPr/>
      <dgm:t>
        <a:bodyPr/>
        <a:lstStyle/>
        <a:p>
          <a:pPr marL="0" marR="0" lvl="0" indent="0" algn="ctr" defTabSz="889000" eaLnBrk="1" fontAlgn="auto" latinLnBrk="0" hangingPunct="1">
            <a:lnSpc>
              <a:spcPct val="90000"/>
            </a:lnSpc>
            <a:spcBef>
              <a:spcPct val="0"/>
            </a:spcBef>
            <a:spcAft>
              <a:spcPct val="35000"/>
            </a:spcAft>
            <a:buClrTx/>
            <a:buSzTx/>
            <a:buFontTx/>
            <a:buNone/>
            <a:tabLst/>
            <a:defRPr/>
          </a:pPr>
          <a:r>
            <a:rPr lang="el-GR" sz="1800" b="0" kern="1200" dirty="0">
              <a:solidFill>
                <a:srgbClr val="E3EACF">
                  <a:lumMod val="25000"/>
                </a:srgbClr>
              </a:solidFill>
              <a:effectLst/>
              <a:latin typeface="Cambria Math" panose="02040503050406030204" pitchFamily="18" charset="0"/>
              <a:ea typeface="Cambria Math" panose="02040503050406030204" pitchFamily="18" charset="0"/>
              <a:cs typeface="Arial" panose="020B0604020202020204" pitchFamily="34" charset="0"/>
            </a:rPr>
            <a:t>Στις 29/7 καταγράφηκε το πρώτο επιβεβαιωμένο θετικό κρούσμα σε εργαζόμενο της δομής που απομακρύνθηκε άμεσα από τον χώρο εργασίας του. Ακολούθησε το πρώτο ύποπτο κρούσμα σε τρόφιμο στις 3/8 με άμεση απομόνωση.</a:t>
          </a:r>
        </a:p>
        <a:p>
          <a:pPr marL="0" lvl="0" indent="0" algn="ctr" defTabSz="622300">
            <a:lnSpc>
              <a:spcPct val="90000"/>
            </a:lnSpc>
            <a:spcBef>
              <a:spcPct val="0"/>
            </a:spcBef>
            <a:spcAft>
              <a:spcPct val="35000"/>
            </a:spcAft>
            <a:buNone/>
          </a:pPr>
          <a:endParaRPr lang="el-GR" sz="1400" kern="1200" dirty="0">
            <a:solidFill>
              <a:srgbClr val="766F54">
                <a:hueOff val="0"/>
                <a:satOff val="0"/>
                <a:lumOff val="0"/>
                <a:alphaOff val="0"/>
              </a:srgbClr>
            </a:solidFill>
            <a:latin typeface="Cambria Math" panose="02040503050406030204" pitchFamily="18" charset="0"/>
            <a:ea typeface="Cambria Math" panose="02040503050406030204" pitchFamily="18" charset="0"/>
            <a:cs typeface="Arial" panose="020B0604020202020204" pitchFamily="34" charset="0"/>
          </a:endParaRPr>
        </a:p>
      </dgm:t>
    </dgm:pt>
    <dgm:pt modelId="{63EF2211-279D-4D2E-8DE7-9D291BCCA743}" type="parTrans" cxnId="{4FAE290B-329E-4F46-A4F9-C40BAB588254}">
      <dgm:prSet/>
      <dgm:spPr/>
      <dgm:t>
        <a:bodyPr/>
        <a:lstStyle/>
        <a:p>
          <a:endParaRPr lang="el-GR"/>
        </a:p>
      </dgm:t>
    </dgm:pt>
    <dgm:pt modelId="{6091DD52-0D95-4A28-A1CD-E1B7B2CF4ABD}" type="sibTrans" cxnId="{4FAE290B-329E-4F46-A4F9-C40BAB588254}">
      <dgm:prSet/>
      <dgm:spPr/>
      <dgm:t>
        <a:bodyPr/>
        <a:lstStyle/>
        <a:p>
          <a:endParaRPr lang="el-GR"/>
        </a:p>
      </dgm:t>
    </dgm:pt>
    <dgm:pt modelId="{FD940FF2-B90A-49C4-A726-DA3AEF4528CE}">
      <dgm:prSet custT="1"/>
      <dgm:spPr/>
      <dgm:t>
        <a:bodyPr/>
        <a:lstStyle/>
        <a:p>
          <a:pPr marL="0" marR="0" lvl="0" indent="0" algn="ctr" defTabSz="889000" eaLnBrk="1" fontAlgn="auto" latinLnBrk="0" hangingPunct="1">
            <a:lnSpc>
              <a:spcPct val="90000"/>
            </a:lnSpc>
            <a:spcBef>
              <a:spcPct val="0"/>
            </a:spcBef>
            <a:spcAft>
              <a:spcPct val="35000"/>
            </a:spcAft>
            <a:buClrTx/>
            <a:buSzTx/>
            <a:buFontTx/>
            <a:buNone/>
            <a:tabLst/>
            <a:defRPr/>
          </a:pPr>
          <a:r>
            <a:rPr lang="el-GR" sz="1800" b="0" kern="1200" dirty="0">
              <a:solidFill>
                <a:srgbClr val="E3EACF">
                  <a:lumMod val="25000"/>
                </a:srgbClr>
              </a:solidFill>
              <a:effectLst/>
              <a:latin typeface="Cambria Math" panose="02040503050406030204" pitchFamily="18" charset="0"/>
              <a:ea typeface="Cambria Math" panose="02040503050406030204" pitchFamily="18" charset="0"/>
              <a:cs typeface="Arial" panose="020B0604020202020204" pitchFamily="34" charset="0"/>
            </a:rPr>
            <a:t>Κλιμάκιο του ΕΟΔΥ έδωσε οδηγίες και πραγματοποίησε περαιτέρω διαγνωστικούς ελέγχους σε τακτικό χρονικό διάστημα τεσσάρων ημερών στο πλαίσιο επιτήρησης και ελέγχου της πορείας της επιδημίας, ενώ μόλις πέντε (5) τρόφιμοι παρέμειναν αρνητικοί στον ιό. </a:t>
          </a:r>
        </a:p>
      </dgm:t>
    </dgm:pt>
    <dgm:pt modelId="{66017A1A-99EE-48D4-B031-1B925FE64A4E}" type="parTrans" cxnId="{39AA85B7-7976-4B20-9DA7-F22115B80991}">
      <dgm:prSet/>
      <dgm:spPr/>
      <dgm:t>
        <a:bodyPr/>
        <a:lstStyle/>
        <a:p>
          <a:endParaRPr lang="el-GR"/>
        </a:p>
      </dgm:t>
    </dgm:pt>
    <dgm:pt modelId="{84C3FADF-A969-46A4-AEA5-BB3307907B8B}" type="sibTrans" cxnId="{39AA85B7-7976-4B20-9DA7-F22115B80991}">
      <dgm:prSet/>
      <dgm:spPr/>
      <dgm:t>
        <a:bodyPr/>
        <a:lstStyle/>
        <a:p>
          <a:endParaRPr lang="el-GR"/>
        </a:p>
      </dgm:t>
    </dgm:pt>
    <dgm:pt modelId="{972D9EBC-7E4B-4986-8C4C-93B89165C1A9}">
      <dgm:prSet custT="1"/>
      <dgm:spPr/>
      <dgm:t>
        <a:bodyPr/>
        <a:lstStyle/>
        <a:p>
          <a:pPr marL="0" marR="0" lvl="0" indent="0" algn="ctr" defTabSz="711200" eaLnBrk="1" fontAlgn="auto" latinLnBrk="0" hangingPunct="1">
            <a:lnSpc>
              <a:spcPct val="90000"/>
            </a:lnSpc>
            <a:spcBef>
              <a:spcPct val="0"/>
            </a:spcBef>
            <a:spcAft>
              <a:spcPct val="35000"/>
            </a:spcAft>
            <a:buClrTx/>
            <a:buSzTx/>
            <a:buFontTx/>
            <a:buNone/>
            <a:tabLst/>
            <a:defRPr/>
          </a:pPr>
          <a:r>
            <a:rPr lang="el-GR" sz="1800" b="0" kern="1200" dirty="0">
              <a:solidFill>
                <a:srgbClr val="E3EACF">
                  <a:lumMod val="25000"/>
                </a:srgbClr>
              </a:solidFill>
              <a:effectLst/>
              <a:latin typeface="Cambria Math" panose="02040503050406030204" pitchFamily="18" charset="0"/>
              <a:ea typeface="Cambria Math" panose="02040503050406030204" pitchFamily="18" charset="0"/>
              <a:cs typeface="Arial" panose="020B0604020202020204" pitchFamily="34" charset="0"/>
            </a:rPr>
            <a:t>Διαπιστώθηκε επάρκεια σε Μέσα Ατομικής Προστασίας, αλλά παραλείψεις στην ορθή χρήση τους.</a:t>
          </a:r>
        </a:p>
      </dgm:t>
    </dgm:pt>
    <dgm:pt modelId="{A9243654-58AB-4A5D-9E18-A58871B28076}" type="parTrans" cxnId="{BF341A9A-4E29-4E53-9FA9-C5B2F3762B92}">
      <dgm:prSet/>
      <dgm:spPr/>
      <dgm:t>
        <a:bodyPr/>
        <a:lstStyle/>
        <a:p>
          <a:endParaRPr lang="el-GR"/>
        </a:p>
      </dgm:t>
    </dgm:pt>
    <dgm:pt modelId="{0F33DA17-C7FA-42F0-A0F9-3749DA8F4C75}" type="sibTrans" cxnId="{BF341A9A-4E29-4E53-9FA9-C5B2F3762B92}">
      <dgm:prSet/>
      <dgm:spPr/>
      <dgm:t>
        <a:bodyPr/>
        <a:lstStyle/>
        <a:p>
          <a:endParaRPr lang="el-GR"/>
        </a:p>
      </dgm:t>
    </dgm:pt>
    <dgm:pt modelId="{6BB4FDE9-F143-4C3F-8B93-C591FEB4EEF5}" type="pres">
      <dgm:prSet presAssocID="{3823A911-29CB-4ED7-863D-0B9FE194D070}" presName="Name0" presStyleCnt="0">
        <dgm:presLayoutVars>
          <dgm:dir/>
          <dgm:resizeHandles val="exact"/>
        </dgm:presLayoutVars>
      </dgm:prSet>
      <dgm:spPr/>
    </dgm:pt>
    <dgm:pt modelId="{1138608F-75F0-44C9-BC41-C7F2BD9AADCB}" type="pres">
      <dgm:prSet presAssocID="{FE38ED83-4482-4EB3-BAFB-0E5046462B68}" presName="node" presStyleLbl="node1" presStyleIdx="0" presStyleCnt="4">
        <dgm:presLayoutVars>
          <dgm:bulletEnabled val="1"/>
        </dgm:presLayoutVars>
      </dgm:prSet>
      <dgm:spPr/>
    </dgm:pt>
    <dgm:pt modelId="{291C2818-47B9-4FAE-980D-7E2ACD9E30EF}" type="pres">
      <dgm:prSet presAssocID="{4DF5C15A-3DD1-4824-A957-5B166B81863E}" presName="sibTrans" presStyleCnt="0"/>
      <dgm:spPr/>
    </dgm:pt>
    <dgm:pt modelId="{9565CB4D-7839-417F-8F25-8A1E39E9A9E7}" type="pres">
      <dgm:prSet presAssocID="{6DD3846F-9B1F-4A43-B53B-F44290FEF446}" presName="node" presStyleLbl="node1" presStyleIdx="1" presStyleCnt="4">
        <dgm:presLayoutVars>
          <dgm:bulletEnabled val="1"/>
        </dgm:presLayoutVars>
      </dgm:prSet>
      <dgm:spPr/>
    </dgm:pt>
    <dgm:pt modelId="{76CEBC92-D520-4156-B2FA-AB3956BDE965}" type="pres">
      <dgm:prSet presAssocID="{6091DD52-0D95-4A28-A1CD-E1B7B2CF4ABD}" presName="sibTrans" presStyleCnt="0"/>
      <dgm:spPr/>
    </dgm:pt>
    <dgm:pt modelId="{52DCAD35-970B-4AE7-9EC4-4933DBA72CD5}" type="pres">
      <dgm:prSet presAssocID="{FD940FF2-B90A-49C4-A726-DA3AEF4528CE}" presName="node" presStyleLbl="node1" presStyleIdx="2" presStyleCnt="4">
        <dgm:presLayoutVars>
          <dgm:bulletEnabled val="1"/>
        </dgm:presLayoutVars>
      </dgm:prSet>
      <dgm:spPr/>
    </dgm:pt>
    <dgm:pt modelId="{8DFD21A2-CFC6-415D-A53D-85C285ED2FBA}" type="pres">
      <dgm:prSet presAssocID="{84C3FADF-A969-46A4-AEA5-BB3307907B8B}" presName="sibTrans" presStyleCnt="0"/>
      <dgm:spPr/>
    </dgm:pt>
    <dgm:pt modelId="{D22653D1-69AE-4EBD-82E0-A6C616750A0C}" type="pres">
      <dgm:prSet presAssocID="{972D9EBC-7E4B-4986-8C4C-93B89165C1A9}" presName="node" presStyleLbl="node1" presStyleIdx="3" presStyleCnt="4" custLinFactNeighborX="25739" custLinFactNeighborY="2166">
        <dgm:presLayoutVars>
          <dgm:bulletEnabled val="1"/>
        </dgm:presLayoutVars>
      </dgm:prSet>
      <dgm:spPr/>
    </dgm:pt>
  </dgm:ptLst>
  <dgm:cxnLst>
    <dgm:cxn modelId="{4FAE290B-329E-4F46-A4F9-C40BAB588254}" srcId="{3823A911-29CB-4ED7-863D-0B9FE194D070}" destId="{6DD3846F-9B1F-4A43-B53B-F44290FEF446}" srcOrd="1" destOrd="0" parTransId="{63EF2211-279D-4D2E-8DE7-9D291BCCA743}" sibTransId="{6091DD52-0D95-4A28-A1CD-E1B7B2CF4ABD}"/>
    <dgm:cxn modelId="{C6FCBE2E-BF84-44A1-AA80-90D1761F2D9B}" type="presOf" srcId="{FE38ED83-4482-4EB3-BAFB-0E5046462B68}" destId="{1138608F-75F0-44C9-BC41-C7F2BD9AADCB}" srcOrd="0" destOrd="0" presId="urn:microsoft.com/office/officeart/2005/8/layout/hList6"/>
    <dgm:cxn modelId="{803F1862-AF2F-4CB0-BEBD-F926094C5109}" srcId="{3823A911-29CB-4ED7-863D-0B9FE194D070}" destId="{FE38ED83-4482-4EB3-BAFB-0E5046462B68}" srcOrd="0" destOrd="0" parTransId="{86C41FF4-CFC3-455F-95DF-99F80DF75138}" sibTransId="{4DF5C15A-3DD1-4824-A957-5B166B81863E}"/>
    <dgm:cxn modelId="{E68CD193-E8BC-47C2-B3E0-7422EA2B1548}" type="presOf" srcId="{6DD3846F-9B1F-4A43-B53B-F44290FEF446}" destId="{9565CB4D-7839-417F-8F25-8A1E39E9A9E7}" srcOrd="0" destOrd="0" presId="urn:microsoft.com/office/officeart/2005/8/layout/hList6"/>
    <dgm:cxn modelId="{BF341A9A-4E29-4E53-9FA9-C5B2F3762B92}" srcId="{3823A911-29CB-4ED7-863D-0B9FE194D070}" destId="{972D9EBC-7E4B-4986-8C4C-93B89165C1A9}" srcOrd="3" destOrd="0" parTransId="{A9243654-58AB-4A5D-9E18-A58871B28076}" sibTransId="{0F33DA17-C7FA-42F0-A0F9-3749DA8F4C75}"/>
    <dgm:cxn modelId="{DDFBB1B0-3073-41E3-9839-CB863C8474BF}" type="presOf" srcId="{3823A911-29CB-4ED7-863D-0B9FE194D070}" destId="{6BB4FDE9-F143-4C3F-8B93-C591FEB4EEF5}" srcOrd="0" destOrd="0" presId="urn:microsoft.com/office/officeart/2005/8/layout/hList6"/>
    <dgm:cxn modelId="{39AA85B7-7976-4B20-9DA7-F22115B80991}" srcId="{3823A911-29CB-4ED7-863D-0B9FE194D070}" destId="{FD940FF2-B90A-49C4-A726-DA3AEF4528CE}" srcOrd="2" destOrd="0" parTransId="{66017A1A-99EE-48D4-B031-1B925FE64A4E}" sibTransId="{84C3FADF-A969-46A4-AEA5-BB3307907B8B}"/>
    <dgm:cxn modelId="{B9C739EB-775B-4BFC-B856-ED4788C585ED}" type="presOf" srcId="{FD940FF2-B90A-49C4-A726-DA3AEF4528CE}" destId="{52DCAD35-970B-4AE7-9EC4-4933DBA72CD5}" srcOrd="0" destOrd="0" presId="urn:microsoft.com/office/officeart/2005/8/layout/hList6"/>
    <dgm:cxn modelId="{3E5DC1F3-5895-4D18-8CE5-18D3DAFB3D52}" type="presOf" srcId="{972D9EBC-7E4B-4986-8C4C-93B89165C1A9}" destId="{D22653D1-69AE-4EBD-82E0-A6C616750A0C}" srcOrd="0" destOrd="0" presId="urn:microsoft.com/office/officeart/2005/8/layout/hList6"/>
    <dgm:cxn modelId="{89170228-776C-456E-9865-3E4B422AEE67}" type="presParOf" srcId="{6BB4FDE9-F143-4C3F-8B93-C591FEB4EEF5}" destId="{1138608F-75F0-44C9-BC41-C7F2BD9AADCB}" srcOrd="0" destOrd="0" presId="urn:microsoft.com/office/officeart/2005/8/layout/hList6"/>
    <dgm:cxn modelId="{2D472520-10C4-4BD2-A132-7A899EB96ABE}" type="presParOf" srcId="{6BB4FDE9-F143-4C3F-8B93-C591FEB4EEF5}" destId="{291C2818-47B9-4FAE-980D-7E2ACD9E30EF}" srcOrd="1" destOrd="0" presId="urn:microsoft.com/office/officeart/2005/8/layout/hList6"/>
    <dgm:cxn modelId="{D64C83CF-CF5A-4B93-89FE-530952F621B9}" type="presParOf" srcId="{6BB4FDE9-F143-4C3F-8B93-C591FEB4EEF5}" destId="{9565CB4D-7839-417F-8F25-8A1E39E9A9E7}" srcOrd="2" destOrd="0" presId="urn:microsoft.com/office/officeart/2005/8/layout/hList6"/>
    <dgm:cxn modelId="{ED3337DA-21F1-4E40-A359-44B9CD5971B8}" type="presParOf" srcId="{6BB4FDE9-F143-4C3F-8B93-C591FEB4EEF5}" destId="{76CEBC92-D520-4156-B2FA-AB3956BDE965}" srcOrd="3" destOrd="0" presId="urn:microsoft.com/office/officeart/2005/8/layout/hList6"/>
    <dgm:cxn modelId="{0609B173-FF10-4C2D-8013-D0436B85DF6A}" type="presParOf" srcId="{6BB4FDE9-F143-4C3F-8B93-C591FEB4EEF5}" destId="{52DCAD35-970B-4AE7-9EC4-4933DBA72CD5}" srcOrd="4" destOrd="0" presId="urn:microsoft.com/office/officeart/2005/8/layout/hList6"/>
    <dgm:cxn modelId="{E9CF4F7F-5C30-43E1-B867-49F453103640}" type="presParOf" srcId="{6BB4FDE9-F143-4C3F-8B93-C591FEB4EEF5}" destId="{8DFD21A2-CFC6-415D-A53D-85C285ED2FBA}" srcOrd="5" destOrd="0" presId="urn:microsoft.com/office/officeart/2005/8/layout/hList6"/>
    <dgm:cxn modelId="{05B42521-6935-4C33-B739-7E04D07E01FF}" type="presParOf" srcId="{6BB4FDE9-F143-4C3F-8B93-C591FEB4EEF5}" destId="{D22653D1-69AE-4EBD-82E0-A6C616750A0C}"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8D454E-542D-4AE2-A2A2-F8F268AEB006}">
      <dsp:nvSpPr>
        <dsp:cNvPr id="0" name=""/>
        <dsp:cNvSpPr/>
      </dsp:nvSpPr>
      <dsp:spPr>
        <a:xfrm>
          <a:off x="22127" y="2434"/>
          <a:ext cx="4828360" cy="2897016"/>
        </a:xfrm>
        <a:prstGeom prst="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l-GR" sz="2000" b="1" kern="1200" dirty="0">
              <a:solidFill>
                <a:schemeClr val="accent1"/>
              </a:solidFill>
              <a:latin typeface="Cambria Math" panose="02040503050406030204" pitchFamily="18" charset="0"/>
              <a:ea typeface="Cambria Math" panose="02040503050406030204" pitchFamily="18" charset="0"/>
            </a:rPr>
            <a:t>Εισαγωγή</a:t>
          </a:r>
        </a:p>
        <a:p>
          <a:pPr marL="0" lvl="0" indent="0" algn="ctr" defTabSz="889000">
            <a:lnSpc>
              <a:spcPct val="90000"/>
            </a:lnSpc>
            <a:spcBef>
              <a:spcPct val="0"/>
            </a:spcBef>
            <a:spcAft>
              <a:spcPct val="35000"/>
            </a:spcAft>
            <a:buNone/>
          </a:pPr>
          <a:r>
            <a:rPr lang="el-GR" sz="2000" kern="1200" dirty="0">
              <a:latin typeface="Cambria Math" panose="02040503050406030204" pitchFamily="18" charset="0"/>
              <a:ea typeface="Cambria Math" panose="02040503050406030204" pitchFamily="18" charset="0"/>
            </a:rPr>
            <a:t> </a:t>
          </a:r>
          <a:r>
            <a:rPr lang="el-GR" sz="2000" b="0" kern="1200" dirty="0">
              <a:solidFill>
                <a:schemeClr val="bg2">
                  <a:lumMod val="25000"/>
                </a:schemeClr>
              </a:solidFill>
              <a:effectLst/>
              <a:latin typeface="Cambria Math" panose="02040503050406030204" pitchFamily="18" charset="0"/>
              <a:ea typeface="Cambria Math" panose="02040503050406030204" pitchFamily="18" charset="0"/>
              <a:cs typeface="Arial" panose="020B0604020202020204" pitchFamily="34" charset="0"/>
            </a:rPr>
            <a:t>Οι Μονάδες Φροντίδας Ηλικιωμένων (ΜΦΗ) αποτελούν χώρους υψηλού κινδύνου διασποράς του </a:t>
          </a:r>
          <a:r>
            <a:rPr lang="en-US" sz="2000" b="0" kern="1200" dirty="0">
              <a:solidFill>
                <a:schemeClr val="bg2">
                  <a:lumMod val="25000"/>
                </a:schemeClr>
              </a:solidFill>
              <a:effectLst/>
              <a:latin typeface="Cambria Math" panose="02040503050406030204" pitchFamily="18" charset="0"/>
              <a:ea typeface="Cambria Math" panose="02040503050406030204" pitchFamily="18" charset="0"/>
              <a:cs typeface="Arial" panose="020B0604020202020204" pitchFamily="34" charset="0"/>
            </a:rPr>
            <a:t>SARS</a:t>
          </a:r>
          <a:r>
            <a:rPr lang="el-GR" sz="2000" b="0" kern="1200" dirty="0">
              <a:solidFill>
                <a:schemeClr val="bg2">
                  <a:lumMod val="25000"/>
                </a:schemeClr>
              </a:solidFill>
              <a:effectLst/>
              <a:latin typeface="Cambria Math" panose="02040503050406030204" pitchFamily="18" charset="0"/>
              <a:ea typeface="Cambria Math" panose="02040503050406030204" pitchFamily="18" charset="0"/>
              <a:cs typeface="Arial" panose="020B0604020202020204" pitchFamily="34" charset="0"/>
            </a:rPr>
            <a:t>-</a:t>
          </a:r>
          <a:r>
            <a:rPr lang="en-US" sz="2000" b="0" kern="1200" dirty="0">
              <a:solidFill>
                <a:schemeClr val="bg2">
                  <a:lumMod val="25000"/>
                </a:schemeClr>
              </a:solidFill>
              <a:effectLst/>
              <a:latin typeface="Cambria Math" panose="02040503050406030204" pitchFamily="18" charset="0"/>
              <a:ea typeface="Cambria Math" panose="02040503050406030204" pitchFamily="18" charset="0"/>
              <a:cs typeface="Arial" panose="020B0604020202020204" pitchFamily="34" charset="0"/>
            </a:rPr>
            <a:t>COV</a:t>
          </a:r>
          <a:r>
            <a:rPr lang="el-GR" sz="2000" b="0" kern="1200" dirty="0">
              <a:solidFill>
                <a:schemeClr val="bg2">
                  <a:lumMod val="25000"/>
                </a:schemeClr>
              </a:solidFill>
              <a:effectLst/>
              <a:latin typeface="Cambria Math" panose="02040503050406030204" pitchFamily="18" charset="0"/>
              <a:ea typeface="Cambria Math" panose="02040503050406030204" pitchFamily="18" charset="0"/>
              <a:cs typeface="Arial" panose="020B0604020202020204" pitchFamily="34" charset="0"/>
            </a:rPr>
            <a:t>-2 τόσο στους τροφίμους, όσο και στο προσωπικό της δομής.</a:t>
          </a:r>
          <a:endParaRPr lang="el-GR" sz="2000" b="0" kern="1200" dirty="0">
            <a:solidFill>
              <a:schemeClr val="bg2">
                <a:lumMod val="25000"/>
              </a:schemeClr>
            </a:solidFill>
            <a:latin typeface="Cambria Math" panose="02040503050406030204" pitchFamily="18" charset="0"/>
            <a:ea typeface="Cambria Math" panose="02040503050406030204" pitchFamily="18" charset="0"/>
          </a:endParaRPr>
        </a:p>
      </dsp:txBody>
      <dsp:txXfrm>
        <a:off x="22127" y="2434"/>
        <a:ext cx="4828360" cy="2897016"/>
      </dsp:txXfrm>
    </dsp:sp>
    <dsp:sp modelId="{7F0EFBE7-1FC3-494A-90AC-B5453337F5B7}">
      <dsp:nvSpPr>
        <dsp:cNvPr id="0" name=""/>
        <dsp:cNvSpPr/>
      </dsp:nvSpPr>
      <dsp:spPr>
        <a:xfrm>
          <a:off x="5333324" y="2434"/>
          <a:ext cx="4828360" cy="2897016"/>
        </a:xfrm>
        <a:prstGeom prst="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00100">
            <a:lnSpc>
              <a:spcPct val="90000"/>
            </a:lnSpc>
            <a:spcBef>
              <a:spcPct val="0"/>
            </a:spcBef>
            <a:spcAft>
              <a:spcPct val="35000"/>
            </a:spcAft>
            <a:buNone/>
          </a:pPr>
          <a:r>
            <a:rPr lang="el-GR" sz="2000" b="1" kern="1200" dirty="0">
              <a:solidFill>
                <a:schemeClr val="accent1"/>
              </a:solidFill>
              <a:latin typeface="Cambria Math" panose="02040503050406030204" pitchFamily="18" charset="0"/>
              <a:ea typeface="Cambria Math" panose="02040503050406030204" pitchFamily="18" charset="0"/>
              <a:cs typeface="+mn-cs"/>
            </a:rPr>
            <a:t>Σκοπός</a:t>
          </a:r>
        </a:p>
        <a:p>
          <a:pPr marL="0" lvl="0" indent="0" algn="ctr" defTabSz="1066800">
            <a:lnSpc>
              <a:spcPct val="90000"/>
            </a:lnSpc>
            <a:spcBef>
              <a:spcPct val="0"/>
            </a:spcBef>
            <a:spcAft>
              <a:spcPct val="35000"/>
            </a:spcAft>
            <a:buNone/>
          </a:pPr>
          <a:r>
            <a:rPr lang="el-GR" sz="2000" b="0" kern="1200" dirty="0">
              <a:solidFill>
                <a:srgbClr val="E3EACF">
                  <a:lumMod val="25000"/>
                </a:srgbClr>
              </a:solidFill>
              <a:effectLst/>
              <a:latin typeface="Cambria Math" panose="02040503050406030204" pitchFamily="18" charset="0"/>
              <a:ea typeface="Cambria Math" panose="02040503050406030204" pitchFamily="18" charset="0"/>
              <a:cs typeface="Arial" panose="020B0604020202020204" pitchFamily="34" charset="0"/>
            </a:rPr>
            <a:t>Η πλήρης καταγραφή της εξέλιξης επιδημίας από τον ιό </a:t>
          </a:r>
          <a:r>
            <a:rPr lang="en-US" sz="2000" b="0" kern="1200" dirty="0">
              <a:solidFill>
                <a:srgbClr val="E3EACF">
                  <a:lumMod val="25000"/>
                </a:srgbClr>
              </a:solidFill>
              <a:effectLst/>
              <a:latin typeface="Cambria Math" panose="02040503050406030204" pitchFamily="18" charset="0"/>
              <a:ea typeface="Cambria Math" panose="02040503050406030204" pitchFamily="18" charset="0"/>
              <a:cs typeface="Arial" panose="020B0604020202020204" pitchFamily="34" charset="0"/>
            </a:rPr>
            <a:t>SARS</a:t>
          </a:r>
          <a:r>
            <a:rPr lang="el-GR" sz="2000" b="0" kern="1200" dirty="0">
              <a:solidFill>
                <a:srgbClr val="E3EACF">
                  <a:lumMod val="25000"/>
                </a:srgbClr>
              </a:solidFill>
              <a:effectLst/>
              <a:latin typeface="Cambria Math" panose="02040503050406030204" pitchFamily="18" charset="0"/>
              <a:ea typeface="Cambria Math" panose="02040503050406030204" pitchFamily="18" charset="0"/>
              <a:cs typeface="Arial" panose="020B0604020202020204" pitchFamily="34" charset="0"/>
            </a:rPr>
            <a:t>-</a:t>
          </a:r>
          <a:r>
            <a:rPr lang="en-US" sz="2000" b="0" kern="1200" dirty="0" err="1">
              <a:solidFill>
                <a:srgbClr val="E3EACF">
                  <a:lumMod val="25000"/>
                </a:srgbClr>
              </a:solidFill>
              <a:effectLst/>
              <a:latin typeface="Cambria Math" panose="02040503050406030204" pitchFamily="18" charset="0"/>
              <a:ea typeface="Cambria Math" panose="02040503050406030204" pitchFamily="18" charset="0"/>
              <a:cs typeface="Arial" panose="020B0604020202020204" pitchFamily="34" charset="0"/>
            </a:rPr>
            <a:t>CoV</a:t>
          </a:r>
          <a:r>
            <a:rPr lang="el-GR" sz="2000" b="0" kern="1200" dirty="0">
              <a:solidFill>
                <a:srgbClr val="E3EACF">
                  <a:lumMod val="25000"/>
                </a:srgbClr>
              </a:solidFill>
              <a:effectLst/>
              <a:latin typeface="Cambria Math" panose="02040503050406030204" pitchFamily="18" charset="0"/>
              <a:ea typeface="Cambria Math" panose="02040503050406030204" pitchFamily="18" charset="0"/>
              <a:cs typeface="Arial" panose="020B0604020202020204" pitchFamily="34" charset="0"/>
            </a:rPr>
            <a:t>-2 σε επιλεγμένη ΜΦΗ και ο έλεγχος τήρησης των υγειονομικών πρωτοκόλλων, τόσο τη δεδομένη χρονική περίοδο, όσο και </a:t>
          </a:r>
          <a:r>
            <a:rPr lang="el-GR" sz="2000" b="0" kern="1200" dirty="0" err="1">
              <a:solidFill>
                <a:srgbClr val="E3EACF">
                  <a:lumMod val="25000"/>
                </a:srgbClr>
              </a:solidFill>
              <a:effectLst/>
              <a:latin typeface="Cambria Math" panose="02040503050406030204" pitchFamily="18" charset="0"/>
              <a:ea typeface="Cambria Math" panose="02040503050406030204" pitchFamily="18" charset="0"/>
              <a:cs typeface="Arial" panose="020B0604020202020204" pitchFamily="34" charset="0"/>
            </a:rPr>
            <a:t>καθ’όλη</a:t>
          </a:r>
          <a:r>
            <a:rPr lang="el-GR" sz="2000" b="0" kern="1200" dirty="0">
              <a:solidFill>
                <a:srgbClr val="E3EACF">
                  <a:lumMod val="25000"/>
                </a:srgbClr>
              </a:solidFill>
              <a:effectLst/>
              <a:latin typeface="Cambria Math" panose="02040503050406030204" pitchFamily="18" charset="0"/>
              <a:ea typeface="Cambria Math" panose="02040503050406030204" pitchFamily="18" charset="0"/>
              <a:cs typeface="Arial" panose="020B0604020202020204" pitchFamily="34" charset="0"/>
            </a:rPr>
            <a:t> τη διάρκεια της πανδημίας. </a:t>
          </a:r>
        </a:p>
      </dsp:txBody>
      <dsp:txXfrm>
        <a:off x="5333324" y="2434"/>
        <a:ext cx="4828360" cy="2897016"/>
      </dsp:txXfrm>
    </dsp:sp>
    <dsp:sp modelId="{05A96D66-52A2-4D23-A8A2-3ABA212A623B}">
      <dsp:nvSpPr>
        <dsp:cNvPr id="0" name=""/>
        <dsp:cNvSpPr/>
      </dsp:nvSpPr>
      <dsp:spPr>
        <a:xfrm>
          <a:off x="2023990" y="3382287"/>
          <a:ext cx="6135832" cy="2897016"/>
        </a:xfrm>
        <a:prstGeom prst="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l-GR" sz="2000" b="1" kern="1200" dirty="0">
              <a:solidFill>
                <a:schemeClr val="accent1"/>
              </a:solidFill>
              <a:latin typeface="Cambria Math" panose="02040503050406030204" pitchFamily="18" charset="0"/>
              <a:ea typeface="Cambria Math" panose="02040503050406030204" pitchFamily="18" charset="0"/>
              <a:cs typeface="+mn-cs"/>
            </a:rPr>
            <a:t>Μέθοδος</a:t>
          </a:r>
        </a:p>
        <a:p>
          <a:pPr marL="0" lvl="0" indent="0" algn="ctr" defTabSz="1066800">
            <a:lnSpc>
              <a:spcPct val="90000"/>
            </a:lnSpc>
            <a:spcBef>
              <a:spcPct val="0"/>
            </a:spcBef>
            <a:spcAft>
              <a:spcPct val="35000"/>
            </a:spcAft>
            <a:buNone/>
          </a:pPr>
          <a:r>
            <a:rPr lang="el-GR" sz="2000" b="1" kern="1200" dirty="0">
              <a:solidFill>
                <a:srgbClr val="E3EACF">
                  <a:lumMod val="25000"/>
                </a:srgbClr>
              </a:solidFill>
              <a:effectLst/>
              <a:latin typeface="Cambria Math" panose="02040503050406030204" pitchFamily="18" charset="0"/>
              <a:ea typeface="Cambria Math" panose="02040503050406030204" pitchFamily="18" charset="0"/>
              <a:cs typeface="Arial" panose="020B0604020202020204" pitchFamily="34" charset="0"/>
            </a:rPr>
            <a:t> </a:t>
          </a:r>
          <a:r>
            <a:rPr lang="el-GR" sz="2000" b="0" kern="1200" dirty="0">
              <a:solidFill>
                <a:srgbClr val="E3EACF">
                  <a:lumMod val="25000"/>
                </a:srgbClr>
              </a:solidFill>
              <a:effectLst/>
              <a:latin typeface="Cambria Math" panose="02040503050406030204" pitchFamily="18" charset="0"/>
              <a:ea typeface="Cambria Math" panose="02040503050406030204" pitchFamily="18" charset="0"/>
              <a:cs typeface="Arial" panose="020B0604020202020204" pitchFamily="34" charset="0"/>
            </a:rPr>
            <a:t>Πραγματοποιήθηκε επιτόπια απροειδοποίητη επίσκεψη μέλους της Εξειδικευμένης Ομάδας Ελέγχου Λοιμώξεων (ΕΟΕΛ) της 4ης ΥΠΕ σε ΜΦΗ στο πλαίσιο συνεργασίας με τον ΕΟΔΥ. Η περιγραφή των γεγονότων έγινε με βάση πληροφορίες από το αρχείο λογοδοσίας του νοσηλευτικού προσωπικού και από συζήτηση με τους υπευθύνους της δομής.</a:t>
          </a:r>
        </a:p>
      </dsp:txBody>
      <dsp:txXfrm>
        <a:off x="2023990" y="3382287"/>
        <a:ext cx="6135832" cy="28970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38608F-75F0-44C9-BC41-C7F2BD9AADCB}">
      <dsp:nvSpPr>
        <dsp:cNvPr id="0" name=""/>
        <dsp:cNvSpPr/>
      </dsp:nvSpPr>
      <dsp:spPr>
        <a:xfrm rot="16200000">
          <a:off x="-1402388" y="1404902"/>
          <a:ext cx="5276848" cy="2467044"/>
        </a:xfrm>
        <a:prstGeom prst="flowChartManualOperation">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4300" tIns="0" rIns="114300" bIns="0" numCol="1" spcCol="1270" anchor="ctr" anchorCtr="0">
          <a:noAutofit/>
        </a:bodyPr>
        <a:lstStyle/>
        <a:p>
          <a:pPr marL="0" lvl="0" indent="0" algn="ctr" defTabSz="800100">
            <a:lnSpc>
              <a:spcPct val="90000"/>
            </a:lnSpc>
            <a:spcBef>
              <a:spcPct val="0"/>
            </a:spcBef>
            <a:spcAft>
              <a:spcPct val="35000"/>
            </a:spcAft>
            <a:buNone/>
          </a:pPr>
          <a:r>
            <a:rPr lang="el-GR" sz="1800" b="0" kern="1200" dirty="0">
              <a:solidFill>
                <a:srgbClr val="E3EACF">
                  <a:lumMod val="25000"/>
                </a:srgbClr>
              </a:solidFill>
              <a:effectLst/>
              <a:latin typeface="Cambria Math" panose="02040503050406030204" pitchFamily="18" charset="0"/>
              <a:ea typeface="Cambria Math" panose="02040503050406030204" pitchFamily="18" charset="0"/>
              <a:cs typeface="Arial" panose="020B0604020202020204" pitchFamily="34" charset="0"/>
            </a:rPr>
            <a:t>Στην υπό μελέτη ΜΦΗ εντοπίστηκαν εξήντα πέντε (65) θετικά περιστατικά λοίμωξης από τον ιό </a:t>
          </a:r>
          <a:r>
            <a:rPr lang="en-US" sz="1800" b="0" kern="1200" dirty="0">
              <a:solidFill>
                <a:srgbClr val="E3EACF">
                  <a:lumMod val="25000"/>
                </a:srgbClr>
              </a:solidFill>
              <a:effectLst/>
              <a:latin typeface="Cambria Math" panose="02040503050406030204" pitchFamily="18" charset="0"/>
              <a:ea typeface="Cambria Math" panose="02040503050406030204" pitchFamily="18" charset="0"/>
              <a:cs typeface="Arial" panose="020B0604020202020204" pitchFamily="34" charset="0"/>
            </a:rPr>
            <a:t>SARS</a:t>
          </a:r>
          <a:r>
            <a:rPr lang="el-GR" sz="1800" b="0" kern="1200" dirty="0">
              <a:solidFill>
                <a:srgbClr val="E3EACF">
                  <a:lumMod val="25000"/>
                </a:srgbClr>
              </a:solidFill>
              <a:effectLst/>
              <a:latin typeface="Cambria Math" panose="02040503050406030204" pitchFamily="18" charset="0"/>
              <a:ea typeface="Cambria Math" panose="02040503050406030204" pitchFamily="18" charset="0"/>
              <a:cs typeface="Arial" panose="020B0604020202020204" pitchFamily="34" charset="0"/>
            </a:rPr>
            <a:t>-</a:t>
          </a:r>
          <a:r>
            <a:rPr lang="en-US" sz="1800" b="0" kern="1200" dirty="0" err="1">
              <a:solidFill>
                <a:srgbClr val="E3EACF">
                  <a:lumMod val="25000"/>
                </a:srgbClr>
              </a:solidFill>
              <a:effectLst/>
              <a:latin typeface="Cambria Math" panose="02040503050406030204" pitchFamily="18" charset="0"/>
              <a:ea typeface="Cambria Math" panose="02040503050406030204" pitchFamily="18" charset="0"/>
              <a:cs typeface="Arial" panose="020B0604020202020204" pitchFamily="34" charset="0"/>
            </a:rPr>
            <a:t>CoV</a:t>
          </a:r>
          <a:r>
            <a:rPr lang="el-GR" sz="1800" b="0" kern="1200" dirty="0">
              <a:solidFill>
                <a:srgbClr val="E3EACF">
                  <a:lumMod val="25000"/>
                </a:srgbClr>
              </a:solidFill>
              <a:effectLst/>
              <a:latin typeface="Cambria Math" panose="02040503050406030204" pitchFamily="18" charset="0"/>
              <a:ea typeface="Cambria Math" panose="02040503050406030204" pitchFamily="18" charset="0"/>
              <a:cs typeface="Arial" panose="020B0604020202020204" pitchFamily="34" charset="0"/>
            </a:rPr>
            <a:t>-2 στο σύνολο των εβδομήντα (70) τροφίμων στο χρονικό διάστημα από 4/8 έως 16/8/2022</a:t>
          </a:r>
          <a:r>
            <a:rPr lang="el-GR" sz="2000" b="0" kern="1200" dirty="0">
              <a:solidFill>
                <a:srgbClr val="E3EACF">
                  <a:lumMod val="25000"/>
                </a:srgbClr>
              </a:solidFill>
              <a:effectLst/>
              <a:latin typeface="Cambria Math" panose="02040503050406030204" pitchFamily="18" charset="0"/>
              <a:ea typeface="Cambria Math" panose="02040503050406030204" pitchFamily="18" charset="0"/>
              <a:cs typeface="Arial" panose="020B0604020202020204" pitchFamily="34" charset="0"/>
            </a:rPr>
            <a:t>. </a:t>
          </a:r>
        </a:p>
      </dsp:txBody>
      <dsp:txXfrm rot="5400000">
        <a:off x="2514" y="1055370"/>
        <a:ext cx="2467044" cy="3166108"/>
      </dsp:txXfrm>
    </dsp:sp>
    <dsp:sp modelId="{9565CB4D-7839-417F-8F25-8A1E39E9A9E7}">
      <dsp:nvSpPr>
        <dsp:cNvPr id="0" name=""/>
        <dsp:cNvSpPr/>
      </dsp:nvSpPr>
      <dsp:spPr>
        <a:xfrm rot="16200000">
          <a:off x="1249684" y="1404902"/>
          <a:ext cx="5276848" cy="2467044"/>
        </a:xfrm>
        <a:prstGeom prst="flowChartManualOperation">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4300" tIns="0" rIns="114300" bIns="0"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r>
            <a:rPr lang="el-GR" sz="1800" b="0" kern="1200" dirty="0">
              <a:solidFill>
                <a:srgbClr val="E3EACF">
                  <a:lumMod val="25000"/>
                </a:srgbClr>
              </a:solidFill>
              <a:effectLst/>
              <a:latin typeface="Cambria Math" panose="02040503050406030204" pitchFamily="18" charset="0"/>
              <a:ea typeface="Cambria Math" panose="02040503050406030204" pitchFamily="18" charset="0"/>
              <a:cs typeface="Arial" panose="020B0604020202020204" pitchFamily="34" charset="0"/>
            </a:rPr>
            <a:t>Στις 29/7 καταγράφηκε το πρώτο επιβεβαιωμένο θετικό κρούσμα σε εργαζόμενο της δομής που απομακρύνθηκε άμεσα από τον χώρο εργασίας του. Ακολούθησε το πρώτο ύποπτο κρούσμα σε τρόφιμο στις 3/8 με άμεση απομόνωση.</a:t>
          </a:r>
        </a:p>
        <a:p>
          <a:pPr marL="0" lvl="0" indent="0" algn="ctr" defTabSz="622300">
            <a:lnSpc>
              <a:spcPct val="90000"/>
            </a:lnSpc>
            <a:spcBef>
              <a:spcPct val="0"/>
            </a:spcBef>
            <a:spcAft>
              <a:spcPct val="35000"/>
            </a:spcAft>
            <a:buNone/>
          </a:pPr>
          <a:endParaRPr lang="el-GR" sz="1400" kern="1200" dirty="0">
            <a:solidFill>
              <a:srgbClr val="766F54">
                <a:hueOff val="0"/>
                <a:satOff val="0"/>
                <a:lumOff val="0"/>
                <a:alphaOff val="0"/>
              </a:srgbClr>
            </a:solidFill>
            <a:latin typeface="Cambria Math" panose="02040503050406030204" pitchFamily="18" charset="0"/>
            <a:ea typeface="Cambria Math" panose="02040503050406030204" pitchFamily="18" charset="0"/>
            <a:cs typeface="Arial" panose="020B0604020202020204" pitchFamily="34" charset="0"/>
          </a:endParaRPr>
        </a:p>
      </dsp:txBody>
      <dsp:txXfrm rot="5400000">
        <a:off x="2654586" y="1055370"/>
        <a:ext cx="2467044" cy="3166108"/>
      </dsp:txXfrm>
    </dsp:sp>
    <dsp:sp modelId="{52DCAD35-970B-4AE7-9EC4-4933DBA72CD5}">
      <dsp:nvSpPr>
        <dsp:cNvPr id="0" name=""/>
        <dsp:cNvSpPr/>
      </dsp:nvSpPr>
      <dsp:spPr>
        <a:xfrm rot="16200000">
          <a:off x="3901756" y="1404902"/>
          <a:ext cx="5276848" cy="2467044"/>
        </a:xfrm>
        <a:prstGeom prst="flowChartManualOperation">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4300" tIns="0" rIns="114300" bIns="0" numCol="1" spcCol="1270" anchor="ctr" anchorCtr="0">
          <a:noAutofit/>
        </a:bodyPr>
        <a:lstStyle/>
        <a:p>
          <a:pPr marL="0" marR="0" lvl="0" indent="0" algn="ctr" defTabSz="889000" eaLnBrk="1" fontAlgn="auto" latinLnBrk="0" hangingPunct="1">
            <a:lnSpc>
              <a:spcPct val="90000"/>
            </a:lnSpc>
            <a:spcBef>
              <a:spcPct val="0"/>
            </a:spcBef>
            <a:spcAft>
              <a:spcPct val="35000"/>
            </a:spcAft>
            <a:buClrTx/>
            <a:buSzTx/>
            <a:buFontTx/>
            <a:buNone/>
            <a:tabLst/>
            <a:defRPr/>
          </a:pPr>
          <a:r>
            <a:rPr lang="el-GR" sz="1800" b="0" kern="1200" dirty="0">
              <a:solidFill>
                <a:srgbClr val="E3EACF">
                  <a:lumMod val="25000"/>
                </a:srgbClr>
              </a:solidFill>
              <a:effectLst/>
              <a:latin typeface="Cambria Math" panose="02040503050406030204" pitchFamily="18" charset="0"/>
              <a:ea typeface="Cambria Math" panose="02040503050406030204" pitchFamily="18" charset="0"/>
              <a:cs typeface="Arial" panose="020B0604020202020204" pitchFamily="34" charset="0"/>
            </a:rPr>
            <a:t>Κλιμάκιο του ΕΟΔΥ έδωσε οδηγίες και πραγματοποίησε περαιτέρω διαγνωστικούς ελέγχους σε τακτικό χρονικό διάστημα τεσσάρων ημερών στο πλαίσιο επιτήρησης και ελέγχου της πορείας της επιδημίας, ενώ μόλις πέντε (5) τρόφιμοι παρέμειναν αρνητικοί στον ιό. </a:t>
          </a:r>
        </a:p>
      </dsp:txBody>
      <dsp:txXfrm rot="5400000">
        <a:off x="5306658" y="1055370"/>
        <a:ext cx="2467044" cy="3166108"/>
      </dsp:txXfrm>
    </dsp:sp>
    <dsp:sp modelId="{D22653D1-69AE-4EBD-82E0-A6C616750A0C}">
      <dsp:nvSpPr>
        <dsp:cNvPr id="0" name=""/>
        <dsp:cNvSpPr/>
      </dsp:nvSpPr>
      <dsp:spPr>
        <a:xfrm rot="16200000">
          <a:off x="6556343" y="1404902"/>
          <a:ext cx="5276848" cy="2467044"/>
        </a:xfrm>
        <a:prstGeom prst="flowChartManualOperation">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4300" tIns="0" rIns="114300" bIns="0" numCol="1" spcCol="1270" anchor="ctr" anchorCtr="0">
          <a:noAutofit/>
        </a:bodyPr>
        <a:lstStyle/>
        <a:p>
          <a:pPr marL="0" marR="0" lvl="0" indent="0" algn="ctr" defTabSz="711200" eaLnBrk="1" fontAlgn="auto" latinLnBrk="0" hangingPunct="1">
            <a:lnSpc>
              <a:spcPct val="90000"/>
            </a:lnSpc>
            <a:spcBef>
              <a:spcPct val="0"/>
            </a:spcBef>
            <a:spcAft>
              <a:spcPct val="35000"/>
            </a:spcAft>
            <a:buClrTx/>
            <a:buSzTx/>
            <a:buFontTx/>
            <a:buNone/>
            <a:tabLst/>
            <a:defRPr/>
          </a:pPr>
          <a:r>
            <a:rPr lang="el-GR" sz="1800" b="0" kern="1200" dirty="0">
              <a:solidFill>
                <a:srgbClr val="E3EACF">
                  <a:lumMod val="25000"/>
                </a:srgbClr>
              </a:solidFill>
              <a:effectLst/>
              <a:latin typeface="Cambria Math" panose="02040503050406030204" pitchFamily="18" charset="0"/>
              <a:ea typeface="Cambria Math" panose="02040503050406030204" pitchFamily="18" charset="0"/>
              <a:cs typeface="Arial" panose="020B0604020202020204" pitchFamily="34" charset="0"/>
            </a:rPr>
            <a:t>Διαπιστώθηκε επάρκεια σε Μέσα Ατομικής Προστασίας, αλλά παραλείψεις στην ορθή χρήση τους.</a:t>
          </a:r>
        </a:p>
      </dsp:txBody>
      <dsp:txXfrm rot="5400000">
        <a:off x="7961245" y="1055370"/>
        <a:ext cx="2467044" cy="316610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411815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02AC24A9-CCB6-4F8D-B8DB-C2F3692CFA5A}"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442013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02AC24A9-CCB6-4F8D-B8DB-C2F3692CFA5A}"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2DC25EE-239B-4C5F-AAD1-255A7D5F1EE2}"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268846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02AC24A9-CCB6-4F8D-B8DB-C2F3692CFA5A}"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579951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02AC24A9-CCB6-4F8D-B8DB-C2F3692CFA5A}"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2DC25EE-239B-4C5F-AAD1-255A7D5F1EE2}"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70800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02AC24A9-CCB6-4F8D-B8DB-C2F3692CFA5A}"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0472939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2838187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154127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961065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02AC24A9-CCB6-4F8D-B8DB-C2F3692CFA5A}"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764426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02AC24A9-CCB6-4F8D-B8DB-C2F3692CFA5A}"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201657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02AC24A9-CCB6-4F8D-B8DB-C2F3692CFA5A}" type="datetimeFigureOut">
              <a:rPr lang="en-US" smtClean="0"/>
              <a:t>11/1/2022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698256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02AC24A9-CCB6-4F8D-B8DB-C2F3692CFA5A}" type="datetimeFigureOut">
              <a:rPr lang="en-US" smtClean="0"/>
              <a:t>11/1/2022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797369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AC24A9-CCB6-4F8D-B8DB-C2F3692CFA5A}" type="datetimeFigureOut">
              <a:rPr lang="en-US" smtClean="0"/>
              <a:t>11/1/2022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700116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02AC24A9-CCB6-4F8D-B8DB-C2F3692CFA5A}"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106583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02AC24A9-CCB6-4F8D-B8DB-C2F3692CFA5A}"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848588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2AC24A9-CCB6-4F8D-B8DB-C2F3692CFA5A}" type="datetimeFigureOut">
              <a:rPr lang="en-US" smtClean="0"/>
              <a:t>11/1/2022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3641479380"/>
      </p:ext>
    </p:extLst>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 id="2147483788" r:id="rId12"/>
    <p:sldLayoutId id="2147483789" r:id="rId13"/>
    <p:sldLayoutId id="2147483790" r:id="rId14"/>
    <p:sldLayoutId id="2147483791" r:id="rId15"/>
    <p:sldLayoutId id="214748379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7398C59F-5A18-487B-91D6-B955AACF2E5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2" name="Freeform 11">
              <a:extLst>
                <a:ext uri="{FF2B5EF4-FFF2-40B4-BE49-F238E27FC236}">
                  <a16:creationId xmlns:a16="http://schemas.microsoft.com/office/drawing/2014/main" id="{0557FAFE-C7C3-47EC-A4F5-9B21663192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3" name="Freeform 12">
              <a:extLst>
                <a:ext uri="{FF2B5EF4-FFF2-40B4-BE49-F238E27FC236}">
                  <a16:creationId xmlns:a16="http://schemas.microsoft.com/office/drawing/2014/main" id="{95BC28FB-3882-4674-9D79-EA58BEB7CE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4" name="Freeform 13">
              <a:extLst>
                <a:ext uri="{FF2B5EF4-FFF2-40B4-BE49-F238E27FC236}">
                  <a16:creationId xmlns:a16="http://schemas.microsoft.com/office/drawing/2014/main" id="{9C6EC892-83F9-402F-8552-0AD7C0556E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5" name="Freeform 14">
              <a:extLst>
                <a:ext uri="{FF2B5EF4-FFF2-40B4-BE49-F238E27FC236}">
                  <a16:creationId xmlns:a16="http://schemas.microsoft.com/office/drawing/2014/main" id="{18387766-037C-4EF0-8471-D19CBF2A4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6" name="Freeform 15">
              <a:extLst>
                <a:ext uri="{FF2B5EF4-FFF2-40B4-BE49-F238E27FC236}">
                  <a16:creationId xmlns:a16="http://schemas.microsoft.com/office/drawing/2014/main" id="{1E364F38-6F3A-476A-93E6-962EA817C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7" name="Freeform 16">
              <a:extLst>
                <a:ext uri="{FF2B5EF4-FFF2-40B4-BE49-F238E27FC236}">
                  <a16:creationId xmlns:a16="http://schemas.microsoft.com/office/drawing/2014/main" id="{35C335A4-1E67-4293-8BE2-DFB085D4FB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8" name="Freeform 17">
              <a:extLst>
                <a:ext uri="{FF2B5EF4-FFF2-40B4-BE49-F238E27FC236}">
                  <a16:creationId xmlns:a16="http://schemas.microsoft.com/office/drawing/2014/main" id="{9A8A0F10-2C98-4297-9F92-5D95533927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9" name="Freeform 18">
              <a:extLst>
                <a:ext uri="{FF2B5EF4-FFF2-40B4-BE49-F238E27FC236}">
                  <a16:creationId xmlns:a16="http://schemas.microsoft.com/office/drawing/2014/main" id="{C3B112A3-006E-4008-A778-DB5F6A09D5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0" name="Freeform 19">
              <a:extLst>
                <a:ext uri="{FF2B5EF4-FFF2-40B4-BE49-F238E27FC236}">
                  <a16:creationId xmlns:a16="http://schemas.microsoft.com/office/drawing/2014/main" id="{E5E62767-5C25-4C49-9568-432433A3C5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1" name="Freeform 20">
              <a:extLst>
                <a:ext uri="{FF2B5EF4-FFF2-40B4-BE49-F238E27FC236}">
                  <a16:creationId xmlns:a16="http://schemas.microsoft.com/office/drawing/2014/main" id="{598EC006-77B1-42BA-B815-66CCB9B170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2" name="Freeform 21">
              <a:extLst>
                <a:ext uri="{FF2B5EF4-FFF2-40B4-BE49-F238E27FC236}">
                  <a16:creationId xmlns:a16="http://schemas.microsoft.com/office/drawing/2014/main" id="{A144ED09-DA06-491D-95A8-AB3DED4329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3" name="Freeform 22">
              <a:extLst>
                <a:ext uri="{FF2B5EF4-FFF2-40B4-BE49-F238E27FC236}">
                  <a16:creationId xmlns:a16="http://schemas.microsoft.com/office/drawing/2014/main" id="{1CB00BD2-11CD-4A38-8F38-02B0D1105E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5" name="Group 24">
            <a:extLst>
              <a:ext uri="{FF2B5EF4-FFF2-40B4-BE49-F238E27FC236}">
                <a16:creationId xmlns:a16="http://schemas.microsoft.com/office/drawing/2014/main" id="{520234FB-542E-4550-9C2F-1B56FD41A1C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6" name="Freeform 27">
              <a:extLst>
                <a:ext uri="{FF2B5EF4-FFF2-40B4-BE49-F238E27FC236}">
                  <a16:creationId xmlns:a16="http://schemas.microsoft.com/office/drawing/2014/main" id="{41FCE1F3-DEB3-47CD-90FF-7DABB4AF45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7" name="Freeform 28">
              <a:extLst>
                <a:ext uri="{FF2B5EF4-FFF2-40B4-BE49-F238E27FC236}">
                  <a16:creationId xmlns:a16="http://schemas.microsoft.com/office/drawing/2014/main" id="{5708E488-C19B-452C-B197-6F1C34F6E7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8" name="Freeform 29">
              <a:extLst>
                <a:ext uri="{FF2B5EF4-FFF2-40B4-BE49-F238E27FC236}">
                  <a16:creationId xmlns:a16="http://schemas.microsoft.com/office/drawing/2014/main" id="{89D3FD25-890E-4981-A71D-EE796873D7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9" name="Freeform 30">
              <a:extLst>
                <a:ext uri="{FF2B5EF4-FFF2-40B4-BE49-F238E27FC236}">
                  <a16:creationId xmlns:a16="http://schemas.microsoft.com/office/drawing/2014/main" id="{51B5414C-556A-47CB-8EE2-974A85A7A4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0" name="Freeform 31">
              <a:extLst>
                <a:ext uri="{FF2B5EF4-FFF2-40B4-BE49-F238E27FC236}">
                  <a16:creationId xmlns:a16="http://schemas.microsoft.com/office/drawing/2014/main" id="{1C02B20C-2B27-4B75-8AEE-A5D2E2674B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1" name="Freeform 32">
              <a:extLst>
                <a:ext uri="{FF2B5EF4-FFF2-40B4-BE49-F238E27FC236}">
                  <a16:creationId xmlns:a16="http://schemas.microsoft.com/office/drawing/2014/main" id="{54427714-F9AA-4F93-BD1D-400F1EA93F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2" name="Freeform 33">
              <a:extLst>
                <a:ext uri="{FF2B5EF4-FFF2-40B4-BE49-F238E27FC236}">
                  <a16:creationId xmlns:a16="http://schemas.microsoft.com/office/drawing/2014/main" id="{28A77D6A-9E81-497F-ABCC-2695BB5ADD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3" name="Freeform 34">
              <a:extLst>
                <a:ext uri="{FF2B5EF4-FFF2-40B4-BE49-F238E27FC236}">
                  <a16:creationId xmlns:a16="http://schemas.microsoft.com/office/drawing/2014/main" id="{2A1533BA-1478-4F7C-8E24-3F3E905050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4" name="Freeform 35">
              <a:extLst>
                <a:ext uri="{FF2B5EF4-FFF2-40B4-BE49-F238E27FC236}">
                  <a16:creationId xmlns:a16="http://schemas.microsoft.com/office/drawing/2014/main" id="{39686201-E633-40FD-A80A-1E28AD52E3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5" name="Freeform 36">
              <a:extLst>
                <a:ext uri="{FF2B5EF4-FFF2-40B4-BE49-F238E27FC236}">
                  <a16:creationId xmlns:a16="http://schemas.microsoft.com/office/drawing/2014/main" id="{76A215C2-F590-4938-810B-F8A79366C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6" name="Freeform 37">
              <a:extLst>
                <a:ext uri="{FF2B5EF4-FFF2-40B4-BE49-F238E27FC236}">
                  <a16:creationId xmlns:a16="http://schemas.microsoft.com/office/drawing/2014/main" id="{85F418E7-330D-4002-8EC8-33C1A897FF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7" name="Freeform 38">
              <a:extLst>
                <a:ext uri="{FF2B5EF4-FFF2-40B4-BE49-F238E27FC236}">
                  <a16:creationId xmlns:a16="http://schemas.microsoft.com/office/drawing/2014/main" id="{8FFE669A-54C9-4436-9566-C5A90F16D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9" name="Rectangle 38">
            <a:extLst>
              <a:ext uri="{FF2B5EF4-FFF2-40B4-BE49-F238E27FC236}">
                <a16:creationId xmlns:a16="http://schemas.microsoft.com/office/drawing/2014/main" id="{DE91395A-2D18-4AF6-A0AC-AAA7189FE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1" name="Freeform 11">
            <a:extLst>
              <a:ext uri="{FF2B5EF4-FFF2-40B4-BE49-F238E27FC236}">
                <a16:creationId xmlns:a16="http://schemas.microsoft.com/office/drawing/2014/main" id="{A57352BE-A213-4040-BE8E-D4A925AD9D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43" name="Rectangle 42">
            <a:extLst>
              <a:ext uri="{FF2B5EF4-FFF2-40B4-BE49-F238E27FC236}">
                <a16:creationId xmlns:a16="http://schemas.microsoft.com/office/drawing/2014/main" id="{008ED74B-06F2-4BD5-838F-1AAD0033EF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45" name="Group 44">
            <a:extLst>
              <a:ext uri="{FF2B5EF4-FFF2-40B4-BE49-F238E27FC236}">
                <a16:creationId xmlns:a16="http://schemas.microsoft.com/office/drawing/2014/main" id="{E9F586E1-75B5-49B8-9A21-DD14CA0F69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46" name="Freeform 11">
              <a:extLst>
                <a:ext uri="{FF2B5EF4-FFF2-40B4-BE49-F238E27FC236}">
                  <a16:creationId xmlns:a16="http://schemas.microsoft.com/office/drawing/2014/main" id="{8ECF1231-6B06-42A7-9653-F6A738AACE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47" name="Freeform 12">
              <a:extLst>
                <a:ext uri="{FF2B5EF4-FFF2-40B4-BE49-F238E27FC236}">
                  <a16:creationId xmlns:a16="http://schemas.microsoft.com/office/drawing/2014/main" id="{DD0D424C-4930-4745-B075-4AF5691E38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48" name="Freeform 13">
              <a:extLst>
                <a:ext uri="{FF2B5EF4-FFF2-40B4-BE49-F238E27FC236}">
                  <a16:creationId xmlns:a16="http://schemas.microsoft.com/office/drawing/2014/main" id="{8CD110D4-7970-4333-ACA2-F5A0DFCE94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9" name="Freeform 14">
              <a:extLst>
                <a:ext uri="{FF2B5EF4-FFF2-40B4-BE49-F238E27FC236}">
                  <a16:creationId xmlns:a16="http://schemas.microsoft.com/office/drawing/2014/main" id="{94C2DE85-6DF9-48B6-AC63-963A522421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50" name="Freeform 15">
              <a:extLst>
                <a:ext uri="{FF2B5EF4-FFF2-40B4-BE49-F238E27FC236}">
                  <a16:creationId xmlns:a16="http://schemas.microsoft.com/office/drawing/2014/main" id="{2B527314-243D-423D-9285-A30290D18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51" name="Freeform 16">
              <a:extLst>
                <a:ext uri="{FF2B5EF4-FFF2-40B4-BE49-F238E27FC236}">
                  <a16:creationId xmlns:a16="http://schemas.microsoft.com/office/drawing/2014/main" id="{857798C9-0A62-400E-B105-429ABFC4D7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52" name="Freeform 17">
              <a:extLst>
                <a:ext uri="{FF2B5EF4-FFF2-40B4-BE49-F238E27FC236}">
                  <a16:creationId xmlns:a16="http://schemas.microsoft.com/office/drawing/2014/main" id="{40E214F1-D642-41FF-8FBB-F1484108E9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53" name="Freeform 18">
              <a:extLst>
                <a:ext uri="{FF2B5EF4-FFF2-40B4-BE49-F238E27FC236}">
                  <a16:creationId xmlns:a16="http://schemas.microsoft.com/office/drawing/2014/main" id="{24EBEFE9-8F4F-41C2-9022-FF9730C4E0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54" name="Freeform 19">
              <a:extLst>
                <a:ext uri="{FF2B5EF4-FFF2-40B4-BE49-F238E27FC236}">
                  <a16:creationId xmlns:a16="http://schemas.microsoft.com/office/drawing/2014/main" id="{389BEA2F-6457-431A-941E-840A670CA1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55" name="Freeform 20">
              <a:extLst>
                <a:ext uri="{FF2B5EF4-FFF2-40B4-BE49-F238E27FC236}">
                  <a16:creationId xmlns:a16="http://schemas.microsoft.com/office/drawing/2014/main" id="{D32D9258-EB54-414B-A2D5-4583395695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56" name="Freeform 21">
              <a:extLst>
                <a:ext uri="{FF2B5EF4-FFF2-40B4-BE49-F238E27FC236}">
                  <a16:creationId xmlns:a16="http://schemas.microsoft.com/office/drawing/2014/main" id="{495967EF-C4BF-4A5F-90E5-A603A66542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57" name="Freeform 22">
              <a:extLst>
                <a:ext uri="{FF2B5EF4-FFF2-40B4-BE49-F238E27FC236}">
                  <a16:creationId xmlns:a16="http://schemas.microsoft.com/office/drawing/2014/main" id="{253675EB-03CE-4B59-BEBD-4D0D987104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sp>
        <p:nvSpPr>
          <p:cNvPr id="2" name="Τίτλος 1">
            <a:extLst>
              <a:ext uri="{FF2B5EF4-FFF2-40B4-BE49-F238E27FC236}">
                <a16:creationId xmlns:a16="http://schemas.microsoft.com/office/drawing/2014/main" id="{92C99B7B-5627-A725-BC93-BF592A8B1FE2}"/>
              </a:ext>
            </a:extLst>
          </p:cNvPr>
          <p:cNvSpPr>
            <a:spLocks noGrp="1"/>
          </p:cNvSpPr>
          <p:nvPr>
            <p:ph type="ctrTitle"/>
          </p:nvPr>
        </p:nvSpPr>
        <p:spPr>
          <a:xfrm>
            <a:off x="1813428" y="1539337"/>
            <a:ext cx="8911687" cy="1280890"/>
          </a:xfrm>
        </p:spPr>
        <p:txBody>
          <a:bodyPr vert="horz" lIns="91440" tIns="45720" rIns="91440" bIns="45720" rtlCol="0" anchor="t">
            <a:normAutofit/>
          </a:bodyPr>
          <a:lstStyle/>
          <a:p>
            <a:pPr algn="ctr">
              <a:spcAft>
                <a:spcPts val="1000"/>
              </a:spcAft>
            </a:pPr>
            <a:r>
              <a:rPr lang="en-US" sz="3600" b="1" dirty="0">
                <a:solidFill>
                  <a:schemeClr val="tx1"/>
                </a:solidFill>
                <a:effectLst/>
                <a:latin typeface="Cambria Math" panose="02040503050406030204" pitchFamily="18" charset="0"/>
                <a:ea typeface="Cambria Math" panose="02040503050406030204" pitchFamily="18" charset="0"/>
              </a:rPr>
              <a:t>ΕΠΙΔΗΜΙΑ SARS-COV-2 ΣΕ ΜΟΝΑΔΑ ΦΡΟΝΤΙΔΑΣ ΗΛΙΚΙΩΜΕΝΩΝ</a:t>
            </a:r>
            <a:endParaRPr lang="en-US" sz="3600" dirty="0">
              <a:solidFill>
                <a:schemeClr val="tx1"/>
              </a:solidFill>
              <a:latin typeface="Cambria Math" panose="02040503050406030204" pitchFamily="18" charset="0"/>
              <a:ea typeface="Cambria Math" panose="02040503050406030204" pitchFamily="18" charset="0"/>
            </a:endParaRPr>
          </a:p>
        </p:txBody>
      </p:sp>
      <p:grpSp>
        <p:nvGrpSpPr>
          <p:cNvPr id="59" name="Group 58">
            <a:extLst>
              <a:ext uri="{FF2B5EF4-FFF2-40B4-BE49-F238E27FC236}">
                <a16:creationId xmlns:a16="http://schemas.microsoft.com/office/drawing/2014/main" id="{F9CAF6A1-77C7-4ABC-9E4A-E74A8DB16DC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60" name="Freeform 27">
              <a:extLst>
                <a:ext uri="{FF2B5EF4-FFF2-40B4-BE49-F238E27FC236}">
                  <a16:creationId xmlns:a16="http://schemas.microsoft.com/office/drawing/2014/main" id="{6B3F65AF-943F-4D0E-B890-AA058F48B3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61" name="Freeform 28">
              <a:extLst>
                <a:ext uri="{FF2B5EF4-FFF2-40B4-BE49-F238E27FC236}">
                  <a16:creationId xmlns:a16="http://schemas.microsoft.com/office/drawing/2014/main" id="{660B5807-5995-44AD-9E16-10337DC83A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62" name="Freeform 29">
              <a:extLst>
                <a:ext uri="{FF2B5EF4-FFF2-40B4-BE49-F238E27FC236}">
                  <a16:creationId xmlns:a16="http://schemas.microsoft.com/office/drawing/2014/main" id="{E80AC2A9-A86D-45A4-B218-B52F22B3E3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63" name="Freeform 30">
              <a:extLst>
                <a:ext uri="{FF2B5EF4-FFF2-40B4-BE49-F238E27FC236}">
                  <a16:creationId xmlns:a16="http://schemas.microsoft.com/office/drawing/2014/main" id="{2DB7D344-D8A0-46BE-8BD4-70DEC451E5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64" name="Freeform 31">
              <a:extLst>
                <a:ext uri="{FF2B5EF4-FFF2-40B4-BE49-F238E27FC236}">
                  <a16:creationId xmlns:a16="http://schemas.microsoft.com/office/drawing/2014/main" id="{90B7E18B-6B64-4711-94DE-715DE0CB7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65" name="Freeform 32">
              <a:extLst>
                <a:ext uri="{FF2B5EF4-FFF2-40B4-BE49-F238E27FC236}">
                  <a16:creationId xmlns:a16="http://schemas.microsoft.com/office/drawing/2014/main" id="{7CCF1B9C-A47F-4AC1-8164-F13CD42887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66" name="Freeform 33">
              <a:extLst>
                <a:ext uri="{FF2B5EF4-FFF2-40B4-BE49-F238E27FC236}">
                  <a16:creationId xmlns:a16="http://schemas.microsoft.com/office/drawing/2014/main" id="{A7694E0F-733F-4E78-A250-B7840DA06E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67" name="Freeform 34">
              <a:extLst>
                <a:ext uri="{FF2B5EF4-FFF2-40B4-BE49-F238E27FC236}">
                  <a16:creationId xmlns:a16="http://schemas.microsoft.com/office/drawing/2014/main" id="{7DE4B38A-BCE4-48FC-9109-41F73413B1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68" name="Freeform 35">
              <a:extLst>
                <a:ext uri="{FF2B5EF4-FFF2-40B4-BE49-F238E27FC236}">
                  <a16:creationId xmlns:a16="http://schemas.microsoft.com/office/drawing/2014/main" id="{36605C57-20A9-46A2-A6DB-2EA83ADC94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69" name="Freeform 36">
              <a:extLst>
                <a:ext uri="{FF2B5EF4-FFF2-40B4-BE49-F238E27FC236}">
                  <a16:creationId xmlns:a16="http://schemas.microsoft.com/office/drawing/2014/main" id="{23EFA4B2-9313-4409-9BAE-FC04D2AF1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70" name="Freeform 37">
              <a:extLst>
                <a:ext uri="{FF2B5EF4-FFF2-40B4-BE49-F238E27FC236}">
                  <a16:creationId xmlns:a16="http://schemas.microsoft.com/office/drawing/2014/main" id="{C8A794CC-8846-4A65-8227-1001468DB8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71" name="Freeform 38">
              <a:extLst>
                <a:ext uri="{FF2B5EF4-FFF2-40B4-BE49-F238E27FC236}">
                  <a16:creationId xmlns:a16="http://schemas.microsoft.com/office/drawing/2014/main" id="{87046215-2C6C-4EFD-9689-6EBF98CA98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3" name="Rectangle 72">
            <a:extLst>
              <a:ext uri="{FF2B5EF4-FFF2-40B4-BE49-F238E27FC236}">
                <a16:creationId xmlns:a16="http://schemas.microsoft.com/office/drawing/2014/main" id="{CC9387DA-2D8E-4E5D-BD65-274370B659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75" name="Freeform 11">
            <a:extLst>
              <a:ext uri="{FF2B5EF4-FFF2-40B4-BE49-F238E27FC236}">
                <a16:creationId xmlns:a16="http://schemas.microsoft.com/office/drawing/2014/main" id="{18BFC65B-9706-4EE1-8B75-FEEC1C530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3" name="Υπότιτλος 2">
            <a:extLst>
              <a:ext uri="{FF2B5EF4-FFF2-40B4-BE49-F238E27FC236}">
                <a16:creationId xmlns:a16="http://schemas.microsoft.com/office/drawing/2014/main" id="{1FE70072-C627-5396-FEB4-E7CBD86AFF59}"/>
              </a:ext>
            </a:extLst>
          </p:cNvPr>
          <p:cNvSpPr>
            <a:spLocks noGrp="1"/>
          </p:cNvSpPr>
          <p:nvPr>
            <p:ph type="subTitle" idx="1"/>
          </p:nvPr>
        </p:nvSpPr>
        <p:spPr>
          <a:xfrm>
            <a:off x="2304532" y="3702128"/>
            <a:ext cx="8915400" cy="1729747"/>
          </a:xfrm>
        </p:spPr>
        <p:txBody>
          <a:bodyPr vert="horz" lIns="91440" tIns="45720" rIns="91440" bIns="45720" rtlCol="0">
            <a:normAutofit/>
          </a:bodyPr>
          <a:lstStyle/>
          <a:p>
            <a:r>
              <a:rPr lang="en-US" baseline="30000" dirty="0">
                <a:solidFill>
                  <a:schemeClr val="accent5">
                    <a:lumMod val="50000"/>
                  </a:schemeClr>
                </a:solidFill>
                <a:latin typeface="Cambria Math" panose="02040503050406030204" pitchFamily="18" charset="0"/>
                <a:ea typeface="Cambria Math" panose="02040503050406030204" pitchFamily="18" charset="0"/>
              </a:rPr>
              <a:t>1</a:t>
            </a:r>
            <a:r>
              <a:rPr lang="en-US" dirty="0">
                <a:solidFill>
                  <a:schemeClr val="accent5">
                    <a:lumMod val="50000"/>
                  </a:schemeClr>
                </a:solidFill>
                <a:latin typeface="Cambria Math" panose="02040503050406030204" pitchFamily="18" charset="0"/>
                <a:ea typeface="Cambria Math" panose="02040503050406030204" pitchFamily="18" charset="0"/>
              </a:rPr>
              <a:t> Νοσηλεύτρια Επιτήρησης Λοιμώξεων, Γ.Ν.Ξάνθης</a:t>
            </a:r>
            <a:br>
              <a:rPr lang="en-US" dirty="0">
                <a:solidFill>
                  <a:schemeClr val="accent5">
                    <a:lumMod val="50000"/>
                  </a:schemeClr>
                </a:solidFill>
                <a:latin typeface="Cambria Math" panose="02040503050406030204" pitchFamily="18" charset="0"/>
                <a:ea typeface="Cambria Math" panose="02040503050406030204" pitchFamily="18" charset="0"/>
              </a:rPr>
            </a:br>
            <a:r>
              <a:rPr lang="en-US" baseline="30000" dirty="0">
                <a:solidFill>
                  <a:schemeClr val="accent5">
                    <a:lumMod val="50000"/>
                  </a:schemeClr>
                </a:solidFill>
                <a:latin typeface="Cambria Math" panose="02040503050406030204" pitchFamily="18" charset="0"/>
                <a:ea typeface="Cambria Math" panose="02040503050406030204" pitchFamily="18" charset="0"/>
              </a:rPr>
              <a:t>2</a:t>
            </a:r>
            <a:r>
              <a:rPr lang="en-US" dirty="0">
                <a:solidFill>
                  <a:schemeClr val="accent5">
                    <a:lumMod val="50000"/>
                  </a:schemeClr>
                </a:solidFill>
                <a:latin typeface="Cambria Math" panose="02040503050406030204" pitchFamily="18" charset="0"/>
                <a:ea typeface="Cambria Math" panose="02040503050406030204" pitchFamily="18" charset="0"/>
              </a:rPr>
              <a:t> Προϊσταμένη Διεύθυνσης Δημόσιας Υγείας 4ης ΥΠΕ Μακεδονίας και Θράκης</a:t>
            </a:r>
            <a:br>
              <a:rPr lang="en-US" dirty="0">
                <a:solidFill>
                  <a:schemeClr val="accent5">
                    <a:lumMod val="50000"/>
                  </a:schemeClr>
                </a:solidFill>
                <a:latin typeface="Cambria Math" panose="02040503050406030204" pitchFamily="18" charset="0"/>
                <a:ea typeface="Cambria Math" panose="02040503050406030204" pitchFamily="18" charset="0"/>
              </a:rPr>
            </a:br>
            <a:r>
              <a:rPr lang="en-US" baseline="30000" dirty="0">
                <a:solidFill>
                  <a:schemeClr val="accent5">
                    <a:lumMod val="50000"/>
                  </a:schemeClr>
                </a:solidFill>
                <a:latin typeface="Cambria Math" panose="02040503050406030204" pitchFamily="18" charset="0"/>
                <a:ea typeface="Cambria Math" panose="02040503050406030204" pitchFamily="18" charset="0"/>
              </a:rPr>
              <a:t>3</a:t>
            </a:r>
            <a:r>
              <a:rPr lang="en-US" dirty="0">
                <a:solidFill>
                  <a:schemeClr val="accent5">
                    <a:lumMod val="50000"/>
                  </a:schemeClr>
                </a:solidFill>
                <a:latin typeface="Cambria Math" panose="02040503050406030204" pitchFamily="18" charset="0"/>
                <a:ea typeface="Cambria Math" panose="02040503050406030204" pitchFamily="18" charset="0"/>
              </a:rPr>
              <a:t> Διοικητής 4ης ΥΠΕ Μακεδονίας και Θράκης</a:t>
            </a:r>
            <a:br>
              <a:rPr lang="en-US" dirty="0">
                <a:solidFill>
                  <a:schemeClr val="tx1">
                    <a:lumMod val="75000"/>
                    <a:lumOff val="25000"/>
                  </a:schemeClr>
                </a:solidFill>
                <a:effectLst/>
              </a:rPr>
            </a:br>
            <a:endParaRPr lang="en-US" dirty="0">
              <a:solidFill>
                <a:schemeClr val="tx1">
                  <a:lumMod val="75000"/>
                  <a:lumOff val="25000"/>
                </a:schemeClr>
              </a:solidFill>
            </a:endParaRPr>
          </a:p>
        </p:txBody>
      </p:sp>
      <p:sp>
        <p:nvSpPr>
          <p:cNvPr id="6" name="TextBox 5">
            <a:extLst>
              <a:ext uri="{FF2B5EF4-FFF2-40B4-BE49-F238E27FC236}">
                <a16:creationId xmlns:a16="http://schemas.microsoft.com/office/drawing/2014/main" id="{31AA429B-23AC-BA4D-F93F-984582FF29EC}"/>
              </a:ext>
            </a:extLst>
          </p:cNvPr>
          <p:cNvSpPr txBox="1"/>
          <p:nvPr/>
        </p:nvSpPr>
        <p:spPr>
          <a:xfrm>
            <a:off x="1466885" y="2782959"/>
            <a:ext cx="9269413" cy="400110"/>
          </a:xfrm>
          <a:prstGeom prst="rect">
            <a:avLst/>
          </a:prstGeom>
          <a:noFill/>
        </p:spPr>
        <p:txBody>
          <a:bodyPr wrap="square">
            <a:spAutoFit/>
          </a:bodyPr>
          <a:lstStyle/>
          <a:p>
            <a:pPr>
              <a:spcAft>
                <a:spcPts val="600"/>
              </a:spcAft>
            </a:pPr>
            <a:r>
              <a:rPr lang="en-US" sz="2000" b="1" dirty="0">
                <a:latin typeface="Cambria Math" panose="02040503050406030204" pitchFamily="18" charset="0"/>
                <a:ea typeface="Cambria Math" panose="02040503050406030204" pitchFamily="18" charset="0"/>
                <a:cs typeface="+mj-cs"/>
              </a:rPr>
              <a:t>Πανα</a:t>
            </a:r>
            <a:r>
              <a:rPr lang="en-US" sz="2000" b="1" dirty="0" err="1">
                <a:latin typeface="Cambria Math" panose="02040503050406030204" pitchFamily="18" charset="0"/>
                <a:ea typeface="Cambria Math" panose="02040503050406030204" pitchFamily="18" charset="0"/>
                <a:cs typeface="+mj-cs"/>
              </a:rPr>
              <a:t>γιώτ</a:t>
            </a:r>
            <a:r>
              <a:rPr lang="en-US" sz="2000" b="1" dirty="0">
                <a:latin typeface="Cambria Math" panose="02040503050406030204" pitchFamily="18" charset="0"/>
                <a:ea typeface="Cambria Math" panose="02040503050406030204" pitchFamily="18" charset="0"/>
                <a:cs typeface="+mj-cs"/>
              </a:rPr>
              <a:t>α Κουτσογιάννη</a:t>
            </a:r>
            <a:r>
              <a:rPr lang="en-US" sz="2000" b="1" baseline="30000" dirty="0">
                <a:latin typeface="Cambria Math" panose="02040503050406030204" pitchFamily="18" charset="0"/>
                <a:ea typeface="Cambria Math" panose="02040503050406030204" pitchFamily="18" charset="0"/>
                <a:cs typeface="+mj-cs"/>
              </a:rPr>
              <a:t>1</a:t>
            </a:r>
            <a:r>
              <a:rPr lang="el-GR" sz="2000" b="1" dirty="0">
                <a:latin typeface="Cambria Math" panose="02040503050406030204" pitchFamily="18" charset="0"/>
                <a:ea typeface="Cambria Math" panose="02040503050406030204" pitchFamily="18" charset="0"/>
                <a:cs typeface="+mj-cs"/>
              </a:rPr>
              <a:t>, </a:t>
            </a:r>
            <a:r>
              <a:rPr lang="el-GR" sz="2000" b="1" baseline="30000" dirty="0">
                <a:latin typeface="Cambria Math" panose="02040503050406030204" pitchFamily="18" charset="0"/>
                <a:ea typeface="Cambria Math" panose="02040503050406030204" pitchFamily="18" charset="0"/>
                <a:cs typeface="+mj-cs"/>
              </a:rPr>
              <a:t> </a:t>
            </a:r>
            <a:r>
              <a:rPr lang="en-US" sz="2000" b="1" dirty="0" err="1">
                <a:latin typeface="Cambria Math" panose="02040503050406030204" pitchFamily="18" charset="0"/>
                <a:ea typeface="Cambria Math" panose="02040503050406030204" pitchFamily="18" charset="0"/>
                <a:cs typeface="+mj-cs"/>
              </a:rPr>
              <a:t>Δρ</a:t>
            </a:r>
            <a:r>
              <a:rPr lang="en-US" sz="2000" b="1" dirty="0">
                <a:latin typeface="Cambria Math" panose="02040503050406030204" pitchFamily="18" charset="0"/>
                <a:ea typeface="Cambria Math" panose="02040503050406030204" pitchFamily="18" charset="0"/>
                <a:cs typeface="+mj-cs"/>
              </a:rPr>
              <a:t> Πα</a:t>
            </a:r>
            <a:r>
              <a:rPr lang="en-US" sz="2000" b="1" dirty="0" err="1">
                <a:latin typeface="Cambria Math" panose="02040503050406030204" pitchFamily="18" charset="0"/>
                <a:ea typeface="Cambria Math" panose="02040503050406030204" pitchFamily="18" charset="0"/>
                <a:cs typeface="+mj-cs"/>
              </a:rPr>
              <a:t>ρθενό</a:t>
            </a:r>
            <a:r>
              <a:rPr lang="en-US" sz="2000" b="1" dirty="0">
                <a:latin typeface="Cambria Math" panose="02040503050406030204" pitchFamily="18" charset="0"/>
                <a:ea typeface="Cambria Math" panose="02040503050406030204" pitchFamily="18" charset="0"/>
                <a:cs typeface="+mj-cs"/>
              </a:rPr>
              <a:t>πη Παντελίδου</a:t>
            </a:r>
            <a:r>
              <a:rPr lang="en-US" sz="2000" b="1" baseline="30000" dirty="0">
                <a:latin typeface="Cambria Math" panose="02040503050406030204" pitchFamily="18" charset="0"/>
                <a:ea typeface="Cambria Math" panose="02040503050406030204" pitchFamily="18" charset="0"/>
                <a:cs typeface="+mj-cs"/>
              </a:rPr>
              <a:t>2</a:t>
            </a:r>
            <a:r>
              <a:rPr lang="el-GR" sz="2000" b="1" dirty="0">
                <a:latin typeface="Cambria Math" panose="02040503050406030204" pitchFamily="18" charset="0"/>
                <a:ea typeface="Cambria Math" panose="02040503050406030204" pitchFamily="18" charset="0"/>
                <a:cs typeface="+mj-cs"/>
              </a:rPr>
              <a:t>,</a:t>
            </a:r>
            <a:r>
              <a:rPr lang="en-US" sz="2000" b="1" baseline="30000" dirty="0">
                <a:latin typeface="Cambria Math" panose="02040503050406030204" pitchFamily="18" charset="0"/>
                <a:ea typeface="Cambria Math" panose="02040503050406030204" pitchFamily="18" charset="0"/>
                <a:cs typeface="+mj-cs"/>
              </a:rPr>
              <a:t>  </a:t>
            </a:r>
            <a:r>
              <a:rPr lang="en-US" sz="2000" b="1" dirty="0" err="1">
                <a:latin typeface="Cambria Math" panose="02040503050406030204" pitchFamily="18" charset="0"/>
                <a:ea typeface="Cambria Math" panose="02040503050406030204" pitchFamily="18" charset="0"/>
                <a:cs typeface="+mj-cs"/>
              </a:rPr>
              <a:t>Δρ</a:t>
            </a:r>
            <a:r>
              <a:rPr lang="en-US" sz="2000" b="1" dirty="0">
                <a:latin typeface="Cambria Math" panose="02040503050406030204" pitchFamily="18" charset="0"/>
                <a:ea typeface="Cambria Math" panose="02040503050406030204" pitchFamily="18" charset="0"/>
                <a:cs typeface="+mj-cs"/>
              </a:rPr>
              <a:t> Δημήτριος Τσαλικάκης</a:t>
            </a:r>
            <a:r>
              <a:rPr lang="en-US" sz="2000" b="1" baseline="30000" dirty="0">
                <a:latin typeface="Cambria Math" panose="02040503050406030204" pitchFamily="18" charset="0"/>
                <a:ea typeface="Cambria Math" panose="02040503050406030204" pitchFamily="18" charset="0"/>
                <a:cs typeface="+mj-cs"/>
              </a:rPr>
              <a:t>3</a:t>
            </a:r>
            <a:endParaRPr lang="el-GR" sz="2000" b="1" baseline="30000" dirty="0">
              <a:latin typeface="Cambria Math" panose="02040503050406030204" pitchFamily="18" charset="0"/>
              <a:ea typeface="Cambria Math" panose="02040503050406030204" pitchFamily="18" charset="0"/>
              <a:cs typeface="+mj-cs"/>
            </a:endParaRPr>
          </a:p>
        </p:txBody>
      </p:sp>
    </p:spTree>
    <p:extLst>
      <p:ext uri="{BB962C8B-B14F-4D97-AF65-F5344CB8AC3E}">
        <p14:creationId xmlns:p14="http://schemas.microsoft.com/office/powerpoint/2010/main" val="2015966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0000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aphicFrame>
        <p:nvGraphicFramePr>
          <p:cNvPr id="8" name="Θέση περιεχομένου 7">
            <a:extLst>
              <a:ext uri="{FF2B5EF4-FFF2-40B4-BE49-F238E27FC236}">
                <a16:creationId xmlns:a16="http://schemas.microsoft.com/office/drawing/2014/main" id="{80C20716-BD31-CA2B-8C07-86CED1579FAE}"/>
              </a:ext>
            </a:extLst>
          </p:cNvPr>
          <p:cNvGraphicFramePr>
            <a:graphicFrameLocks noGrp="1"/>
          </p:cNvGraphicFramePr>
          <p:nvPr>
            <p:ph idx="1"/>
            <p:extLst>
              <p:ext uri="{D42A27DB-BD31-4B8C-83A1-F6EECF244321}">
                <p14:modId xmlns:p14="http://schemas.microsoft.com/office/powerpoint/2010/main" val="4239336076"/>
              </p:ext>
            </p:extLst>
          </p:nvPr>
        </p:nvGraphicFramePr>
        <p:xfrm>
          <a:off x="1646236" y="242887"/>
          <a:ext cx="10183813" cy="62817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9376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10000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aphicFrame>
        <p:nvGraphicFramePr>
          <p:cNvPr id="9" name="Διάγραμμα 8">
            <a:extLst>
              <a:ext uri="{FF2B5EF4-FFF2-40B4-BE49-F238E27FC236}">
                <a16:creationId xmlns:a16="http://schemas.microsoft.com/office/drawing/2014/main" id="{019E42DC-5A3C-2B77-3584-A28C0B5B05EE}"/>
              </a:ext>
            </a:extLst>
          </p:cNvPr>
          <p:cNvGraphicFramePr/>
          <p:nvPr>
            <p:extLst>
              <p:ext uri="{D42A27DB-BD31-4B8C-83A1-F6EECF244321}">
                <p14:modId xmlns:p14="http://schemas.microsoft.com/office/powerpoint/2010/main" val="1183268546"/>
              </p:ext>
            </p:extLst>
          </p:nvPr>
        </p:nvGraphicFramePr>
        <p:xfrm>
          <a:off x="1587498" y="0"/>
          <a:ext cx="10428290" cy="5276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extBox 12">
            <a:extLst>
              <a:ext uri="{FF2B5EF4-FFF2-40B4-BE49-F238E27FC236}">
                <a16:creationId xmlns:a16="http://schemas.microsoft.com/office/drawing/2014/main" id="{FAE8DD81-6888-907B-E29B-5D2325B12639}"/>
              </a:ext>
            </a:extLst>
          </p:cNvPr>
          <p:cNvSpPr txBox="1"/>
          <p:nvPr/>
        </p:nvSpPr>
        <p:spPr>
          <a:xfrm>
            <a:off x="1897061" y="5153055"/>
            <a:ext cx="9809164" cy="1503040"/>
          </a:xfrm>
          <a:prstGeom prst="rect">
            <a:avLst/>
          </a:prstGeom>
          <a:noFill/>
        </p:spPr>
        <p:txBody>
          <a:bodyPr wrap="square">
            <a:spAutoFit/>
          </a:bodyPr>
          <a:lstStyle/>
          <a:p>
            <a:pPr algn="just">
              <a:lnSpc>
                <a:spcPct val="115000"/>
              </a:lnSpc>
              <a:spcAft>
                <a:spcPts val="1000"/>
              </a:spcAft>
            </a:pPr>
            <a:r>
              <a:rPr lang="el-GR" sz="2000" b="1" dirty="0">
                <a:solidFill>
                  <a:schemeClr val="accent1"/>
                </a:solidFill>
                <a:latin typeface="Cambria Math" panose="02040503050406030204" pitchFamily="18" charset="0"/>
                <a:ea typeface="Cambria Math" panose="02040503050406030204" pitchFamily="18" charset="0"/>
                <a:cs typeface="Arial" panose="020B0604020202020204" pitchFamily="34" charset="0"/>
              </a:rPr>
              <a:t>Συμπεράσματα</a:t>
            </a:r>
          </a:p>
          <a:p>
            <a:pPr algn="just">
              <a:lnSpc>
                <a:spcPct val="115000"/>
              </a:lnSpc>
              <a:spcAft>
                <a:spcPts val="1000"/>
              </a:spcAft>
            </a:pPr>
            <a:r>
              <a:rPr lang="el-GR" dirty="0">
                <a:solidFill>
                  <a:srgbClr val="E3EACF">
                    <a:lumMod val="25000"/>
                  </a:srgbClr>
                </a:solidFill>
                <a:latin typeface="Cambria Math" panose="02040503050406030204" pitchFamily="18" charset="0"/>
                <a:ea typeface="Cambria Math" panose="02040503050406030204" pitchFamily="18" charset="0"/>
                <a:cs typeface="Arial" panose="020B0604020202020204" pitchFamily="34" charset="0"/>
              </a:rPr>
              <a:t>Η συστηματική επιτήρηση και η ορθή τήρηση βασικών πρακτικών πρόληψης της μετάδοσης του ιού στις ΜΦΗ συμβάλλουν στην έγκαιρη ανίχνευση του ιού και στην προστασία της ευάλωτης ομάδας των τροφίμων από τοπικές επιδημίες.</a:t>
            </a:r>
          </a:p>
        </p:txBody>
      </p:sp>
      <p:sp>
        <p:nvSpPr>
          <p:cNvPr id="15" name="TextBox 14">
            <a:extLst>
              <a:ext uri="{FF2B5EF4-FFF2-40B4-BE49-F238E27FC236}">
                <a16:creationId xmlns:a16="http://schemas.microsoft.com/office/drawing/2014/main" id="{6D8D1222-4A09-C0F6-9322-42BDC5EDCB1B}"/>
              </a:ext>
            </a:extLst>
          </p:cNvPr>
          <p:cNvSpPr txBox="1"/>
          <p:nvPr/>
        </p:nvSpPr>
        <p:spPr>
          <a:xfrm>
            <a:off x="1963736" y="316205"/>
            <a:ext cx="2055814" cy="400110"/>
          </a:xfrm>
          <a:prstGeom prst="rect">
            <a:avLst/>
          </a:prstGeom>
          <a:noFill/>
        </p:spPr>
        <p:txBody>
          <a:bodyPr wrap="square">
            <a:spAutoFit/>
          </a:bodyPr>
          <a:lstStyle/>
          <a:p>
            <a:r>
              <a:rPr lang="el-GR" sz="2000" b="1" dirty="0">
                <a:solidFill>
                  <a:schemeClr val="accent1"/>
                </a:solidFill>
                <a:latin typeface="Cambria Math" panose="02040503050406030204" pitchFamily="18" charset="0"/>
                <a:ea typeface="Cambria Math" panose="02040503050406030204" pitchFamily="18" charset="0"/>
                <a:cs typeface="Arial" panose="020B0604020202020204" pitchFamily="34" charset="0"/>
              </a:rPr>
              <a:t>Αποτελέσματα</a:t>
            </a:r>
            <a:r>
              <a:rPr lang="el-GR" sz="1800" b="1" dirty="0">
                <a:solidFill>
                  <a:schemeClr val="accent1"/>
                </a:solidFill>
                <a:latin typeface="Cambria Math" panose="02040503050406030204" pitchFamily="18" charset="0"/>
                <a:ea typeface="Cambria Math" panose="02040503050406030204" pitchFamily="18" charset="0"/>
                <a:cs typeface="Arial" panose="020B0604020202020204" pitchFamily="34" charset="0"/>
              </a:rPr>
              <a:t> </a:t>
            </a:r>
            <a:endParaRPr lang="el-GR" dirty="0"/>
          </a:p>
        </p:txBody>
      </p:sp>
    </p:spTree>
    <p:extLst>
      <p:ext uri="{BB962C8B-B14F-4D97-AF65-F5344CB8AC3E}">
        <p14:creationId xmlns:p14="http://schemas.microsoft.com/office/powerpoint/2010/main" val="3497459762"/>
      </p:ext>
    </p:extLst>
  </p:cSld>
  <p:clrMapOvr>
    <a:masterClrMapping/>
  </p:clrMapOvr>
</p:sld>
</file>

<file path=ppt/theme/theme1.xml><?xml version="1.0" encoding="utf-8"?>
<a:theme xmlns:a="http://schemas.openxmlformats.org/drawingml/2006/main" name="Θρόισμα">
  <a:themeElements>
    <a:clrScheme name="Θρόισμα">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Θρόισμα">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95</TotalTime>
  <Words>324</Words>
  <Application>Microsoft Office PowerPoint</Application>
  <PresentationFormat>Widescreen</PresentationFormat>
  <Paragraphs>16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Cambria Math</vt:lpstr>
      <vt:lpstr>Century Gothic</vt:lpstr>
      <vt:lpstr>Wingdings 3</vt:lpstr>
      <vt:lpstr>Θρόισμα</vt:lpstr>
      <vt:lpstr>ΕΠΙΔΗΜΙΑ SARS-COV-2 ΣΕ ΜΟΝΑΔΑ ΦΡΟΝΤΙΔΑΣ ΗΛΙΚΙΩΜΕΝΩΝ</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ΕΠΙΔΗΜΙΑ SARS-COV-2 ΣΕ ΜΟΝΑΔΑ ΦΡΟΝΤΙΔΑΣ ΗΛΙΚΙΩΜΕΝΩΝ</dc:title>
  <dc:creator>theodoros stampoulis</dc:creator>
  <cp:lastModifiedBy>Popi Pantelidou</cp:lastModifiedBy>
  <cp:revision>2</cp:revision>
  <dcterms:created xsi:type="dcterms:W3CDTF">2022-10-28T14:28:51Z</dcterms:created>
  <dcterms:modified xsi:type="dcterms:W3CDTF">2022-11-01T16:45:47Z</dcterms:modified>
</cp:coreProperties>
</file>