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9" r:id="rId2"/>
  </p:sldIdLst>
  <p:sldSz cx="51206400" cy="48606075"/>
  <p:notesSz cx="9239250" cy="6716713"/>
  <p:defaultTextStyle>
    <a:defPPr>
      <a:defRPr lang="en-US"/>
    </a:defPPr>
    <a:lvl1pPr algn="l" rtl="0" eaLnBrk="0" fontAlgn="base" hangingPunct="0">
      <a:spcBef>
        <a:spcPct val="0"/>
      </a:spcBef>
      <a:spcAft>
        <a:spcPct val="0"/>
      </a:spcAft>
      <a:defRPr sz="3900" kern="1200">
        <a:solidFill>
          <a:schemeClr val="tx1"/>
        </a:solidFill>
        <a:latin typeface="Arial" charset="0"/>
        <a:ea typeface="+mn-ea"/>
        <a:cs typeface="+mn-cs"/>
      </a:defRPr>
    </a:lvl1pPr>
    <a:lvl2pPr marL="639763" indent="-182563" algn="l" rtl="0" eaLnBrk="0" fontAlgn="base" hangingPunct="0">
      <a:spcBef>
        <a:spcPct val="0"/>
      </a:spcBef>
      <a:spcAft>
        <a:spcPct val="0"/>
      </a:spcAft>
      <a:defRPr sz="3900" kern="1200">
        <a:solidFill>
          <a:schemeClr val="tx1"/>
        </a:solidFill>
        <a:latin typeface="Arial" charset="0"/>
        <a:ea typeface="+mn-ea"/>
        <a:cs typeface="+mn-cs"/>
      </a:defRPr>
    </a:lvl2pPr>
    <a:lvl3pPr marL="1279525" indent="-365125" algn="l" rtl="0" eaLnBrk="0" fontAlgn="base" hangingPunct="0">
      <a:spcBef>
        <a:spcPct val="0"/>
      </a:spcBef>
      <a:spcAft>
        <a:spcPct val="0"/>
      </a:spcAft>
      <a:defRPr sz="3900" kern="1200">
        <a:solidFill>
          <a:schemeClr val="tx1"/>
        </a:solidFill>
        <a:latin typeface="Arial" charset="0"/>
        <a:ea typeface="+mn-ea"/>
        <a:cs typeface="+mn-cs"/>
      </a:defRPr>
    </a:lvl3pPr>
    <a:lvl4pPr marL="1919288" indent="-547688" algn="l" rtl="0" eaLnBrk="0" fontAlgn="base" hangingPunct="0">
      <a:spcBef>
        <a:spcPct val="0"/>
      </a:spcBef>
      <a:spcAft>
        <a:spcPct val="0"/>
      </a:spcAft>
      <a:defRPr sz="3900" kern="1200">
        <a:solidFill>
          <a:schemeClr val="tx1"/>
        </a:solidFill>
        <a:latin typeface="Arial" charset="0"/>
        <a:ea typeface="+mn-ea"/>
        <a:cs typeface="+mn-cs"/>
      </a:defRPr>
    </a:lvl4pPr>
    <a:lvl5pPr marL="2559050" indent="-730250" algn="l" rtl="0" eaLnBrk="0" fontAlgn="base" hangingPunct="0">
      <a:spcBef>
        <a:spcPct val="0"/>
      </a:spcBef>
      <a:spcAft>
        <a:spcPct val="0"/>
      </a:spcAft>
      <a:defRPr sz="3900" kern="1200">
        <a:solidFill>
          <a:schemeClr val="tx1"/>
        </a:solidFill>
        <a:latin typeface="Arial" charset="0"/>
        <a:ea typeface="+mn-ea"/>
        <a:cs typeface="+mn-cs"/>
      </a:defRPr>
    </a:lvl5pPr>
    <a:lvl6pPr marL="2286000" algn="l" defTabSz="914400" rtl="0" eaLnBrk="1" latinLnBrk="0" hangingPunct="1">
      <a:defRPr sz="3900" kern="1200">
        <a:solidFill>
          <a:schemeClr val="tx1"/>
        </a:solidFill>
        <a:latin typeface="Arial" charset="0"/>
        <a:ea typeface="+mn-ea"/>
        <a:cs typeface="+mn-cs"/>
      </a:defRPr>
    </a:lvl6pPr>
    <a:lvl7pPr marL="2743200" algn="l" defTabSz="914400" rtl="0" eaLnBrk="1" latinLnBrk="0" hangingPunct="1">
      <a:defRPr sz="3900" kern="1200">
        <a:solidFill>
          <a:schemeClr val="tx1"/>
        </a:solidFill>
        <a:latin typeface="Arial" charset="0"/>
        <a:ea typeface="+mn-ea"/>
        <a:cs typeface="+mn-cs"/>
      </a:defRPr>
    </a:lvl7pPr>
    <a:lvl8pPr marL="3200400" algn="l" defTabSz="914400" rtl="0" eaLnBrk="1" latinLnBrk="0" hangingPunct="1">
      <a:defRPr sz="3900" kern="1200">
        <a:solidFill>
          <a:schemeClr val="tx1"/>
        </a:solidFill>
        <a:latin typeface="Arial" charset="0"/>
        <a:ea typeface="+mn-ea"/>
        <a:cs typeface="+mn-cs"/>
      </a:defRPr>
    </a:lvl8pPr>
    <a:lvl9pPr marL="3657600" algn="l" defTabSz="914400" rtl="0" eaLnBrk="1" latinLnBrk="0" hangingPunct="1">
      <a:defRPr sz="3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6666"/>
    <a:srgbClr val="500000"/>
    <a:srgbClr val="800000"/>
    <a:srgbClr val="003366"/>
    <a:srgbClr val="FFFF99"/>
    <a:srgbClr val="FFFF66"/>
    <a:srgbClr val="990000"/>
    <a:srgbClr val="FFFFCC"/>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Στυλ με θέμα 2 - Έμφαση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302" autoAdjust="0"/>
    <p:restoredTop sz="94660"/>
  </p:normalViewPr>
  <p:slideViewPr>
    <p:cSldViewPr>
      <p:cViewPr>
        <p:scale>
          <a:sx n="20" d="100"/>
          <a:sy n="20" d="100"/>
        </p:scale>
        <p:origin x="-1422" y="-96"/>
      </p:cViewPr>
      <p:guideLst>
        <p:guide orient="horz" pos="7229"/>
        <p:guide pos="134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116"/>
        <p:guide pos="29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layout/>
    </c:title>
    <c:plotArea>
      <c:layout>
        <c:manualLayout>
          <c:layoutTarget val="inner"/>
          <c:xMode val="edge"/>
          <c:yMode val="edge"/>
          <c:x val="0.48969183991187398"/>
          <c:y val="0.22959919085708066"/>
          <c:w val="0.46629198116830683"/>
          <c:h val="0.63534909835379383"/>
        </c:manualLayout>
      </c:layout>
      <c:barChart>
        <c:barDir val="bar"/>
        <c:grouping val="clustered"/>
        <c:ser>
          <c:idx val="0"/>
          <c:order val="0"/>
          <c:tx>
            <c:strRef>
              <c:f>Φύλλο1!$B$1</c:f>
              <c:strCache>
                <c:ptCount val="1"/>
              </c:strCache>
            </c:strRef>
          </c:tx>
          <c:dLbls>
            <c:dLbl>
              <c:idx val="0"/>
              <c:layout>
                <c:manualLayout>
                  <c:x val="0"/>
                  <c:y val="0"/>
                </c:manualLayout>
              </c:layout>
              <c:tx>
                <c:rich>
                  <a:bodyPr/>
                  <a:lstStyle/>
                  <a:p>
                    <a:r>
                      <a:rPr lang="en-US"/>
                      <a:t>6 (37,5%)</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285-47F5-A109-164DA6AFEAB5}"/>
                </c:ext>
              </c:extLst>
            </c:dLbl>
            <c:dLbl>
              <c:idx val="1"/>
              <c:layout/>
              <c:tx>
                <c:rich>
                  <a:bodyPr/>
                  <a:lstStyle/>
                  <a:p>
                    <a:r>
                      <a:rPr lang="en-US"/>
                      <a:t>5 (31,25%)</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285-47F5-A109-164DA6AFEAB5}"/>
                </c:ext>
              </c:extLst>
            </c:dLbl>
            <c:dLbl>
              <c:idx val="2"/>
              <c:layout/>
              <c:tx>
                <c:rich>
                  <a:bodyPr/>
                  <a:lstStyle/>
                  <a:p>
                    <a:r>
                      <a:rPr lang="en-US"/>
                      <a:t>3 (18,75%)</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285-47F5-A109-164DA6AFEAB5}"/>
                </c:ext>
              </c:extLst>
            </c:dLbl>
            <c:dLbl>
              <c:idx val="3"/>
              <c:layout/>
              <c:tx>
                <c:rich>
                  <a:bodyPr/>
                  <a:lstStyle/>
                  <a:p>
                    <a:r>
                      <a:rPr lang="en-US"/>
                      <a:t>2 (12,5%)</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285-47F5-A109-164DA6AFEAB5}"/>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Φύλλο1!$A$2:$A$5</c:f>
              <c:strCache>
                <c:ptCount val="4"/>
                <c:pt idx="0">
                  <c:v>Acinetobacter baumannii</c:v>
                </c:pt>
                <c:pt idx="1">
                  <c:v>Klebsiella pneumoniae</c:v>
                </c:pt>
                <c:pt idx="2">
                  <c:v>Pseudomonas aeruginosa</c:v>
                </c:pt>
                <c:pt idx="3">
                  <c:v>Εντεροβακτηριακά εκτός Klebsiella pneumoniae</c:v>
                </c:pt>
              </c:strCache>
            </c:strRef>
          </c:cat>
          <c:val>
            <c:numRef>
              <c:f>Φύλλο1!$B$2:$B$5</c:f>
              <c:numCache>
                <c:formatCode>General</c:formatCode>
                <c:ptCount val="4"/>
                <c:pt idx="0">
                  <c:v>6</c:v>
                </c:pt>
                <c:pt idx="1">
                  <c:v>5</c:v>
                </c:pt>
                <c:pt idx="2">
                  <c:v>3</c:v>
                </c:pt>
                <c:pt idx="3">
                  <c:v>2</c:v>
                </c:pt>
              </c:numCache>
            </c:numRef>
          </c:val>
          <c:extLst xmlns:c16r2="http://schemas.microsoft.com/office/drawing/2015/06/chart">
            <c:ext xmlns:c16="http://schemas.microsoft.com/office/drawing/2014/chart" uri="{C3380CC4-5D6E-409C-BE32-E72D297353CC}">
              <c16:uniqueId val="{00000004-5285-47F5-A109-164DA6AFEAB5}"/>
            </c:ext>
          </c:extLst>
        </c:ser>
        <c:axId val="97274880"/>
        <c:axId val="52675328"/>
      </c:barChart>
      <c:catAx>
        <c:axId val="97274880"/>
        <c:scaling>
          <c:orientation val="minMax"/>
        </c:scaling>
        <c:axPos val="l"/>
        <c:numFmt formatCode="General" sourceLinked="0"/>
        <c:tickLblPos val="nextTo"/>
        <c:crossAx val="52675328"/>
        <c:crosses val="autoZero"/>
        <c:auto val="1"/>
        <c:lblAlgn val="ctr"/>
        <c:lblOffset val="100"/>
      </c:catAx>
      <c:valAx>
        <c:axId val="52675328"/>
        <c:scaling>
          <c:orientation val="minMax"/>
        </c:scaling>
        <c:axPos val="b"/>
        <c:numFmt formatCode="General" sourceLinked="1"/>
        <c:tickLblPos val="nextTo"/>
        <c:crossAx val="97274880"/>
        <c:crosses val="autoZero"/>
        <c:crossBetween val="between"/>
      </c:valAx>
    </c:plotArea>
    <c:plotVisOnly val="1"/>
    <c:dispBlanksAs val="gap"/>
  </c:chart>
  <c:spPr>
    <a:solidFill>
      <a:schemeClr val="bg1">
        <a:lumMod val="95000"/>
      </a:schemeClr>
    </a:solidFill>
  </c:spPr>
  <c:txPr>
    <a:bodyPr/>
    <a:lstStyle/>
    <a:p>
      <a:pPr>
        <a:defRPr sz="6000">
          <a:latin typeface="Times New Roman" pitchFamily="18" charset="0"/>
          <a:cs typeface="Times New Roman" pitchFamily="18" charset="0"/>
        </a:defRPr>
      </a:pPr>
      <a:endParaRPr lang="el-G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4002729" cy="3358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l-GR"/>
          </a:p>
        </p:txBody>
      </p:sp>
      <p:sp>
        <p:nvSpPr>
          <p:cNvPr id="13315" name="Rectangle 3"/>
          <p:cNvSpPr>
            <a:spLocks noGrp="1" noChangeArrowheads="1"/>
          </p:cNvSpPr>
          <p:nvPr>
            <p:ph type="dt" sz="quarter" idx="1"/>
          </p:nvPr>
        </p:nvSpPr>
        <p:spPr bwMode="auto">
          <a:xfrm>
            <a:off x="5234338" y="0"/>
            <a:ext cx="4002728" cy="3358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l-GR"/>
          </a:p>
        </p:txBody>
      </p:sp>
      <p:sp>
        <p:nvSpPr>
          <p:cNvPr id="13316" name="Rectangle 4"/>
          <p:cNvSpPr>
            <a:spLocks noGrp="1" noChangeArrowheads="1"/>
          </p:cNvSpPr>
          <p:nvPr>
            <p:ph type="ftr" sz="quarter" idx="2"/>
          </p:nvPr>
        </p:nvSpPr>
        <p:spPr bwMode="auto">
          <a:xfrm>
            <a:off x="0" y="6379724"/>
            <a:ext cx="4002729" cy="33583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l-GR"/>
          </a:p>
        </p:txBody>
      </p:sp>
      <p:sp>
        <p:nvSpPr>
          <p:cNvPr id="13317" name="Rectangle 5"/>
          <p:cNvSpPr>
            <a:spLocks noGrp="1" noChangeArrowheads="1"/>
          </p:cNvSpPr>
          <p:nvPr>
            <p:ph type="sldNum" sz="quarter" idx="3"/>
          </p:nvPr>
        </p:nvSpPr>
        <p:spPr bwMode="auto">
          <a:xfrm>
            <a:off x="5234338" y="6379724"/>
            <a:ext cx="4002728" cy="33583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298DDD0-C301-4973-9F23-9E96C7744352}"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83075" cy="33237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5240888" y="0"/>
            <a:ext cx="3983075" cy="33237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3270250" y="498475"/>
            <a:ext cx="2682875" cy="254793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57813" y="3212943"/>
            <a:ext cx="6708337" cy="2991361"/>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6370491"/>
            <a:ext cx="3983075" cy="33237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5240888" y="6370491"/>
            <a:ext cx="3983075" cy="33237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pPr>
              <a:defRPr/>
            </a:pPr>
            <a:fld id="{9BD7C257-9A6B-4B2C-B8E5-1E88968880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Times New Roman" pitchFamily="18" charset="0"/>
        <a:ea typeface="+mn-ea"/>
        <a:cs typeface="+mn-cs"/>
      </a:defRPr>
    </a:lvl1pPr>
    <a:lvl2pPr marL="639763" algn="l" rtl="0" eaLnBrk="0" fontAlgn="base" hangingPunct="0">
      <a:spcBef>
        <a:spcPct val="30000"/>
      </a:spcBef>
      <a:spcAft>
        <a:spcPct val="0"/>
      </a:spcAft>
      <a:defRPr sz="1700" kern="1200">
        <a:solidFill>
          <a:schemeClr val="tx1"/>
        </a:solidFill>
        <a:latin typeface="Times New Roman" pitchFamily="18" charset="0"/>
        <a:ea typeface="+mn-ea"/>
        <a:cs typeface="+mn-cs"/>
      </a:defRPr>
    </a:lvl2pPr>
    <a:lvl3pPr marL="1279525" algn="l" rtl="0" eaLnBrk="0" fontAlgn="base" hangingPunct="0">
      <a:spcBef>
        <a:spcPct val="30000"/>
      </a:spcBef>
      <a:spcAft>
        <a:spcPct val="0"/>
      </a:spcAft>
      <a:defRPr sz="1700" kern="1200">
        <a:solidFill>
          <a:schemeClr val="tx1"/>
        </a:solidFill>
        <a:latin typeface="Times New Roman" pitchFamily="18" charset="0"/>
        <a:ea typeface="+mn-ea"/>
        <a:cs typeface="+mn-cs"/>
      </a:defRPr>
    </a:lvl3pPr>
    <a:lvl4pPr marL="1919288" algn="l" rtl="0" eaLnBrk="0" fontAlgn="base" hangingPunct="0">
      <a:spcBef>
        <a:spcPct val="30000"/>
      </a:spcBef>
      <a:spcAft>
        <a:spcPct val="0"/>
      </a:spcAft>
      <a:defRPr sz="1700" kern="1200">
        <a:solidFill>
          <a:schemeClr val="tx1"/>
        </a:solidFill>
        <a:latin typeface="Times New Roman" pitchFamily="18" charset="0"/>
        <a:ea typeface="+mn-ea"/>
        <a:cs typeface="+mn-cs"/>
      </a:defRPr>
    </a:lvl4pPr>
    <a:lvl5pPr marL="2559050" algn="l" rtl="0" eaLnBrk="0" fontAlgn="base" hangingPunct="0">
      <a:spcBef>
        <a:spcPct val="30000"/>
      </a:spcBef>
      <a:spcAft>
        <a:spcPct val="0"/>
      </a:spcAft>
      <a:defRPr sz="1700" kern="1200">
        <a:solidFill>
          <a:schemeClr val="tx1"/>
        </a:solidFill>
        <a:latin typeface="Times New Roman" pitchFamily="18" charset="0"/>
        <a:ea typeface="+mn-ea"/>
        <a:cs typeface="+mn-cs"/>
      </a:defRPr>
    </a:lvl5pPr>
    <a:lvl6pPr marL="3199028" algn="l" defTabSz="1279611" rtl="0" eaLnBrk="1" latinLnBrk="0" hangingPunct="1">
      <a:defRPr sz="1700" kern="1200">
        <a:solidFill>
          <a:schemeClr val="tx1"/>
        </a:solidFill>
        <a:latin typeface="+mn-lt"/>
        <a:ea typeface="+mn-ea"/>
        <a:cs typeface="+mn-cs"/>
      </a:defRPr>
    </a:lvl6pPr>
    <a:lvl7pPr marL="3838834" algn="l" defTabSz="1279611" rtl="0" eaLnBrk="1" latinLnBrk="0" hangingPunct="1">
      <a:defRPr sz="1700" kern="1200">
        <a:solidFill>
          <a:schemeClr val="tx1"/>
        </a:solidFill>
        <a:latin typeface="+mn-lt"/>
        <a:ea typeface="+mn-ea"/>
        <a:cs typeface="+mn-cs"/>
      </a:defRPr>
    </a:lvl7pPr>
    <a:lvl8pPr marL="4478640" algn="l" defTabSz="1279611" rtl="0" eaLnBrk="1" latinLnBrk="0" hangingPunct="1">
      <a:defRPr sz="1700" kern="1200">
        <a:solidFill>
          <a:schemeClr val="tx1"/>
        </a:solidFill>
        <a:latin typeface="+mn-lt"/>
        <a:ea typeface="+mn-ea"/>
        <a:cs typeface="+mn-cs"/>
      </a:defRPr>
    </a:lvl8pPr>
    <a:lvl9pPr marL="5118445" algn="l" defTabSz="1279611"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p:spPr>
        <p:txBody>
          <a:bodyPr/>
          <a:lstStyle/>
          <a:p>
            <a:fld id="{044FF1C7-A2FE-4C5B-BBA7-6BE66C933018}" type="slidenum">
              <a:rPr lang="en-US" smtClean="0"/>
              <a:pPr/>
              <a:t>1</a:t>
            </a:fld>
            <a:endParaRPr lang="en-US" smtClean="0"/>
          </a:p>
        </p:txBody>
      </p:sp>
      <p:sp>
        <p:nvSpPr>
          <p:cNvPr id="3075" name="Rectangle 2"/>
          <p:cNvSpPr>
            <a:spLocks noGrp="1" noRot="1" noChangeAspect="1" noChangeArrowheads="1" noTextEdit="1"/>
          </p:cNvSpPr>
          <p:nvPr>
            <p:ph type="sldImg"/>
          </p:nvPr>
        </p:nvSpPr>
        <p:spPr>
          <a:ln/>
        </p:spPr>
      </p:sp>
      <p:sp>
        <p:nvSpPr>
          <p:cNvPr id="3076"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840480" y="15099740"/>
            <a:ext cx="43525440" cy="10418099"/>
          </a:xfrm>
          <a:prstGeom prst="rect">
            <a:avLst/>
          </a:prstGeom>
        </p:spPr>
        <p:txBody>
          <a:bodyPr lIns="127961" tIns="63981" rIns="127961" bIns="63981"/>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7680960" y="27543092"/>
            <a:ext cx="35844480" cy="12422256"/>
          </a:xfrm>
          <a:prstGeom prst="rect">
            <a:avLst/>
          </a:prstGeom>
        </p:spPr>
        <p:txBody>
          <a:bodyPr lIns="127961" tIns="63981" rIns="127961" bIns="63981"/>
          <a:lstStyle>
            <a:lvl1pPr marL="0" indent="0" algn="ctr">
              <a:buNone/>
              <a:defRPr/>
            </a:lvl1pPr>
            <a:lvl2pPr marL="639806" indent="0" algn="ctr">
              <a:buNone/>
              <a:defRPr/>
            </a:lvl2pPr>
            <a:lvl3pPr marL="1279611" indent="0" algn="ctr">
              <a:buNone/>
              <a:defRPr/>
            </a:lvl3pPr>
            <a:lvl4pPr marL="1919417" indent="0" algn="ctr">
              <a:buNone/>
              <a:defRPr/>
            </a:lvl4pPr>
            <a:lvl5pPr marL="2559223" indent="0" algn="ctr">
              <a:buNone/>
              <a:defRPr/>
            </a:lvl5pPr>
            <a:lvl6pPr marL="3199028" indent="0" algn="ctr">
              <a:buNone/>
              <a:defRPr/>
            </a:lvl6pPr>
            <a:lvl7pPr marL="3838834" indent="0" algn="ctr">
              <a:buNone/>
              <a:defRPr/>
            </a:lvl7pPr>
            <a:lvl8pPr marL="4478640" indent="0" algn="ctr">
              <a:buNone/>
              <a:defRPr/>
            </a:lvl8pPr>
            <a:lvl9pPr marL="5118445" indent="0" algn="ctr">
              <a:buNone/>
              <a:defRPr/>
            </a:lvl9pPr>
          </a:lstStyle>
          <a:p>
            <a:r>
              <a:rPr lang="el-GR" smtClean="0"/>
              <a:t>Κάντε κλικ για να επεξεργαστείτε τον υπότιτλο του υποδείγματος</a:t>
            </a: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2560320" y="1946142"/>
            <a:ext cx="46085760" cy="8101013"/>
          </a:xfrm>
          <a:prstGeom prst="rect">
            <a:avLst/>
          </a:prstGeom>
        </p:spPr>
        <p:txBody>
          <a:bodyPr lIns="127961" tIns="63981" rIns="127961" bIns="63981"/>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560320" y="11341067"/>
            <a:ext cx="46085760" cy="32078813"/>
          </a:xfrm>
          <a:prstGeom prst="rect">
            <a:avLst/>
          </a:prstGeom>
        </p:spPr>
        <p:txBody>
          <a:bodyPr vert="eaVert" lIns="127961" tIns="63981" rIns="127961" bIns="63981"/>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37124640" y="1946142"/>
            <a:ext cx="11521440" cy="41473738"/>
          </a:xfrm>
          <a:prstGeom prst="rect">
            <a:avLst/>
          </a:prstGeom>
        </p:spPr>
        <p:txBody>
          <a:bodyPr vert="eaVert" lIns="127961" tIns="63981" rIns="127961" bIns="63981"/>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560320" y="1946142"/>
            <a:ext cx="34279840" cy="41473738"/>
          </a:xfrm>
          <a:prstGeom prst="rect">
            <a:avLst/>
          </a:prstGeom>
        </p:spPr>
        <p:txBody>
          <a:bodyPr vert="eaVert" lIns="127961" tIns="63981" rIns="127961" bIns="63981"/>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2560320" y="1946142"/>
            <a:ext cx="46085760" cy="8101013"/>
          </a:xfrm>
          <a:prstGeom prst="rect">
            <a:avLst/>
          </a:prstGeom>
        </p:spPr>
        <p:txBody>
          <a:bodyPr lIns="127961" tIns="63981" rIns="127961" bIns="63981"/>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2560320" y="11341067"/>
            <a:ext cx="46085760" cy="32078813"/>
          </a:xfrm>
          <a:prstGeom prst="rect">
            <a:avLst/>
          </a:prstGeom>
        </p:spPr>
        <p:txBody>
          <a:bodyPr lIns="127961" tIns="63981" rIns="127961" bIns="63981"/>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044951" y="31233201"/>
            <a:ext cx="43525440" cy="9655113"/>
          </a:xfrm>
          <a:prstGeom prst="rect">
            <a:avLst/>
          </a:prstGeom>
        </p:spPr>
        <p:txBody>
          <a:bodyPr lIns="127961" tIns="63981" rIns="127961" bIns="63981" anchor="t"/>
          <a:lstStyle>
            <a:lvl1pPr algn="l">
              <a:defRPr sz="56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044951" y="20600622"/>
            <a:ext cx="43525440" cy="10632579"/>
          </a:xfrm>
          <a:prstGeom prst="rect">
            <a:avLst/>
          </a:prstGeom>
        </p:spPr>
        <p:txBody>
          <a:bodyPr lIns="127961" tIns="63981" rIns="127961" bIns="63981" anchor="b"/>
          <a:lstStyle>
            <a:lvl1pPr marL="0" indent="0">
              <a:buNone/>
              <a:defRPr sz="2800"/>
            </a:lvl1pPr>
            <a:lvl2pPr marL="639806" indent="0">
              <a:buNone/>
              <a:defRPr sz="2500"/>
            </a:lvl2pPr>
            <a:lvl3pPr marL="1279611" indent="0">
              <a:buNone/>
              <a:defRPr sz="2200"/>
            </a:lvl3pPr>
            <a:lvl4pPr marL="1919417" indent="0">
              <a:buNone/>
              <a:defRPr sz="2000"/>
            </a:lvl4pPr>
            <a:lvl5pPr marL="2559223" indent="0">
              <a:buNone/>
              <a:defRPr sz="2000"/>
            </a:lvl5pPr>
            <a:lvl6pPr marL="3199028" indent="0">
              <a:buNone/>
              <a:defRPr sz="2000"/>
            </a:lvl6pPr>
            <a:lvl7pPr marL="3838834" indent="0">
              <a:buNone/>
              <a:defRPr sz="2000"/>
            </a:lvl7pPr>
            <a:lvl8pPr marL="4478640" indent="0">
              <a:buNone/>
              <a:defRPr sz="2000"/>
            </a:lvl8pPr>
            <a:lvl9pPr marL="5118445" indent="0">
              <a:buNone/>
              <a:defRPr sz="2000"/>
            </a:lvl9pPr>
          </a:lstStyle>
          <a:p>
            <a:pPr lvl="0"/>
            <a:r>
              <a:rPr lang="el-GR" smtClean="0"/>
              <a:t>Kλικ για επεξεργασία των στυλ του υποδείγματος</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2560320" y="1946142"/>
            <a:ext cx="46085760" cy="8101013"/>
          </a:xfrm>
          <a:prstGeom prst="rect">
            <a:avLst/>
          </a:prstGeom>
        </p:spPr>
        <p:txBody>
          <a:bodyPr lIns="127961" tIns="63981" rIns="127961" bIns="63981"/>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560320" y="11341067"/>
            <a:ext cx="22900640" cy="32078813"/>
          </a:xfrm>
          <a:prstGeom prst="rect">
            <a:avLst/>
          </a:prstGeom>
        </p:spPr>
        <p:txBody>
          <a:bodyPr lIns="127961" tIns="63981" rIns="127961" bIns="63981"/>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25745440" y="11341067"/>
            <a:ext cx="22900640" cy="32078813"/>
          </a:xfrm>
          <a:prstGeom prst="rect">
            <a:avLst/>
          </a:prstGeom>
        </p:spPr>
        <p:txBody>
          <a:bodyPr lIns="127961" tIns="63981" rIns="127961" bIns="63981"/>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560320" y="1946142"/>
            <a:ext cx="46085760" cy="8101013"/>
          </a:xfrm>
          <a:prstGeom prst="rect">
            <a:avLst/>
          </a:prstGeom>
        </p:spPr>
        <p:txBody>
          <a:bodyPr lIns="127961" tIns="63981" rIns="127961" bIns="63981"/>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2560321" y="10880462"/>
            <a:ext cx="22625051" cy="4533965"/>
          </a:xfrm>
          <a:prstGeom prst="rect">
            <a:avLst/>
          </a:prstGeom>
        </p:spPr>
        <p:txBody>
          <a:bodyPr lIns="127961" tIns="63981" rIns="127961" bIns="63981" anchor="b"/>
          <a:lstStyle>
            <a:lvl1pPr marL="0" indent="0">
              <a:buNone/>
              <a:defRPr sz="3400" b="1"/>
            </a:lvl1pPr>
            <a:lvl2pPr marL="639806" indent="0">
              <a:buNone/>
              <a:defRPr sz="2800" b="1"/>
            </a:lvl2pPr>
            <a:lvl3pPr marL="1279611" indent="0">
              <a:buNone/>
              <a:defRPr sz="2500" b="1"/>
            </a:lvl3pPr>
            <a:lvl4pPr marL="1919417" indent="0">
              <a:buNone/>
              <a:defRPr sz="2200" b="1"/>
            </a:lvl4pPr>
            <a:lvl5pPr marL="2559223" indent="0">
              <a:buNone/>
              <a:defRPr sz="2200" b="1"/>
            </a:lvl5pPr>
            <a:lvl6pPr marL="3199028" indent="0">
              <a:buNone/>
              <a:defRPr sz="2200" b="1"/>
            </a:lvl6pPr>
            <a:lvl7pPr marL="3838834" indent="0">
              <a:buNone/>
              <a:defRPr sz="2200" b="1"/>
            </a:lvl7pPr>
            <a:lvl8pPr marL="4478640" indent="0">
              <a:buNone/>
              <a:defRPr sz="2200" b="1"/>
            </a:lvl8pPr>
            <a:lvl9pPr marL="5118445" indent="0">
              <a:buNone/>
              <a:defRPr sz="22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2560321" y="15414427"/>
            <a:ext cx="22625051" cy="28005453"/>
          </a:xfrm>
          <a:prstGeom prst="rect">
            <a:avLst/>
          </a:prstGeom>
        </p:spPr>
        <p:txBody>
          <a:bodyPr lIns="127961" tIns="63981" rIns="127961" bIns="63981"/>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26012141" y="10880462"/>
            <a:ext cx="22633940" cy="4533965"/>
          </a:xfrm>
          <a:prstGeom prst="rect">
            <a:avLst/>
          </a:prstGeom>
        </p:spPr>
        <p:txBody>
          <a:bodyPr lIns="127961" tIns="63981" rIns="127961" bIns="63981" anchor="b"/>
          <a:lstStyle>
            <a:lvl1pPr marL="0" indent="0">
              <a:buNone/>
              <a:defRPr sz="3400" b="1"/>
            </a:lvl1pPr>
            <a:lvl2pPr marL="639806" indent="0">
              <a:buNone/>
              <a:defRPr sz="2800" b="1"/>
            </a:lvl2pPr>
            <a:lvl3pPr marL="1279611" indent="0">
              <a:buNone/>
              <a:defRPr sz="2500" b="1"/>
            </a:lvl3pPr>
            <a:lvl4pPr marL="1919417" indent="0">
              <a:buNone/>
              <a:defRPr sz="2200" b="1"/>
            </a:lvl4pPr>
            <a:lvl5pPr marL="2559223" indent="0">
              <a:buNone/>
              <a:defRPr sz="2200" b="1"/>
            </a:lvl5pPr>
            <a:lvl6pPr marL="3199028" indent="0">
              <a:buNone/>
              <a:defRPr sz="2200" b="1"/>
            </a:lvl6pPr>
            <a:lvl7pPr marL="3838834" indent="0">
              <a:buNone/>
              <a:defRPr sz="2200" b="1"/>
            </a:lvl7pPr>
            <a:lvl8pPr marL="4478640" indent="0">
              <a:buNone/>
              <a:defRPr sz="2200" b="1"/>
            </a:lvl8pPr>
            <a:lvl9pPr marL="5118445" indent="0">
              <a:buNone/>
              <a:defRPr sz="22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26012141" y="15414427"/>
            <a:ext cx="22633940" cy="28005453"/>
          </a:xfrm>
          <a:prstGeom prst="rect">
            <a:avLst/>
          </a:prstGeom>
        </p:spPr>
        <p:txBody>
          <a:bodyPr lIns="127961" tIns="63981" rIns="127961" bIns="63981"/>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2560320" y="1946142"/>
            <a:ext cx="46085760" cy="8101013"/>
          </a:xfrm>
          <a:prstGeom prst="rect">
            <a:avLst/>
          </a:prstGeom>
        </p:spPr>
        <p:txBody>
          <a:bodyPr lIns="127961" tIns="63981" rIns="127961" bIns="63981"/>
          <a:lstStyle/>
          <a:p>
            <a:r>
              <a:rPr lang="el-GR" smtClean="0"/>
              <a:t>Kλικ για επεξεργασία του τίτλου</a:t>
            </a: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560320" y="1935595"/>
            <a:ext cx="16846551" cy="8236380"/>
          </a:xfrm>
          <a:prstGeom prst="rect">
            <a:avLst/>
          </a:prstGeom>
        </p:spPr>
        <p:txBody>
          <a:bodyPr lIns="127961" tIns="63981" rIns="127961" bIns="63981" anchor="b"/>
          <a:lstStyle>
            <a:lvl1pPr algn="l">
              <a:defRPr sz="28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20020280" y="1935595"/>
            <a:ext cx="28625800" cy="41484286"/>
          </a:xfrm>
          <a:prstGeom prst="rect">
            <a:avLst/>
          </a:prstGeom>
        </p:spPr>
        <p:txBody>
          <a:bodyPr lIns="127961" tIns="63981" rIns="127961" bIns="63981"/>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2560320" y="10171975"/>
            <a:ext cx="16846551" cy="33247905"/>
          </a:xfrm>
          <a:prstGeom prst="rect">
            <a:avLst/>
          </a:prstGeom>
        </p:spPr>
        <p:txBody>
          <a:bodyPr lIns="127961" tIns="63981" rIns="127961" bIns="63981"/>
          <a:lstStyle>
            <a:lvl1pPr marL="0" indent="0">
              <a:buNone/>
              <a:defRPr sz="2000"/>
            </a:lvl1pPr>
            <a:lvl2pPr marL="639806" indent="0">
              <a:buNone/>
              <a:defRPr sz="1700"/>
            </a:lvl2pPr>
            <a:lvl3pPr marL="1279611" indent="0">
              <a:buNone/>
              <a:defRPr sz="1400"/>
            </a:lvl3pPr>
            <a:lvl4pPr marL="1919417" indent="0">
              <a:buNone/>
              <a:defRPr sz="1300"/>
            </a:lvl4pPr>
            <a:lvl5pPr marL="2559223" indent="0">
              <a:buNone/>
              <a:defRPr sz="1300"/>
            </a:lvl5pPr>
            <a:lvl6pPr marL="3199028" indent="0">
              <a:buNone/>
              <a:defRPr sz="1300"/>
            </a:lvl6pPr>
            <a:lvl7pPr marL="3838834" indent="0">
              <a:buNone/>
              <a:defRPr sz="1300"/>
            </a:lvl7pPr>
            <a:lvl8pPr marL="4478640" indent="0">
              <a:buNone/>
              <a:defRPr sz="1300"/>
            </a:lvl8pPr>
            <a:lvl9pPr marL="5118445" indent="0">
              <a:buNone/>
              <a:defRPr sz="1300"/>
            </a:lvl9pPr>
          </a:lstStyle>
          <a:p>
            <a:pPr lvl="0"/>
            <a:r>
              <a:rPr lang="el-GR" smtClean="0"/>
              <a:t>Kλικ για επεξεργασία των στυλ του υποδείγματος</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0036811" y="34024956"/>
            <a:ext cx="30723840" cy="4015346"/>
          </a:xfrm>
          <a:prstGeom prst="rect">
            <a:avLst/>
          </a:prstGeom>
        </p:spPr>
        <p:txBody>
          <a:bodyPr lIns="127961" tIns="63981" rIns="127961" bIns="63981" anchor="b"/>
          <a:lstStyle>
            <a:lvl1pPr algn="l">
              <a:defRPr sz="28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0036811" y="4342340"/>
            <a:ext cx="30723840" cy="29163997"/>
          </a:xfrm>
          <a:prstGeom prst="rect">
            <a:avLst/>
          </a:prstGeom>
        </p:spPr>
        <p:txBody>
          <a:bodyPr lIns="127961" tIns="63981" rIns="127961" bIns="63981"/>
          <a:lstStyle>
            <a:lvl1pPr marL="0" indent="0">
              <a:buNone/>
              <a:defRPr sz="4500"/>
            </a:lvl1pPr>
            <a:lvl2pPr marL="639806" indent="0">
              <a:buNone/>
              <a:defRPr sz="3900"/>
            </a:lvl2pPr>
            <a:lvl3pPr marL="1279611" indent="0">
              <a:buNone/>
              <a:defRPr sz="3400"/>
            </a:lvl3pPr>
            <a:lvl4pPr marL="1919417" indent="0">
              <a:buNone/>
              <a:defRPr sz="2800"/>
            </a:lvl4pPr>
            <a:lvl5pPr marL="2559223" indent="0">
              <a:buNone/>
              <a:defRPr sz="2800"/>
            </a:lvl5pPr>
            <a:lvl6pPr marL="3199028" indent="0">
              <a:buNone/>
              <a:defRPr sz="2800"/>
            </a:lvl6pPr>
            <a:lvl7pPr marL="3838834" indent="0">
              <a:buNone/>
              <a:defRPr sz="2800"/>
            </a:lvl7pPr>
            <a:lvl8pPr marL="4478640" indent="0">
              <a:buNone/>
              <a:defRPr sz="2800"/>
            </a:lvl8pPr>
            <a:lvl9pPr marL="5118445" indent="0">
              <a:buNone/>
              <a:defRPr sz="2800"/>
            </a:lvl9pPr>
          </a:lstStyle>
          <a:p>
            <a:pPr lvl="0"/>
            <a:endParaRPr lang="el-GR" noProof="0" smtClean="0"/>
          </a:p>
        </p:txBody>
      </p:sp>
      <p:sp>
        <p:nvSpPr>
          <p:cNvPr id="4" name="3 - Θέση κειμένου"/>
          <p:cNvSpPr>
            <a:spLocks noGrp="1"/>
          </p:cNvSpPr>
          <p:nvPr>
            <p:ph type="body" sz="half" idx="2"/>
          </p:nvPr>
        </p:nvSpPr>
        <p:spPr>
          <a:xfrm>
            <a:off x="10036811" y="38040301"/>
            <a:ext cx="30723840" cy="5704815"/>
          </a:xfrm>
          <a:prstGeom prst="rect">
            <a:avLst/>
          </a:prstGeom>
        </p:spPr>
        <p:txBody>
          <a:bodyPr lIns="127961" tIns="63981" rIns="127961" bIns="63981"/>
          <a:lstStyle>
            <a:lvl1pPr marL="0" indent="0">
              <a:buNone/>
              <a:defRPr sz="2000"/>
            </a:lvl1pPr>
            <a:lvl2pPr marL="639806" indent="0">
              <a:buNone/>
              <a:defRPr sz="1700"/>
            </a:lvl2pPr>
            <a:lvl3pPr marL="1279611" indent="0">
              <a:buNone/>
              <a:defRPr sz="1400"/>
            </a:lvl3pPr>
            <a:lvl4pPr marL="1919417" indent="0">
              <a:buNone/>
              <a:defRPr sz="1300"/>
            </a:lvl4pPr>
            <a:lvl5pPr marL="2559223" indent="0">
              <a:buNone/>
              <a:defRPr sz="1300"/>
            </a:lvl5pPr>
            <a:lvl6pPr marL="3199028" indent="0">
              <a:buNone/>
              <a:defRPr sz="1300"/>
            </a:lvl6pPr>
            <a:lvl7pPr marL="3838834" indent="0">
              <a:buNone/>
              <a:defRPr sz="1300"/>
            </a:lvl7pPr>
            <a:lvl8pPr marL="4478640" indent="0">
              <a:buNone/>
              <a:defRPr sz="1300"/>
            </a:lvl8pPr>
            <a:lvl9pPr marL="5118445" indent="0">
              <a:buNone/>
              <a:defRPr sz="1300"/>
            </a:lvl9pPr>
          </a:lstStyle>
          <a:p>
            <a:pPr lvl="0"/>
            <a:r>
              <a:rPr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18025" rtl="0" eaLnBrk="0" fontAlgn="base" hangingPunct="0">
        <a:spcBef>
          <a:spcPct val="0"/>
        </a:spcBef>
        <a:spcAft>
          <a:spcPct val="0"/>
        </a:spcAft>
        <a:defRPr sz="21700">
          <a:solidFill>
            <a:schemeClr val="tx2"/>
          </a:solidFill>
          <a:latin typeface="+mj-lt"/>
          <a:ea typeface="+mj-ea"/>
          <a:cs typeface="+mj-cs"/>
        </a:defRPr>
      </a:lvl1pPr>
      <a:lvl2pPr algn="ctr" defTabSz="4518025" rtl="0" eaLnBrk="0" fontAlgn="base" hangingPunct="0">
        <a:spcBef>
          <a:spcPct val="0"/>
        </a:spcBef>
        <a:spcAft>
          <a:spcPct val="0"/>
        </a:spcAft>
        <a:defRPr sz="21700">
          <a:solidFill>
            <a:schemeClr val="tx2"/>
          </a:solidFill>
          <a:latin typeface="Times New Roman" pitchFamily="18" charset="0"/>
        </a:defRPr>
      </a:lvl2pPr>
      <a:lvl3pPr algn="ctr" defTabSz="4518025" rtl="0" eaLnBrk="0" fontAlgn="base" hangingPunct="0">
        <a:spcBef>
          <a:spcPct val="0"/>
        </a:spcBef>
        <a:spcAft>
          <a:spcPct val="0"/>
        </a:spcAft>
        <a:defRPr sz="21700">
          <a:solidFill>
            <a:schemeClr val="tx2"/>
          </a:solidFill>
          <a:latin typeface="Times New Roman" pitchFamily="18" charset="0"/>
        </a:defRPr>
      </a:lvl3pPr>
      <a:lvl4pPr algn="ctr" defTabSz="4518025" rtl="0" eaLnBrk="0" fontAlgn="base" hangingPunct="0">
        <a:spcBef>
          <a:spcPct val="0"/>
        </a:spcBef>
        <a:spcAft>
          <a:spcPct val="0"/>
        </a:spcAft>
        <a:defRPr sz="21700">
          <a:solidFill>
            <a:schemeClr val="tx2"/>
          </a:solidFill>
          <a:latin typeface="Times New Roman" pitchFamily="18" charset="0"/>
        </a:defRPr>
      </a:lvl4pPr>
      <a:lvl5pPr algn="ctr" defTabSz="4518025" rtl="0" eaLnBrk="0" fontAlgn="base" hangingPunct="0">
        <a:spcBef>
          <a:spcPct val="0"/>
        </a:spcBef>
        <a:spcAft>
          <a:spcPct val="0"/>
        </a:spcAft>
        <a:defRPr sz="21700">
          <a:solidFill>
            <a:schemeClr val="tx2"/>
          </a:solidFill>
          <a:latin typeface="Times New Roman" pitchFamily="18" charset="0"/>
        </a:defRPr>
      </a:lvl5pPr>
      <a:lvl6pPr marL="639806" algn="ctr" defTabSz="4518628" rtl="0" eaLnBrk="0" fontAlgn="base" hangingPunct="0">
        <a:spcBef>
          <a:spcPct val="0"/>
        </a:spcBef>
        <a:spcAft>
          <a:spcPct val="0"/>
        </a:spcAft>
        <a:defRPr sz="21700">
          <a:solidFill>
            <a:schemeClr val="tx2"/>
          </a:solidFill>
          <a:latin typeface="Times New Roman" pitchFamily="18" charset="0"/>
        </a:defRPr>
      </a:lvl6pPr>
      <a:lvl7pPr marL="1279611" algn="ctr" defTabSz="4518628" rtl="0" eaLnBrk="0" fontAlgn="base" hangingPunct="0">
        <a:spcBef>
          <a:spcPct val="0"/>
        </a:spcBef>
        <a:spcAft>
          <a:spcPct val="0"/>
        </a:spcAft>
        <a:defRPr sz="21700">
          <a:solidFill>
            <a:schemeClr val="tx2"/>
          </a:solidFill>
          <a:latin typeface="Times New Roman" pitchFamily="18" charset="0"/>
        </a:defRPr>
      </a:lvl7pPr>
      <a:lvl8pPr marL="1919417" algn="ctr" defTabSz="4518628" rtl="0" eaLnBrk="0" fontAlgn="base" hangingPunct="0">
        <a:spcBef>
          <a:spcPct val="0"/>
        </a:spcBef>
        <a:spcAft>
          <a:spcPct val="0"/>
        </a:spcAft>
        <a:defRPr sz="21700">
          <a:solidFill>
            <a:schemeClr val="tx2"/>
          </a:solidFill>
          <a:latin typeface="Times New Roman" pitchFamily="18" charset="0"/>
        </a:defRPr>
      </a:lvl8pPr>
      <a:lvl9pPr marL="2559223" algn="ctr" defTabSz="4518628" rtl="0" eaLnBrk="0" fontAlgn="base" hangingPunct="0">
        <a:spcBef>
          <a:spcPct val="0"/>
        </a:spcBef>
        <a:spcAft>
          <a:spcPct val="0"/>
        </a:spcAft>
        <a:defRPr sz="21700">
          <a:solidFill>
            <a:schemeClr val="tx2"/>
          </a:solidFill>
          <a:latin typeface="Times New Roman" pitchFamily="18" charset="0"/>
        </a:defRPr>
      </a:lvl9pPr>
    </p:titleStyle>
    <p:bodyStyle>
      <a:lvl1pPr marL="1692275" indent="-1692275" algn="l" defTabSz="4518025" rtl="0" eaLnBrk="0" fontAlgn="base" hangingPunct="0">
        <a:spcBef>
          <a:spcPct val="20000"/>
        </a:spcBef>
        <a:spcAft>
          <a:spcPct val="0"/>
        </a:spcAft>
        <a:buChar char="•"/>
        <a:defRPr sz="15700">
          <a:solidFill>
            <a:schemeClr val="tx1"/>
          </a:solidFill>
          <a:latin typeface="+mn-lt"/>
          <a:ea typeface="+mn-ea"/>
          <a:cs typeface="+mn-cs"/>
        </a:defRPr>
      </a:lvl1pPr>
      <a:lvl2pPr marL="3668713" indent="-1412875" algn="l" defTabSz="4518025" rtl="0" eaLnBrk="0" fontAlgn="base" hangingPunct="0">
        <a:spcBef>
          <a:spcPct val="20000"/>
        </a:spcBef>
        <a:spcAft>
          <a:spcPct val="0"/>
        </a:spcAft>
        <a:buChar char="–"/>
        <a:defRPr sz="13900">
          <a:solidFill>
            <a:schemeClr val="tx1"/>
          </a:solidFill>
          <a:latin typeface="+mn-lt"/>
        </a:defRPr>
      </a:lvl2pPr>
      <a:lvl3pPr marL="5646738" indent="-1127125" algn="l" defTabSz="4518025" rtl="0" eaLnBrk="0" fontAlgn="base" hangingPunct="0">
        <a:spcBef>
          <a:spcPct val="20000"/>
        </a:spcBef>
        <a:spcAft>
          <a:spcPct val="0"/>
        </a:spcAft>
        <a:buChar char="•"/>
        <a:defRPr sz="11900">
          <a:solidFill>
            <a:schemeClr val="tx1"/>
          </a:solidFill>
          <a:latin typeface="+mn-lt"/>
        </a:defRPr>
      </a:lvl3pPr>
      <a:lvl4pPr marL="7912100" indent="-1135063" algn="l" defTabSz="4518025" rtl="0" eaLnBrk="0" fontAlgn="base" hangingPunct="0">
        <a:spcBef>
          <a:spcPct val="20000"/>
        </a:spcBef>
        <a:spcAft>
          <a:spcPct val="0"/>
        </a:spcAft>
        <a:buChar char="–"/>
        <a:defRPr sz="9700">
          <a:solidFill>
            <a:schemeClr val="tx1"/>
          </a:solidFill>
          <a:latin typeface="+mn-lt"/>
        </a:defRPr>
      </a:lvl4pPr>
      <a:lvl5pPr marL="10169525" indent="-1127125" algn="l" defTabSz="4518025" rtl="0" eaLnBrk="0" fontAlgn="base" hangingPunct="0">
        <a:spcBef>
          <a:spcPct val="20000"/>
        </a:spcBef>
        <a:spcAft>
          <a:spcPct val="0"/>
        </a:spcAft>
        <a:buChar char="»"/>
        <a:defRPr sz="9700">
          <a:solidFill>
            <a:schemeClr val="tx1"/>
          </a:solidFill>
          <a:latin typeface="+mn-lt"/>
        </a:defRPr>
      </a:lvl5pPr>
      <a:lvl6pPr marL="10810050" indent="-1128546" algn="l" defTabSz="4518628" rtl="0" eaLnBrk="0" fontAlgn="base" hangingPunct="0">
        <a:spcBef>
          <a:spcPct val="20000"/>
        </a:spcBef>
        <a:spcAft>
          <a:spcPct val="0"/>
        </a:spcAft>
        <a:buChar char="»"/>
        <a:defRPr sz="9700">
          <a:solidFill>
            <a:schemeClr val="tx1"/>
          </a:solidFill>
          <a:latin typeface="+mn-lt"/>
        </a:defRPr>
      </a:lvl6pPr>
      <a:lvl7pPr marL="11449856" indent="-1128546" algn="l" defTabSz="4518628" rtl="0" eaLnBrk="0" fontAlgn="base" hangingPunct="0">
        <a:spcBef>
          <a:spcPct val="20000"/>
        </a:spcBef>
        <a:spcAft>
          <a:spcPct val="0"/>
        </a:spcAft>
        <a:buChar char="»"/>
        <a:defRPr sz="9700">
          <a:solidFill>
            <a:schemeClr val="tx1"/>
          </a:solidFill>
          <a:latin typeface="+mn-lt"/>
        </a:defRPr>
      </a:lvl7pPr>
      <a:lvl8pPr marL="12089661" indent="-1128546" algn="l" defTabSz="4518628" rtl="0" eaLnBrk="0" fontAlgn="base" hangingPunct="0">
        <a:spcBef>
          <a:spcPct val="20000"/>
        </a:spcBef>
        <a:spcAft>
          <a:spcPct val="0"/>
        </a:spcAft>
        <a:buChar char="»"/>
        <a:defRPr sz="9700">
          <a:solidFill>
            <a:schemeClr val="tx1"/>
          </a:solidFill>
          <a:latin typeface="+mn-lt"/>
        </a:defRPr>
      </a:lvl8pPr>
      <a:lvl9pPr marL="12729467" indent="-1128546" algn="l" defTabSz="4518628" rtl="0" eaLnBrk="0" fontAlgn="base" hangingPunct="0">
        <a:spcBef>
          <a:spcPct val="20000"/>
        </a:spcBef>
        <a:spcAft>
          <a:spcPct val="0"/>
        </a:spcAft>
        <a:buChar char="»"/>
        <a:defRPr sz="9700">
          <a:solidFill>
            <a:schemeClr val="tx1"/>
          </a:solidFill>
          <a:latin typeface="+mn-lt"/>
        </a:defRPr>
      </a:lvl9pPr>
    </p:bodyStyle>
    <p:otherStyle>
      <a:defPPr>
        <a:defRPr lang="el-GR"/>
      </a:defPPr>
      <a:lvl1pPr marL="0" algn="l" defTabSz="1279611" rtl="0" eaLnBrk="1" latinLnBrk="0" hangingPunct="1">
        <a:defRPr sz="2500" kern="1200">
          <a:solidFill>
            <a:schemeClr val="tx1"/>
          </a:solidFill>
          <a:latin typeface="+mn-lt"/>
          <a:ea typeface="+mn-ea"/>
          <a:cs typeface="+mn-cs"/>
        </a:defRPr>
      </a:lvl1pPr>
      <a:lvl2pPr marL="639806" algn="l" defTabSz="1279611" rtl="0" eaLnBrk="1" latinLnBrk="0" hangingPunct="1">
        <a:defRPr sz="2500" kern="1200">
          <a:solidFill>
            <a:schemeClr val="tx1"/>
          </a:solidFill>
          <a:latin typeface="+mn-lt"/>
          <a:ea typeface="+mn-ea"/>
          <a:cs typeface="+mn-cs"/>
        </a:defRPr>
      </a:lvl2pPr>
      <a:lvl3pPr marL="1279611" algn="l" defTabSz="1279611" rtl="0" eaLnBrk="1" latinLnBrk="0" hangingPunct="1">
        <a:defRPr sz="2500" kern="1200">
          <a:solidFill>
            <a:schemeClr val="tx1"/>
          </a:solidFill>
          <a:latin typeface="+mn-lt"/>
          <a:ea typeface="+mn-ea"/>
          <a:cs typeface="+mn-cs"/>
        </a:defRPr>
      </a:lvl3pPr>
      <a:lvl4pPr marL="1919417" algn="l" defTabSz="1279611" rtl="0" eaLnBrk="1" latinLnBrk="0" hangingPunct="1">
        <a:defRPr sz="2500" kern="1200">
          <a:solidFill>
            <a:schemeClr val="tx1"/>
          </a:solidFill>
          <a:latin typeface="+mn-lt"/>
          <a:ea typeface="+mn-ea"/>
          <a:cs typeface="+mn-cs"/>
        </a:defRPr>
      </a:lvl4pPr>
      <a:lvl5pPr marL="2559223" algn="l" defTabSz="1279611" rtl="0" eaLnBrk="1" latinLnBrk="0" hangingPunct="1">
        <a:defRPr sz="2500" kern="1200">
          <a:solidFill>
            <a:schemeClr val="tx1"/>
          </a:solidFill>
          <a:latin typeface="+mn-lt"/>
          <a:ea typeface="+mn-ea"/>
          <a:cs typeface="+mn-cs"/>
        </a:defRPr>
      </a:lvl5pPr>
      <a:lvl6pPr marL="3199028" algn="l" defTabSz="1279611" rtl="0" eaLnBrk="1" latinLnBrk="0" hangingPunct="1">
        <a:defRPr sz="2500" kern="1200">
          <a:solidFill>
            <a:schemeClr val="tx1"/>
          </a:solidFill>
          <a:latin typeface="+mn-lt"/>
          <a:ea typeface="+mn-ea"/>
          <a:cs typeface="+mn-cs"/>
        </a:defRPr>
      </a:lvl6pPr>
      <a:lvl7pPr marL="3838834" algn="l" defTabSz="1279611" rtl="0" eaLnBrk="1" latinLnBrk="0" hangingPunct="1">
        <a:defRPr sz="2500" kern="1200">
          <a:solidFill>
            <a:schemeClr val="tx1"/>
          </a:solidFill>
          <a:latin typeface="+mn-lt"/>
          <a:ea typeface="+mn-ea"/>
          <a:cs typeface="+mn-cs"/>
        </a:defRPr>
      </a:lvl7pPr>
      <a:lvl8pPr marL="4478640" algn="l" defTabSz="1279611" rtl="0" eaLnBrk="1" latinLnBrk="0" hangingPunct="1">
        <a:defRPr sz="2500" kern="1200">
          <a:solidFill>
            <a:schemeClr val="tx1"/>
          </a:solidFill>
          <a:latin typeface="+mn-lt"/>
          <a:ea typeface="+mn-ea"/>
          <a:cs typeface="+mn-cs"/>
        </a:defRPr>
      </a:lvl8pPr>
      <a:lvl9pPr marL="5118445" algn="l" defTabSz="1279611"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accent1">
                <a:lumMod val="50000"/>
              </a:schemeClr>
            </a:gs>
            <a:gs pos="50000">
              <a:schemeClr val="accent1">
                <a:tint val="44500"/>
                <a:satMod val="160000"/>
              </a:schemeClr>
            </a:gs>
            <a:gs pos="100000">
              <a:schemeClr val="accent1">
                <a:tint val="23500"/>
                <a:satMod val="160000"/>
              </a:schemeClr>
            </a:gs>
          </a:gsLst>
          <a:lin ang="4800000" scaled="0"/>
        </a:gra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3657600" y="3805237"/>
            <a:ext cx="44805600" cy="1828800"/>
          </a:xfrm>
          <a:prstGeom prst="rect">
            <a:avLst/>
          </a:prstGeom>
          <a:noFill/>
          <a:ln w="38100">
            <a:noFill/>
            <a:miter lim="800000"/>
            <a:headEnd/>
            <a:tailEnd/>
          </a:ln>
          <a:effectLst/>
        </p:spPr>
        <p:txBody>
          <a:bodyPr lIns="119842" tIns="59920" rIns="119842" bIns="59920" anchor="ctr" anchorCtr="1"/>
          <a:lstStyle/>
          <a:p>
            <a:pPr algn="ctr">
              <a:defRPr/>
            </a:pPr>
            <a:endParaRPr lang="en-US" sz="8000" b="1" dirty="0" smtClean="0">
              <a:latin typeface="+mj-lt"/>
            </a:endParaRPr>
          </a:p>
          <a:p>
            <a:pPr algn="ctr">
              <a:defRPr/>
            </a:pPr>
            <a:endParaRPr lang="en-US" sz="8000" b="1" dirty="0" smtClean="0">
              <a:latin typeface="+mj-lt"/>
            </a:endParaRPr>
          </a:p>
          <a:p>
            <a:pPr algn="ctr">
              <a:defRPr/>
            </a:pPr>
            <a:endParaRPr lang="en-US" sz="8000" b="1" dirty="0" smtClean="0">
              <a:latin typeface="+mj-lt"/>
            </a:endParaRPr>
          </a:p>
          <a:p>
            <a:pPr algn="ctr">
              <a:defRPr/>
            </a:pPr>
            <a:endParaRPr lang="el-GR" sz="8000" b="1" dirty="0" smtClean="0">
              <a:latin typeface="+mj-lt"/>
            </a:endParaRPr>
          </a:p>
          <a:p>
            <a:pPr algn="ctr">
              <a:defRPr/>
            </a:pPr>
            <a:endParaRPr lang="en-US" sz="8000" b="1" u="sng" dirty="0" smtClean="0">
              <a:latin typeface="+mj-lt"/>
            </a:endParaRPr>
          </a:p>
          <a:p>
            <a:pPr algn="ctr">
              <a:defRPr/>
            </a:pPr>
            <a:endParaRPr lang="el-GR" sz="8000" b="1" dirty="0" smtClean="0">
              <a:latin typeface="+mj-lt"/>
            </a:endParaRPr>
          </a:p>
          <a:p>
            <a:pPr algn="ctr">
              <a:defRPr/>
            </a:pPr>
            <a:endParaRPr lang="en-US" sz="8000" b="1" dirty="0" smtClean="0">
              <a:latin typeface="+mj-lt"/>
            </a:endParaRPr>
          </a:p>
          <a:p>
            <a:pPr algn="ctr">
              <a:defRPr/>
            </a:pPr>
            <a:endParaRPr lang="el-GR" sz="8000" b="1" dirty="0" smtClean="0">
              <a:latin typeface="+mj-lt"/>
            </a:endParaRPr>
          </a:p>
          <a:p>
            <a:pPr algn="ctr">
              <a:defRPr/>
            </a:pPr>
            <a:endParaRPr lang="en-US" sz="8000" b="1" dirty="0" smtClean="0">
              <a:effectLst>
                <a:outerShdw blurRad="38100" dist="38100" dir="2700000" algn="tl">
                  <a:srgbClr val="000000"/>
                </a:outerShdw>
              </a:effectLst>
              <a:latin typeface="+mj-lt"/>
              <a:cs typeface="Arial" charset="0"/>
            </a:endParaRPr>
          </a:p>
          <a:p>
            <a:pPr algn="ctr">
              <a:defRPr/>
            </a:pPr>
            <a:endParaRPr lang="en-US" sz="8000" b="1" dirty="0">
              <a:latin typeface="+mj-lt"/>
              <a:cs typeface="Arial" charset="0"/>
            </a:endParaRPr>
          </a:p>
        </p:txBody>
      </p:sp>
      <p:sp>
        <p:nvSpPr>
          <p:cNvPr id="1029" name="Text Box 36"/>
          <p:cNvSpPr txBox="1">
            <a:spLocks noChangeArrowheads="1"/>
          </p:cNvSpPr>
          <p:nvPr/>
        </p:nvSpPr>
        <p:spPr bwMode="auto">
          <a:xfrm>
            <a:off x="26060400" y="11501438"/>
            <a:ext cx="23887113" cy="29946600"/>
          </a:xfrm>
          <a:prstGeom prst="rect">
            <a:avLst/>
          </a:prstGeom>
          <a:noFill/>
          <a:ln w="38100">
            <a:noFill/>
            <a:miter lim="800000"/>
            <a:headEnd/>
            <a:tailEnd/>
          </a:ln>
        </p:spPr>
        <p:txBody>
          <a:bodyPr lIns="358291" tIns="358291" rIns="358291" bIns="358291"/>
          <a:lstStyle/>
          <a:p>
            <a:pPr algn="just" defTabSz="1198563">
              <a:lnSpc>
                <a:spcPct val="110000"/>
              </a:lnSpc>
              <a:defRPr/>
            </a:pPr>
            <a:endParaRPr lang="en-US" sz="5400" b="1" u="sng">
              <a:solidFill>
                <a:schemeClr val="bg1"/>
              </a:solidFill>
              <a:latin typeface="+mj-lt"/>
            </a:endParaRPr>
          </a:p>
          <a:p>
            <a:pPr algn="just" defTabSz="1198563">
              <a:lnSpc>
                <a:spcPct val="110000"/>
              </a:lnSpc>
              <a:defRPr/>
            </a:pPr>
            <a:endParaRPr lang="en-US" sz="5400" b="1" u="sng">
              <a:solidFill>
                <a:schemeClr val="bg1"/>
              </a:solidFill>
              <a:latin typeface="+mj-lt"/>
            </a:endParaRPr>
          </a:p>
          <a:p>
            <a:pPr algn="just" defTabSz="1198563">
              <a:lnSpc>
                <a:spcPct val="110000"/>
              </a:lnSpc>
              <a:defRPr/>
            </a:pPr>
            <a:endParaRPr lang="en-US" sz="5400" b="1" u="sng">
              <a:solidFill>
                <a:schemeClr val="bg1"/>
              </a:solidFill>
              <a:latin typeface="+mj-lt"/>
            </a:endParaRPr>
          </a:p>
          <a:p>
            <a:pPr algn="just" defTabSz="1198563">
              <a:lnSpc>
                <a:spcPct val="110000"/>
              </a:lnSpc>
              <a:defRPr/>
            </a:pPr>
            <a:endParaRPr lang="en-US" sz="5400" b="1" u="sng">
              <a:solidFill>
                <a:schemeClr val="bg1"/>
              </a:solidFill>
              <a:latin typeface="+mj-lt"/>
            </a:endParaRPr>
          </a:p>
          <a:p>
            <a:pPr algn="just" defTabSz="1198563">
              <a:lnSpc>
                <a:spcPct val="110000"/>
              </a:lnSpc>
              <a:defRPr/>
            </a:pPr>
            <a:endParaRPr lang="en-US" sz="5400" b="1" u="sng">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sz="3400">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r>
              <a:rPr lang="el-GR">
                <a:solidFill>
                  <a:schemeClr val="bg1"/>
                </a:solidFill>
                <a:latin typeface="+mj-lt"/>
              </a:rPr>
              <a:t> </a:t>
            </a: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l-GR">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a:solidFill>
                <a:schemeClr val="bg1"/>
              </a:solidFill>
              <a:latin typeface="+mj-lt"/>
            </a:endParaRPr>
          </a:p>
          <a:p>
            <a:pPr algn="just" defTabSz="1198563">
              <a:lnSpc>
                <a:spcPct val="110000"/>
              </a:lnSpc>
              <a:defRPr/>
            </a:pPr>
            <a:endParaRPr lang="en-US" sz="6700">
              <a:solidFill>
                <a:schemeClr val="bg1"/>
              </a:solidFill>
              <a:latin typeface="+mj-lt"/>
            </a:endParaRPr>
          </a:p>
        </p:txBody>
      </p:sp>
      <p:sp>
        <p:nvSpPr>
          <p:cNvPr id="1030" name="Text Box 40"/>
          <p:cNvSpPr txBox="1">
            <a:spLocks noChangeArrowheads="1"/>
          </p:cNvSpPr>
          <p:nvPr/>
        </p:nvSpPr>
        <p:spPr bwMode="auto">
          <a:xfrm>
            <a:off x="26289000" y="11882437"/>
            <a:ext cx="23469600" cy="6248400"/>
          </a:xfrm>
          <a:prstGeom prst="rect">
            <a:avLst/>
          </a:prstGeom>
          <a:noFill/>
          <a:ln w="38100">
            <a:noFill/>
            <a:miter lim="800000"/>
            <a:headEnd/>
            <a:tailEnd/>
          </a:ln>
        </p:spPr>
        <p:txBody>
          <a:bodyPr lIns="358291" tIns="358291" rIns="358291" bIns="358291"/>
          <a:lstStyle/>
          <a:p>
            <a:pPr algn="just" defTabSz="1198563">
              <a:lnSpc>
                <a:spcPct val="110000"/>
              </a:lnSpc>
              <a:defRPr/>
            </a:pPr>
            <a:endParaRPr lang="el-GR" sz="6000" b="1" dirty="0" smtClean="0">
              <a:latin typeface="+mj-lt"/>
            </a:endParaRPr>
          </a:p>
          <a:p>
            <a:pPr algn="just" defTabSz="1198563">
              <a:lnSpc>
                <a:spcPct val="110000"/>
              </a:lnSpc>
              <a:defRPr/>
            </a:pPr>
            <a:r>
              <a:rPr lang="el-GR" sz="6000" b="1" dirty="0" smtClean="0">
                <a:latin typeface="+mj-lt"/>
              </a:rPr>
              <a:t> </a:t>
            </a:r>
            <a:endParaRPr lang="el-GR" sz="6000" b="1" dirty="0">
              <a:solidFill>
                <a:schemeClr val="bg1"/>
              </a:solidFill>
              <a:latin typeface="+mj-lt"/>
            </a:endParaRPr>
          </a:p>
        </p:txBody>
      </p:sp>
      <p:sp>
        <p:nvSpPr>
          <p:cNvPr id="8253" name="Text Box 61"/>
          <p:cNvSpPr txBox="1">
            <a:spLocks noChangeArrowheads="1"/>
          </p:cNvSpPr>
          <p:nvPr/>
        </p:nvSpPr>
        <p:spPr bwMode="auto">
          <a:xfrm>
            <a:off x="4114800" y="23922037"/>
            <a:ext cx="41910000" cy="1622425"/>
          </a:xfrm>
          <a:prstGeom prst="rect">
            <a:avLst/>
          </a:prstGeom>
          <a:noFill/>
          <a:ln w="38100">
            <a:noFill/>
            <a:miter lim="800000"/>
            <a:headEnd/>
            <a:tailEnd/>
          </a:ln>
          <a:effectLst/>
        </p:spPr>
        <p:txBody>
          <a:bodyPr lIns="179146" tIns="89573" rIns="179146" bIns="89573"/>
          <a:lstStyle/>
          <a:p>
            <a:pPr algn="just" defTabSz="1790567">
              <a:defRPr/>
            </a:pPr>
            <a:r>
              <a:rPr lang="el-GR" sz="6600" b="1" dirty="0" smtClean="0">
                <a:latin typeface="+mj-lt"/>
              </a:rPr>
              <a:t>Αποτελέσματα:</a:t>
            </a:r>
            <a:r>
              <a:rPr lang="el-GR" sz="6600" dirty="0" smtClean="0">
                <a:latin typeface="+mj-lt"/>
              </a:rPr>
              <a:t> </a:t>
            </a:r>
            <a:r>
              <a:rPr lang="el-GR" sz="6600" dirty="0" smtClean="0">
                <a:latin typeface="+mj-lt"/>
              </a:rPr>
              <a:t>Μελετήθηκαν συνολικά</a:t>
            </a:r>
            <a:r>
              <a:rPr lang="el-GR" sz="6600" b="1" dirty="0" smtClean="0">
                <a:latin typeface="+mj-lt"/>
              </a:rPr>
              <a:t> </a:t>
            </a:r>
            <a:r>
              <a:rPr lang="el-GR" sz="6600" dirty="0" smtClean="0">
                <a:latin typeface="+mj-lt"/>
              </a:rPr>
              <a:t>378 ασθενείς. Η πλειοψηφία ήταν άνδρες (58,7%) με διάμεση ηλικία 60 έτη. Από τους 378 ασθενείς καταγράφηκαν 143 </a:t>
            </a:r>
            <a:r>
              <a:rPr lang="en-US" sz="6600" dirty="0" smtClean="0">
                <a:latin typeface="+mj-lt"/>
              </a:rPr>
              <a:t>VAE</a:t>
            </a:r>
            <a:r>
              <a:rPr lang="el-GR" sz="6600" dirty="0" smtClean="0">
                <a:latin typeface="+mj-lt"/>
              </a:rPr>
              <a:t> (37,8%), η πλειοψηφία ήταν </a:t>
            </a:r>
            <a:r>
              <a:rPr lang="en-US" sz="6600" dirty="0" smtClean="0">
                <a:latin typeface="+mj-lt"/>
              </a:rPr>
              <a:t>VAC</a:t>
            </a:r>
            <a:r>
              <a:rPr lang="el-GR" sz="6600" dirty="0" smtClean="0">
                <a:latin typeface="+mj-lt"/>
              </a:rPr>
              <a:t> (58%) και ακολουθούν τα </a:t>
            </a:r>
            <a:r>
              <a:rPr lang="en-US" sz="6600" dirty="0" smtClean="0">
                <a:latin typeface="+mj-lt"/>
              </a:rPr>
              <a:t>IVAC</a:t>
            </a:r>
            <a:r>
              <a:rPr lang="el-GR" sz="6600" dirty="0" smtClean="0">
                <a:latin typeface="+mj-lt"/>
              </a:rPr>
              <a:t> και η </a:t>
            </a:r>
            <a:r>
              <a:rPr lang="en-US" sz="6600" dirty="0" smtClean="0">
                <a:latin typeface="+mj-lt"/>
              </a:rPr>
              <a:t>PVAP</a:t>
            </a:r>
            <a:r>
              <a:rPr lang="el-GR" sz="6600" dirty="0" smtClean="0">
                <a:latin typeface="+mj-lt"/>
              </a:rPr>
              <a:t> με ποσοστό 30,8% και 11,2%, αντίστοιχα. Τα πιο συχνά παθογόνα που απομονώθηκαν στους ασθενείς με </a:t>
            </a:r>
            <a:r>
              <a:rPr lang="en-US" sz="6600" dirty="0" smtClean="0">
                <a:latin typeface="+mj-lt"/>
              </a:rPr>
              <a:t>PVAP</a:t>
            </a:r>
            <a:r>
              <a:rPr lang="el-GR" sz="6600" dirty="0" smtClean="0">
                <a:latin typeface="+mj-lt"/>
              </a:rPr>
              <a:t> ήταν το </a:t>
            </a:r>
            <a:r>
              <a:rPr lang="en-US" sz="6600" dirty="0" err="1" smtClean="0">
                <a:latin typeface="+mj-lt"/>
              </a:rPr>
              <a:t>Acinetobacter</a:t>
            </a:r>
            <a:r>
              <a:rPr lang="en-US" sz="6600" dirty="0" smtClean="0">
                <a:latin typeface="+mj-lt"/>
              </a:rPr>
              <a:t> </a:t>
            </a:r>
            <a:r>
              <a:rPr lang="en-US" sz="6600" dirty="0" err="1" smtClean="0">
                <a:latin typeface="+mj-lt"/>
              </a:rPr>
              <a:t>baumannii</a:t>
            </a:r>
            <a:r>
              <a:rPr lang="el-GR" sz="6600" dirty="0" smtClean="0">
                <a:latin typeface="+mj-lt"/>
              </a:rPr>
              <a:t> με ποσοστό 37,5% και ακολουθεί η </a:t>
            </a:r>
            <a:r>
              <a:rPr lang="en-US" sz="6600" dirty="0" err="1" smtClean="0">
                <a:latin typeface="+mj-lt"/>
              </a:rPr>
              <a:t>Klebsiella</a:t>
            </a:r>
            <a:r>
              <a:rPr lang="en-US" sz="6600" dirty="0" smtClean="0">
                <a:latin typeface="+mj-lt"/>
              </a:rPr>
              <a:t> </a:t>
            </a:r>
            <a:r>
              <a:rPr lang="en-US" sz="6600" dirty="0" err="1" smtClean="0">
                <a:latin typeface="+mj-lt"/>
              </a:rPr>
              <a:t>pneumoniae</a:t>
            </a:r>
            <a:r>
              <a:rPr lang="el-GR" sz="6600" dirty="0" smtClean="0">
                <a:latin typeface="+mj-lt"/>
              </a:rPr>
              <a:t> με ποσοστό 31,2% (Εικόνα 1).</a:t>
            </a:r>
            <a:r>
              <a:rPr lang="en-US" sz="6600" dirty="0" smtClean="0">
                <a:latin typeface="+mj-lt"/>
              </a:rPr>
              <a:t> </a:t>
            </a:r>
            <a:r>
              <a:rPr lang="el-GR" sz="6600" dirty="0" smtClean="0">
                <a:latin typeface="+mj-lt"/>
              </a:rPr>
              <a:t>Μεταξύ των  παθογόνων που απομονώθηκαν και τα 16 (100%) ήταν </a:t>
            </a:r>
            <a:r>
              <a:rPr lang="el-GR" sz="6600" dirty="0" err="1" smtClean="0">
                <a:latin typeface="+mj-lt"/>
              </a:rPr>
              <a:t>πολυανθεκτικά</a:t>
            </a:r>
            <a:r>
              <a:rPr lang="el-GR" sz="6600" dirty="0" smtClean="0">
                <a:latin typeface="+mj-lt"/>
              </a:rPr>
              <a:t>, ανθεκτικά σε τουλάχιστον έναν παράγοντα, σε τρείς ή περισσότερες διαφορετικές κατηγορίες </a:t>
            </a:r>
            <a:r>
              <a:rPr lang="el-GR" sz="6600" dirty="0" err="1" smtClean="0">
                <a:latin typeface="+mj-lt"/>
              </a:rPr>
              <a:t>αντιμικροβιακών</a:t>
            </a:r>
            <a:r>
              <a:rPr lang="el-GR" sz="6600" dirty="0" smtClean="0">
                <a:latin typeface="+mj-lt"/>
              </a:rPr>
              <a:t>.</a:t>
            </a: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smtClean="0">
              <a:latin typeface="+mj-lt"/>
              <a:cs typeface="Arial" charset="0"/>
            </a:endParaRPr>
          </a:p>
          <a:p>
            <a:pPr algn="just" defTabSz="1790567">
              <a:defRPr/>
            </a:pPr>
            <a:endParaRPr lang="en-US" sz="6600" b="1" dirty="0">
              <a:latin typeface="+mj-lt"/>
              <a:cs typeface="Arial" charset="0"/>
            </a:endParaRPr>
          </a:p>
        </p:txBody>
      </p:sp>
      <p:sp>
        <p:nvSpPr>
          <p:cNvPr id="1038" name="Text Box 76"/>
          <p:cNvSpPr txBox="1">
            <a:spLocks noChangeArrowheads="1"/>
          </p:cNvSpPr>
          <p:nvPr/>
        </p:nvSpPr>
        <p:spPr bwMode="auto">
          <a:xfrm>
            <a:off x="37550725" y="7932738"/>
            <a:ext cx="5121275" cy="728662"/>
          </a:xfrm>
          <a:prstGeom prst="rect">
            <a:avLst/>
          </a:prstGeom>
          <a:noFill/>
          <a:ln w="9525">
            <a:noFill/>
            <a:miter lim="800000"/>
            <a:headEnd/>
            <a:tailEnd/>
          </a:ln>
        </p:spPr>
        <p:txBody>
          <a:bodyPr lIns="127961" tIns="63981" rIns="127961" bIns="63981">
            <a:spAutoFit/>
          </a:bodyPr>
          <a:lstStyle/>
          <a:p>
            <a:pPr defTabSz="1789113">
              <a:spcBef>
                <a:spcPct val="50000"/>
              </a:spcBef>
              <a:defRPr/>
            </a:pPr>
            <a:endParaRPr lang="el-GR">
              <a:solidFill>
                <a:schemeClr val="bg1"/>
              </a:solidFill>
              <a:latin typeface="+mj-lt"/>
            </a:endParaRPr>
          </a:p>
        </p:txBody>
      </p:sp>
      <p:sp>
        <p:nvSpPr>
          <p:cNvPr id="24" name="23 - Ορθογώνιο"/>
          <p:cNvSpPr/>
          <p:nvPr/>
        </p:nvSpPr>
        <p:spPr>
          <a:xfrm>
            <a:off x="10363200" y="5786437"/>
            <a:ext cx="28270200" cy="6186309"/>
          </a:xfrm>
          <a:prstGeom prst="rect">
            <a:avLst/>
          </a:prstGeom>
        </p:spPr>
        <p:txBody>
          <a:bodyPr wrap="square">
            <a:spAutoFit/>
          </a:bodyPr>
          <a:lstStyle/>
          <a:p>
            <a:pPr algn="ctr"/>
            <a:r>
              <a:rPr lang="el-GR" sz="6600" u="sng" dirty="0" smtClean="0">
                <a:latin typeface="+mj-lt"/>
              </a:rPr>
              <a:t>Α. Καφάζη</a:t>
            </a:r>
            <a:r>
              <a:rPr lang="el-GR" sz="6600" u="sng" baseline="30000" dirty="0" smtClean="0">
                <a:latin typeface="+mj-lt"/>
              </a:rPr>
              <a:t>1</a:t>
            </a:r>
            <a:r>
              <a:rPr lang="el-GR" sz="6600" dirty="0" smtClean="0">
                <a:latin typeface="+mj-lt"/>
              </a:rPr>
              <a:t>, Ε. Ανδρέου</a:t>
            </a:r>
            <a:r>
              <a:rPr lang="el-GR" sz="6600" baseline="30000" dirty="0" smtClean="0">
                <a:latin typeface="+mj-lt"/>
              </a:rPr>
              <a:t>2</a:t>
            </a:r>
            <a:r>
              <a:rPr lang="el-GR" sz="6600" dirty="0" smtClean="0">
                <a:latin typeface="+mj-lt"/>
              </a:rPr>
              <a:t>, Ε. Αποστολοπούλου</a:t>
            </a:r>
            <a:r>
              <a:rPr lang="el-GR" sz="6600" baseline="30000" dirty="0" smtClean="0">
                <a:latin typeface="+mj-lt"/>
              </a:rPr>
              <a:t>3</a:t>
            </a:r>
            <a:endParaRPr lang="el-GR" sz="6600" dirty="0" smtClean="0">
              <a:latin typeface="+mj-lt"/>
            </a:endParaRPr>
          </a:p>
          <a:p>
            <a:pPr algn="ctr"/>
            <a:r>
              <a:rPr lang="el-GR" sz="6600" baseline="30000" dirty="0" smtClean="0">
                <a:latin typeface="+mj-lt"/>
              </a:rPr>
              <a:t>1 </a:t>
            </a:r>
            <a:r>
              <a:rPr lang="el-GR" sz="6600" dirty="0" err="1" smtClean="0">
                <a:latin typeface="+mj-lt"/>
              </a:rPr>
              <a:t>Ευρωκλινική</a:t>
            </a:r>
            <a:r>
              <a:rPr lang="el-GR" sz="6600" dirty="0" smtClean="0">
                <a:latin typeface="+mj-lt"/>
              </a:rPr>
              <a:t> Αθηνών, Τμήμα Νοσηλευτικής ΕΚΠΑ</a:t>
            </a:r>
            <a:br>
              <a:rPr lang="el-GR" sz="6600" dirty="0" smtClean="0">
                <a:latin typeface="+mj-lt"/>
              </a:rPr>
            </a:br>
            <a:r>
              <a:rPr lang="el-GR" sz="6600" baseline="30000" dirty="0" smtClean="0">
                <a:latin typeface="+mj-lt"/>
              </a:rPr>
              <a:t>2</a:t>
            </a:r>
            <a:r>
              <a:rPr lang="el-GR" sz="6600" dirty="0" smtClean="0">
                <a:latin typeface="+mj-lt"/>
              </a:rPr>
              <a:t> Γενικό Νοσοκομείο Νίκαιας Πειραιά «Άγιος Παντελεήμων</a:t>
            </a:r>
            <a:r>
              <a:rPr lang="el-GR" sz="6600" dirty="0" smtClean="0">
                <a:latin typeface="+mj-lt"/>
              </a:rPr>
              <a:t>»,</a:t>
            </a:r>
            <a:r>
              <a:rPr lang="en-US" sz="6600" dirty="0" smtClean="0">
                <a:latin typeface="+mj-lt"/>
              </a:rPr>
              <a:t/>
            </a:r>
            <a:br>
              <a:rPr lang="en-US" sz="6600" dirty="0" smtClean="0">
                <a:latin typeface="+mj-lt"/>
              </a:rPr>
            </a:br>
            <a:r>
              <a:rPr lang="el-GR" sz="6600" dirty="0" smtClean="0">
                <a:latin typeface="+mj-lt"/>
              </a:rPr>
              <a:t>Τμήμα </a:t>
            </a:r>
            <a:r>
              <a:rPr lang="el-GR" sz="6600" dirty="0" smtClean="0">
                <a:latin typeface="+mj-lt"/>
              </a:rPr>
              <a:t>Νοσηλευτικής ΕΚΠΑ</a:t>
            </a:r>
            <a:br>
              <a:rPr lang="el-GR" sz="6600" dirty="0" smtClean="0">
                <a:latin typeface="+mj-lt"/>
              </a:rPr>
            </a:br>
            <a:r>
              <a:rPr lang="el-GR" sz="6600" dirty="0" smtClean="0">
                <a:latin typeface="+mj-lt"/>
              </a:rPr>
              <a:t> </a:t>
            </a:r>
            <a:r>
              <a:rPr lang="el-GR" sz="6600" baseline="30000" dirty="0" smtClean="0">
                <a:latin typeface="+mj-lt"/>
              </a:rPr>
              <a:t>3 </a:t>
            </a:r>
            <a:r>
              <a:rPr lang="el-GR" sz="6600" dirty="0" smtClean="0">
                <a:latin typeface="+mj-lt"/>
              </a:rPr>
              <a:t>Τμήμα Νοσηλευτικής ΕΚΠΑ</a:t>
            </a:r>
          </a:p>
          <a:p>
            <a:pPr algn="ctr">
              <a:defRPr/>
            </a:pPr>
            <a:endParaRPr lang="el-GR" sz="6600" b="1" dirty="0" smtClean="0">
              <a:latin typeface="+mj-lt"/>
            </a:endParaRPr>
          </a:p>
        </p:txBody>
      </p:sp>
      <p:sp>
        <p:nvSpPr>
          <p:cNvPr id="3074" name="AutoShape 2" descr="data:image/jpeg;base64,/9j/4AAQSkZJRgABAQAAAQABAAD/2wCEAAkGBxQTEBQUEhQWFRUUFxkXGBUXGBkfGxcdGBccFx0YGBgYHSghHB0nHBcYITEiJikrLi4uHB80ODMsNygtLisBCgoKDg0OGxAQGy8mICQuLDUxNzI3LC0sNCw3LCw0LDQ1LCwsLCwvMCwsLDQsLCwsLCwsLCwsLCwsLCwsLCwsLP/AABEIAIoBZgMBIgACEQEDEQH/xAAcAAEAAgMBAQEAAAAAAAAAAAAABQYBBAcDAgj/xABEEAABAwIEAwUEBQoEBwEAAAABAAIDBBEFEiExBhNBIlFhcYEHFDKRI0JSobEVJDM1Q2JygsHRFnSi8FNzkrKzwuGD/8QAGgEBAAMBAQEAAAAAAAAAAAAAAAMEBQIGAf/EACkRAAICAgICAgAFBQAAAAAAAAABAgMEERIhEzFBURRSYaHRBSJxgcH/2gAMAwEAAhEDEQA/AO4oiwUAXy94AuSAB1O3zWnVYrEx2QyMD7aMLgCfS65bjPG5q6WSGaPluNi0tJIJab5XA7eeqmpx52eitdlQq9l2x7jSKmmdC5pLhHnDvqkkEtbp323VA4k4xlqGQZXmNzQTIIyQM17DrtYX9VV5ZXOsHEnKLC52HcPDVfC16sKENP2zFuzrLOvSJNuP1AdK4SuzTNyvPfpa+nXx81ZsB4+dCzlmMOYxjWxsB1LurnPOw36KjIprMeua00Q15FkHtM7/AINjcVQOw4E7W7yB2st9XAHS9rKVBXKOG6+KgYABz6uawyNItGNw0u2Hef8A4uiYPi8cpyCSN0rWgvbGbht/HzWHfVwfXo38e9TWm+yUREUBaCIiAIiIAiIgCIiAIiIAiIgCIiAIiIAiIgCIiAIiIAiIgCIiAIiIAiIgCIiAIiIDBKjMbxqGmZmmeGXuGg7kjuHVSa4dx9iJmr5dezGeW3wtv96sYtHlnplTMyPDDa9lfllc8lzzdzjmce8nVfCLK9CkkebbbezCIsofDC9IoXO+Frnfwgn8ApHBsAmqdWANZ1kebNHqd/S6vXDnBM9NPHMydjxez2i+rTvY7HvVe7JhX89lmnGnY/XRo8H8AGS0tWHNb9WLYnxedx5Lo+GYVDTgthjbGDvlG/mtyyysS2+dr3JnoKcaFS0kERFCThERAEREAREQBERAEREAREQBERAEREAREQBERAEREAREQBERAEREAREQBERAEREB8lfnjGHXqZyessh/1uX6IIX5/wCKKcx1tQ0/8Vx/6jm/qtL+mtc3/gyv6onwiyLV64N4JjqKczTucA64YGkCwG7ieuqoq6rileKbA4mg2dJG1g/nF3H5XVzLnJKMY+2yhiQg3KU/SRyx25sb+PevlAitlRliwWOgZHzKoumk6QNBsP4j1/BXTgimkmeJzGIKdtzFCzQOJ0zu77Dr/Zc3wwxNvJKM+X4Iuj3fvdzRoT3q/cLYxVT0NVyjnqA8Bo0AY1zQBlHQCzrBZ2XB6bX7/wDDRw7FtJ/t9nRY52uJAcCW7gHUeBHRei51wUaukdyp6V2SV9zMDmIc6wu/KTppvpZdCDwsu2HCWk9mxVbzjtrTPtFgLKjJgiIgCIiAIiIAiIgCIiAIiIAiIgCIiAIiIAiIgCIiAIiIAiIgCIiAIiIAiIgCIiA+VyP2rYfkqmSjaVtif3maH7iF11Vvj/CPeKJ4aLvj7be/TceourGLZ47U36KuZV5Kmjh5UrjmNOqBE0izIYwxrfGwuT4kgfJRV1legcU2n9Hm1Jpa+zCIi6OQpzhLiB1HPntdjuy9veO8eI/qoNFxOCnFxZ3CbhJSR+h8OxKKeMPie17T3H7iNwVyGXE6oYhPJScxx5rrhjXPacpt2mtFjsq7R1kkTg6J7mOGt2m3z71YRxzWC5YWMHUMiFvM7rPjiSqb1pp/ZoTzI2pb2mvo6fwtxCKqM5mGOZlg+NwIIv1AOtip0Lj1F7R6lhvIyKTxsWm3dmGi6dw7jAqqdkzWlodfsnoQbHzVC/HlX210aWNkwsWk+yURYWVXLYREQBERAEREAREQBERAEREAREQBERAEREAREQBERAEREAREQBERAEREAREQBYcsrBQHDOOcF91q3AC0cl3s8idR6H+ihaWlfI4tjaXOALrDew306rrntQw0SUfM+tCcwPgdHDy2+QXPOA5LYjB4kj5tK3Me9yo5fKPO5GOo38fhkAsLsvEnAlPUEyNJhfuS22V3i5vf4iy47M0BxDTmAJAd9oX0PqpaMmNy6IsjGlS+z4WVhfUb7EEdDfXw1VkrFi4a4QmqjmcDFCN5HC1x+6Dv57BX+nxzDKaPkMkjLdiAC4HocxAIJWz7Pqx89FnlOZznvB00+I2FugtbReOO8A09RLzQ50bja4blym3ha9/G6xLbudjja9JfRu1UOFSlUk2/sq2HcGRVFa/I+9LZsjS0/EHk9kHpYtcCuo0dK2NjWRtDWtFgB0UDgOFNpJAxhu2V0hHhqHNb6dtWQKvfa5vW+izjUqteuzKIigLQREQBERAEREAREQBERAEREAREQBERAEREAREQBERAEREAREQBERAEREAREQBEWHICt+0OcMw6a/1gGjzJAXMeAacvxGG31SXHwABU77VcczyNp2G4j7T/ABcdh6C/qQtv2fULKSF1ZVOEfMGVmbSzb7gbku09AtOteLGe/cjHtauylr1H2SftN4g5MIgYfpJgb/us2J9Tp81yJTnGmKNqaySRjszLNa02I0A7jrvdQau4lSrr/X5KOZc7LG/hej7jjLiGtBLibADcnuAXyrj7LcNEtYZHDSFt/wCZ2g+66j+O8H93rHgDsSfSM9TqPQ3XSvTtdf6HDofhVn6lz9kVYDTyxdWPzejh/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qA+kVfZxZAaV1QcwaJHRBlu257HZMrWjckjRemI8RthbEHRyGaYdinaAZPG9jYAdSTYICcRQGF8URzVHu+SSOYNc5zHixZYga998wsRcLewPF2VMbnsBAbI+M3743ZTt0QEgSl1S+IcYbTYox8ry2JtG9xbc2J5mlm9XHYLe4ZpZZHOrKklr5B9HDm7MMe4BGxedyUBZ0VX/wAaxG72xTGnacpqQ36PQ2J3uW30zWsvus4uZHSx1PKmdHI0Pu1o7AJAGe50NyEBZUVWHGP0scRpalr5rlgLW6gWzH4tgCL+a28Q4layZ0MUUtRIwAvbEBZl9g5ziBc926Anl4mqZmy5m5vs3F/le6jsLx+GeF8ocWCMkSNkGV0RbuHg7d6oOCup2PcaqmzwTTEw172WcS51wHn4mi+jXaC1kB1QFZUbNi7G1MdPY55WOkaRtZlr3+ajqvioB8jIIJqkw6SGIDK02vluSMzvAXKAsaKtYfxWZoOcylnLSbNDcji7cHQO0sRY3sV9YNxUKlwDKecNzOYZHNGVhbuHG/ogLGiq9RxkwF5jgnmiiJa+aNl2At+K2t3W62C35+I4Wx08jSXsqXsYxze9+xPh3oCZRQeLcRtilELI5J5i3MY4gCWt+04kgD+q+MM4pin52RsgMDA57XCxBIJLCDqHCxugJ9YUCeKofd4ZgHuNRblRNF5HX7m+G5PReXEWNgA00bZXVEsZOSIAuja7TO4kho62ud0BYwUUFwtiMUkfJjD4304DHxS/G3TQu11vvcGxWUBO3Vb414lbSQaEGV9wxv8A7HwCm8QrGRRvkkNmsBcT4BcFx/F31U7pX6X0a37Lejf7q3iY/llt+kUc3J8UNL2zwpZ2mYPnzSNzZni+rzvYk9538Fs47jklVJmk0a3RjB8LB3Dx8VGBWDCuDKudmdkYa06gvOW/kN1szVcGpS6MOHknuMURWF0RmlEYNnOBy+LgLgetl4Pp3Na1zmkNdcAkdW6EeYK2a2impZg2QGORhDmnyNwQeouFfsCmpsQimp32Y5zhK0dWucO1kvv2wT5OUdl7hqa7R3VQpvg+mfHsdePzkfWPLPp2x+P4qa9p2GCWiMn1oTmB8DYEf77lT+FoZaHFWRSD9J2LjZzSCWuHqPRX7j/N+Tp8uugv5ZhdZ13WQpRfvRqUd4zjL42eHDHDdNDTxh7GOkc0FxdYkk6216KfpMOijN442MPe1oH4L8+TVD3uzOc4uH1iTcW7j/Zdu4PxyOogYGyB8jGNEm9728QL+aZWPZD+5vez7h5Fc3xSS0WALKwFlUDSC5/ilRSsxmU1nLDDSxhvMFxmznbTey6AvN8DSblrSe8gICl4+yCpw6UUGR/JeyXJGNCWEPta2pIC1uIa+mrKeOCkEbpp3xgta0ZomhwLzJYXZYC2u6vrIgNgB5C34LEdO1pJDWgncgAX8ygKZxRU+41sdU1pcyaF0DmgbvYM0Xz1bfyWjjuFup8FtJrIZo5pnfvOlDnHyG3kF0N0YO4B66o+MEEOAIO4Ox9EBQOK8ONXiUTIpSwPonkPbqHDPfK7909barGIVD6nDJ6blCOopsofAwWDmsIdeMdWuA08RZdAEQFrAaCw02Hd5IIxe9hfv6/NAUXifiGnqcPdBA4STTtaxkLb52m4+Ju7Q2257ldKKIsiY07tY1p8w0Ar0ZA0EuDWgncgC59V6WQHJ8EpZYY/fmgzMhqKgPgcL5G805pYf37a63uFPV2KRx4nT1kjvzaal5bJj8LHZy6zj9W4I1KvDYwBYAW7rd6+TTtLcpa0t7rC3yQFJoMTjmxwSMPYfTcqOS1myuY8vdkP1rBwF/Bbvs2kHIqGX7TKufM3q3M+4uPEaq1CBumg7O2m3l3LMcQBJAAJ3sN/NAUzHMNjnxqFkzA9vuj9DtcvLfnYn/YXxhrpIRUYY9xzcqQ0kh+uwtIDb/aYTbyV3LBe9he1r9Vgxi4JAuNjbbyQHPsNx6EYR7rb85ELoPdrHmF+Ut+Hu65tvFedROJMDo4ozmMroIbDvDxmHplK6H7u3NmytzfasL/NZbA0Ws0CxuNBoe9AVbGm2xfDu4R1I/0Nt9wWng2Ix0dZXMqntiMsvOjkebNkaW2sHHS4sdN9VdywXBsLjY9y+JYGu+JodbvAP4oDnEtFJU0+KzQNdkqHM5TbEGURWzEA9HWIHet7HeIKafDHQREPmljEbKcD6Rr7AC7N25Trc6aK+Bq+BTtDswa0OPWwv80BTJRysTw0SusfdpI7nq+zezfv0K8+E8Wiom1EFW8QyNnkk7enNa83DmH6+mlhc6K8PiBIJAJGoJGx8O5Ykp2utma022uAbfNAVv2fQuEEsjmljZ55JWMdoQ1xABt0va/qtLgeoaIK2K4Esc87nM+sA74XW7j3q6ZV5TU4IfYAF7SCbanS2pQFB4K4opYcKibI8Nkax14jfPIXOcbsbu/Nfpf7lqupXU+G4dzhky1jJHA/s2vkc4A91g4K6cLYJ7vRwQyZHvhblzAeJIsTr3KYkiDhZwBHcRf8UBSabEY6TFKx1S4RtqGxPildo1wawNLA7a4IOi18CrWSVWKOALeaxr4wQQXsEZbnAPQkX9VfJIGu+JoNtrgG3zWeSL3sL2tew27vJAcv4ZY+igpK1/0sEkTY5Mw7VMCdCy31L79dd1OQ10dLitTJUODIqqOJ0UztGdhgaWZ9gb6+N1deULWsLd1tPksPgaRYtBHcQLfJAVHh94qMTqaqK/I5UcIfY2lc0lxc3vABDb+CK4MYALAAAdB/ZYQHOPazjJAjpmn4u3J5D4R87n0C5qpbiuv59ZM+9xmLR5N7I/34qJC9DjVqupJnmMqzyWtlv9nPDgqZjLILxREaHZz+g8QNz6LsQaorhTChTUkcdu1a7v4jqfv0UusbJu8tjfwbuJQqq0vk5x7YKQZIJeuZzCfAtzW/0n5rmozNs4Xb1aRp1tcH0XUfbA/83gHfKT8mH+6p9RRczCoZmjtQSPjf5POYfIkfMrRxLONMd/L0ZWZDd8tfR64HxRUteHPjFSIdRnF3xg6EtcNfnf0V9oOOKKpYWSO5ZcLFsmgIIsRm2+8LkNBWPhkbJG7K5ux/oR1HgrXTQ0eIG2lLUnu/RyHwHQ+GnqmTjw3trr7X8DGyZpaT/wBP+St45QthqHxscHsB7DgQbtOo1Cs/AvDU0jRUwVDY3NcRltfbo8Doe7uWpVez2tabNY2Qfaa9o+YcQVCUWJT0sjuVI6NwJa4DYkG2oOhUsn5a+NclsiivFZysi9H6BivYZrXtrba/gvQLi3DHEVbJWwt5z35ngOa46Zd3abCwuu0BZF9EqZakbmNkRujtL0ZVcxPiSRlU6mgpXzvbG2Q5ZI22DiR+0cOoVjVUpP15P/lI/wDyFQFg9aTiaU1UVPPSPgMwcWl0kTh2Bc/o3HvW1xVxE2iia8sdIXOsGN3NmlzjrpoASo/Hf1vh/wDBUf8Aa1R+M4kx2K2fHLJHTQlto43P+km+LNl27AA9SgLjFXNdAJm6tLM48suZRnCXE8ddCZGNLHNNnMdu24uD4ghQvA1ZegqKc5gaUyRhrwQ7llpdGXA6jS49FD4Sx1LR0GIRglogjjqmjrH0kt3s19EBcf8AEreXXPyG1EXAi47eWPmad29tVr0PEVVKGOGHycuTKQ/nQWDXW7RGe/Xa11BMeHUuOuBu1xkII6g0wNwpXhhlfyKbtU3KyR3GV+fLYdc1r2QGzXcTStqpKeCkfO6JrXOLZI2gB4uP0jh9yzh3EsrqplPPSPgc9jntLpI3Ahtgf0bj1K8cI/XNd/yoPwKxiP67pf8ALTf9zUB7v4r/ADeqmZA9/usro3MBF3BgBLx4AO230XlR8S1UrGvjw97mPF2uE9PYg9fjXnwGB+f3298lv/0MXnwXcVFUKck0If2L9JP2gi/c/reyA2sb4nnphI91DIYYwCZRLDa38OfNvpsvpvEs4ikmlopIo44nShxkidmyi4aAxxIJHeF9+0T9V1X/AC//AGCcRfqif/KO/wDEgJnD6vmwskAtnaHW7ri6h4uKmminquWbQOlaWXF3GM5dDsLqNwOLEvdYcklJl5bcoMcl7ZdL9vdQVK4jAKrNbMaiRpttczgG3qgL7w7jLaunZM0Fua4LTu0tJBBt5LTwnihk9ZNTNYRyRfmdHWOU2HgbhV+Kv/J8lfGR2TE2phb3uc3llo//AEAThzDzTYjTRu+J1C5zz3v5xe4n+aQoCyYZxJHJTzTv+iZBJIxxcR+yNi7Tv7lot4oqHM5sdBM6HcOLmB7m/abETm9NyqhOT+SpwfgOJOEn8PNF7/curxgWFtraeSA08GxWOqhbLCbsdffQgg2LSOhBWcZxFtPBJM4XEbSbDcno0eJNh6qucCWE2Ihn6P3o5e6+UZretl8e0CtBfS05a94klEsjY2lzuXEc3wjvdlCAneGsbFXTiVrSw5nMcx27HNNiD6WPqtSs4lPOdBSwOqXx/pCHNayMnZpe46u8BdQvC2JtGI1UTWyMZUNE8bZGFhzAZX2DumgK8uCfeDRuNNyeYaifnc0O3z2AGXwsgLHg3EYlldBLE6CoaM3KfY5m/aY5ujgtjBMYFQZwGlvJmdEbkG5bY3FvNVnFBL+UMMMvL94zzB3KvblZDf4tbXsvDhtlYZK33Z8DWe9yXErXk3s3YtcNLWQFsbjQ98fTZTdkTZS7ocxItb0WrwrxTHWiTK0sfG4gscRci9g8W6Eg/JQuCNnGL1HvJjdJ7ozWMODbZ3W0cSb7qGwqmfDRU9fACXwOmbKwftITO+4823zD1QF/osZElRUQ5bGnyXcSLHO3N6WUWziqSYuNHSvqI2Et5udjGuI3DM5u7uvsoRsxmOMPgNzJBG6Mjren0t4qz8GZPyfS8u2XlM+dtfW97+KA+sE4iZUMks10ckNxJC/RzDuL9CCNiF5cJ8UR10bnMaWOYbOY7ex2dp0Ki2svjNSWbCjaJbfbJJbfxyKv4PG6noqPEIhfltdHUMH14ua4ZvNh1/2UBf8ADMYE09TEGkGme1hNx2szA+4A2+KyKG4OlD6vEnNN2umicD3gwMI/FEBAyeyztG1R2el26/O62cK9mjY5mPkmztY4OyZbXI1Fz3XXQFkKy8u5rXIprCoT3xMALKysKqXCu8W8LitEYdIWcsuIsAb5gBrfyXhw/wAHNp4ZoXv5sc24ItbSx28LfJWkoVJ5pqPDfRC6IOfNrs56/wBlsVzaeQDoLNP39Vkey2L/AI8nyb810ELKk/FW/mI/wdP5TRwqlfFE1j3mQt0zkWJHS/j4qBrOBKd9Q6U3yyAh8fQk/Wad2nqrWijjZJPaeiWVUZLUlvRS8M4BbT1DZoZnXaT2XNaQQdwSLK6BECTslN7k9n2uqNfUVoyomHB8tdJVZvjhbFkttlcXXv6qWRcEhEYhg3Mq6eozW5AkGW3xZwBv0tZOH8F935xL8755XSuda24ADfIAfipdEBBuwD86mna/KJ4RG9lvrC4D7+RtZe+DYOIaOOlcRI1kfLJI0cLWNx4hSqICp4VwYIKWrp2yktqs4BI1YHR5APGwX1R4FXRsYxtcMjAGgchmw0tfyVqRARNHg2Ssnqc1+cxjcttsl9b9b3SowbNXRVWa3LjfHktvmIN7+ilkQFWk4VeKeqijnLDVTOkLw0Xa1waCwejd18UfD1bFG2OOtY1jBZrRTx2FlbEQERjOEOqKJ9O+TtSMDXSBo3uDfL6L1xDC+bSPp81s8RizW2uzLeykkQGrhtJyoY473yMa2/fYWuq9/g/8yfTc345zMXZe+QSZbella0QEBj/DLKqenlcSOQ65A+u24dkd4ZgD6LZqMHzVsVVmty43x5bfEHkG9/CylkQFfw7hdjKaenlPMZPJJI4WtbmG9tOoPVakXDtYxnJZXEQ7AuiaZWt+yH3tt1IJVrRAR+CYTHSwtiiByi5JJuXE6lzj1JK8IcGtXSVTnZiY2xMbb4ADc69blS6ICHxbBObUU07XZH07idr5muFnMPmtGo4akZO+ain5BlN5I3MD43u+1lOoPkQrMiAgcG4eMczqieUz1Dm5Q8gNaxv2Y2DQDx3WxgWD+7mftZudM6ba2XMALeOylkQEQzBbVslVn+OFsWS22Vxde/rsvrh/B/dqYQF2cAyG5Fr53ufa381lKogKtg/CRpfefd5cvPtkzNB5QF9LH4hqd1scM4BLSiVpnD2vJc1oYGtjc65JaAdidbKwogKxgHDk8D5C+oEomzF/0bQ5ziLBxdvYAWA2UjgGDCnpGUxPMDQ4EkWzBzi7UfzKWRAV7hThhtFzgx5c2V4c0H6gAsG36gCw9EVhR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3076" name="AutoShape 4" descr="data:image/jpeg;base64,/9j/4AAQSkZJRgABAQAAAQABAAD/2wCEAAkGBxQTEBQUEhQWFRUUFxkXGBUXGBkfGxcdGBccFx0YGBgYHSghHB0nHBcYITEiJikrLi4uHB80ODMsNygtLisBCgoKDg0OGxAQGy8mICQuLDUxNzI3LC0sNCw3LCw0LDQ1LCwsLCwvMCwsLDQsLCwsLCwsLCwsLCwsLCwsLCwsLP/AABEIAIoBZgMBIgACEQEDEQH/xAAcAAEAAgMBAQEAAAAAAAAAAAAABQYBBAcDAgj/xABEEAABAwIEAwUEBQoEBwEAAAABAAIDBBEFEiExBhNBIlFhcYEHFDKRI0JSobEVJDM1Q2JygsHRFnSi8FNzkrKzwuGD/8QAGgEBAAMBAQEAAAAAAAAAAAAAAAMEBQIGAf/EACkRAAICAgICAgAFBQAAAAAAAAABAgMEERIhEzFBURRSYaHRBSJxgcH/2gAMAwEAAhEDEQA/AO4oiwUAXy94AuSAB1O3zWnVYrEx2QyMD7aMLgCfS65bjPG5q6WSGaPluNi0tJIJab5XA7eeqmpx52eitdlQq9l2x7jSKmmdC5pLhHnDvqkkEtbp323VA4k4xlqGQZXmNzQTIIyQM17DrtYX9VV5ZXOsHEnKLC52HcPDVfC16sKENP2zFuzrLOvSJNuP1AdK4SuzTNyvPfpa+nXx81ZsB4+dCzlmMOYxjWxsB1LurnPOw36KjIprMeua00Q15FkHtM7/AINjcVQOw4E7W7yB2st9XAHS9rKVBXKOG6+KgYABz6uawyNItGNw0u2Hef8A4uiYPi8cpyCSN0rWgvbGbht/HzWHfVwfXo38e9TWm+yUREUBaCIiAIiIAiIgCIiAIiIAiIgCIiAIiIAiIgCIiAIiIAiIgCIiAIiIAiIgCIiAIiIDBKjMbxqGmZmmeGXuGg7kjuHVSa4dx9iJmr5dezGeW3wtv96sYtHlnplTMyPDDa9lfllc8lzzdzjmce8nVfCLK9CkkebbbezCIsofDC9IoXO+Frnfwgn8ApHBsAmqdWANZ1kebNHqd/S6vXDnBM9NPHMydjxez2i+rTvY7HvVe7JhX89lmnGnY/XRo8H8AGS0tWHNb9WLYnxedx5Lo+GYVDTgthjbGDvlG/mtyyysS2+dr3JnoKcaFS0kERFCThERAEREAREQBERAEREAREQBERAEREAREQBERAEREAREQBERAEREAREQBERAEREB8lfnjGHXqZyessh/1uX6IIX5/wCKKcx1tQ0/8Vx/6jm/qtL+mtc3/gyv6onwiyLV64N4JjqKczTucA64YGkCwG7ieuqoq6rileKbA4mg2dJG1g/nF3H5XVzLnJKMY+2yhiQg3KU/SRyx25sb+PevlAitlRliwWOgZHzKoumk6QNBsP4j1/BXTgimkmeJzGIKdtzFCzQOJ0zu77Dr/Zc3wwxNvJKM+X4Iuj3fvdzRoT3q/cLYxVT0NVyjnqA8Bo0AY1zQBlHQCzrBZ2XB6bX7/wDDRw7FtJ/t9nRY52uJAcCW7gHUeBHRei51wUaukdyp6V2SV9zMDmIc6wu/KTppvpZdCDwsu2HCWk9mxVbzjtrTPtFgLKjJgiIgCIiAIiIAiIgCIiAIiIAiIgCIiAIiIAiIgCIiAIiIAiIgCIiAIiIAiIgCIiA+VyP2rYfkqmSjaVtif3maH7iF11Vvj/CPeKJ4aLvj7be/TceourGLZ47U36KuZV5Kmjh5UrjmNOqBE0izIYwxrfGwuT4kgfJRV1legcU2n9Hm1Jpa+zCIi6OQpzhLiB1HPntdjuy9veO8eI/qoNFxOCnFxZ3CbhJSR+h8OxKKeMPie17T3H7iNwVyGXE6oYhPJScxx5rrhjXPacpt2mtFjsq7R1kkTg6J7mOGt2m3z71YRxzWC5YWMHUMiFvM7rPjiSqb1pp/ZoTzI2pb2mvo6fwtxCKqM5mGOZlg+NwIIv1AOtip0Lj1F7R6lhvIyKTxsWm3dmGi6dw7jAqqdkzWlodfsnoQbHzVC/HlX210aWNkwsWk+yURYWVXLYREQBERAEREAREQBERAEREAREQBERAEREAREQBERAEREAREQBERAEREAREQBYcsrBQHDOOcF91q3AC0cl3s8idR6H+ihaWlfI4tjaXOALrDew306rrntQw0SUfM+tCcwPgdHDy2+QXPOA5LYjB4kj5tK3Me9yo5fKPO5GOo38fhkAsLsvEnAlPUEyNJhfuS22V3i5vf4iy47M0BxDTmAJAd9oX0PqpaMmNy6IsjGlS+z4WVhfUb7EEdDfXw1VkrFi4a4QmqjmcDFCN5HC1x+6Dv57BX+nxzDKaPkMkjLdiAC4HocxAIJWz7Pqx89FnlOZznvB00+I2FugtbReOO8A09RLzQ50bja4blym3ha9/G6xLbudjja9JfRu1UOFSlUk2/sq2HcGRVFa/I+9LZsjS0/EHk9kHpYtcCuo0dK2NjWRtDWtFgB0UDgOFNpJAxhu2V0hHhqHNb6dtWQKvfa5vW+izjUqteuzKIigLQREQBERAEREAREQBERAEREAREQBERAEREAREQBERAEREAREQBERAEREAREQBEWHICt+0OcMw6a/1gGjzJAXMeAacvxGG31SXHwABU77VcczyNp2G4j7T/ABcdh6C/qQtv2fULKSF1ZVOEfMGVmbSzb7gbku09AtOteLGe/cjHtauylr1H2SftN4g5MIgYfpJgb/us2J9Tp81yJTnGmKNqaySRjszLNa02I0A7jrvdQau4lSrr/X5KOZc7LG/hej7jjLiGtBLibADcnuAXyrj7LcNEtYZHDSFt/wCZ2g+66j+O8H93rHgDsSfSM9TqPQ3XSvTtdf6HDofhVn6lz9kVYDTyxdWPzejh/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qA+kVfZxZAaV1QcwaJHRBlu257HZMrWjckjRemI8RthbEHRyGaYdinaAZPG9jYAdSTYICcRQGF8URzVHu+SSOYNc5zHixZYga998wsRcLewPF2VMbnsBAbI+M3743ZTt0QEgSl1S+IcYbTYox8ry2JtG9xbc2J5mlm9XHYLe4ZpZZHOrKklr5B9HDm7MMe4BGxedyUBZ0VX/wAaxG72xTGnacpqQ36PQ2J3uW30zWsvus4uZHSx1PKmdHI0Pu1o7AJAGe50NyEBZUVWHGP0scRpalr5rlgLW6gWzH4tgCL+a28Q4layZ0MUUtRIwAvbEBZl9g5ziBc926Anl4mqZmy5m5vs3F/le6jsLx+GeF8ocWCMkSNkGV0RbuHg7d6oOCup2PcaqmzwTTEw172WcS51wHn4mi+jXaC1kB1QFZUbNi7G1MdPY55WOkaRtZlr3+ajqvioB8jIIJqkw6SGIDK02vluSMzvAXKAsaKtYfxWZoOcylnLSbNDcji7cHQO0sRY3sV9YNxUKlwDKecNzOYZHNGVhbuHG/ogLGiq9RxkwF5jgnmiiJa+aNl2At+K2t3W62C35+I4Wx08jSXsqXsYxze9+xPh3oCZRQeLcRtilELI5J5i3MY4gCWt+04kgD+q+MM4pin52RsgMDA57XCxBIJLCDqHCxugJ9YUCeKofd4ZgHuNRblRNF5HX7m+G5PReXEWNgA00bZXVEsZOSIAuja7TO4kho62ud0BYwUUFwtiMUkfJjD4304DHxS/G3TQu11vvcGxWUBO3Vb414lbSQaEGV9wxv8A7HwCm8QrGRRvkkNmsBcT4BcFx/F31U7pX6X0a37Lejf7q3iY/llt+kUc3J8UNL2zwpZ2mYPnzSNzZni+rzvYk9538Fs47jklVJmk0a3RjB8LB3Dx8VGBWDCuDKudmdkYa06gvOW/kN1szVcGpS6MOHknuMURWF0RmlEYNnOBy+LgLgetl4Pp3Na1zmkNdcAkdW6EeYK2a2impZg2QGORhDmnyNwQeouFfsCmpsQimp32Y5zhK0dWucO1kvv2wT5OUdl7hqa7R3VQpvg+mfHsdePzkfWPLPp2x+P4qa9p2GCWiMn1oTmB8DYEf77lT+FoZaHFWRSD9J2LjZzSCWuHqPRX7j/N+Tp8uugv5ZhdZ13WQpRfvRqUd4zjL42eHDHDdNDTxh7GOkc0FxdYkk6216KfpMOijN442MPe1oH4L8+TVD3uzOc4uH1iTcW7j/Zdu4PxyOogYGyB8jGNEm9728QL+aZWPZD+5vez7h5Fc3xSS0WALKwFlUDSC5/ilRSsxmU1nLDDSxhvMFxmznbTey6AvN8DSblrSe8gICl4+yCpw6UUGR/JeyXJGNCWEPta2pIC1uIa+mrKeOCkEbpp3xgta0ZomhwLzJYXZYC2u6vrIgNgB5C34LEdO1pJDWgncgAX8ygKZxRU+41sdU1pcyaF0DmgbvYM0Xz1bfyWjjuFup8FtJrIZo5pnfvOlDnHyG3kF0N0YO4B66o+MEEOAIO4Ox9EBQOK8ONXiUTIpSwPonkPbqHDPfK7909barGIVD6nDJ6blCOopsofAwWDmsIdeMdWuA08RZdAEQFrAaCw02Hd5IIxe9hfv6/NAUXifiGnqcPdBA4STTtaxkLb52m4+Ju7Q2257ldKKIsiY07tY1p8w0Ar0ZA0EuDWgncgC59V6WQHJ8EpZYY/fmgzMhqKgPgcL5G805pYf37a63uFPV2KRx4nT1kjvzaal5bJj8LHZy6zj9W4I1KvDYwBYAW7rd6+TTtLcpa0t7rC3yQFJoMTjmxwSMPYfTcqOS1myuY8vdkP1rBwF/Bbvs2kHIqGX7TKufM3q3M+4uPEaq1CBumg7O2m3l3LMcQBJAAJ3sN/NAUzHMNjnxqFkzA9vuj9DtcvLfnYn/YXxhrpIRUYY9xzcqQ0kh+uwtIDb/aYTbyV3LBe9he1r9Vgxi4JAuNjbbyQHPsNx6EYR7rb85ELoPdrHmF+Ut+Hu65tvFedROJMDo4ozmMroIbDvDxmHplK6H7u3NmytzfasL/NZbA0Ws0CxuNBoe9AVbGm2xfDu4R1I/0Nt9wWng2Ix0dZXMqntiMsvOjkebNkaW2sHHS4sdN9VdywXBsLjY9y+JYGu+JodbvAP4oDnEtFJU0+KzQNdkqHM5TbEGURWzEA9HWIHet7HeIKafDHQREPmljEbKcD6Rr7AC7N25Trc6aK+Bq+BTtDswa0OPWwv80BTJRysTw0SusfdpI7nq+zezfv0K8+E8Wiom1EFW8QyNnkk7enNa83DmH6+mlhc6K8PiBIJAJGoJGx8O5Ykp2utma022uAbfNAVv2fQuEEsjmljZ55JWMdoQ1xABt0va/qtLgeoaIK2K4Esc87nM+sA74XW7j3q6ZV5TU4IfYAF7SCbanS2pQFB4K4opYcKibI8Nkax14jfPIXOcbsbu/Nfpf7lqupXU+G4dzhky1jJHA/s2vkc4A91g4K6cLYJ7vRwQyZHvhblzAeJIsTr3KYkiDhZwBHcRf8UBSabEY6TFKx1S4RtqGxPildo1wawNLA7a4IOi18CrWSVWKOALeaxr4wQQXsEZbnAPQkX9VfJIGu+JoNtrgG3zWeSL3sL2tew27vJAcv4ZY+igpK1/0sEkTY5Mw7VMCdCy31L79dd1OQ10dLitTJUODIqqOJ0UztGdhgaWZ9gb6+N1deULWsLd1tPksPgaRYtBHcQLfJAVHh94qMTqaqK/I5UcIfY2lc0lxc3vABDb+CK4MYALAAAdB/ZYQHOPazjJAjpmn4u3J5D4R87n0C5qpbiuv59ZM+9xmLR5N7I/34qJC9DjVqupJnmMqzyWtlv9nPDgqZjLILxREaHZz+g8QNz6LsQaorhTChTUkcdu1a7v4jqfv0UusbJu8tjfwbuJQqq0vk5x7YKQZIJeuZzCfAtzW/0n5rmozNs4Xb1aRp1tcH0XUfbA/83gHfKT8mH+6p9RRczCoZmjtQSPjf5POYfIkfMrRxLONMd/L0ZWZDd8tfR64HxRUteHPjFSIdRnF3xg6EtcNfnf0V9oOOKKpYWSO5ZcLFsmgIIsRm2+8LkNBWPhkbJG7K5ux/oR1HgrXTQ0eIG2lLUnu/RyHwHQ+GnqmTjw3trr7X8DGyZpaT/wBP+St45QthqHxscHsB7DgQbtOo1Cs/AvDU0jRUwVDY3NcRltfbo8Doe7uWpVez2tabNY2Qfaa9o+YcQVCUWJT0sjuVI6NwJa4DYkG2oOhUsn5a+NclsiivFZysi9H6BivYZrXtrba/gvQLi3DHEVbJWwt5z35ngOa46Zd3abCwuu0BZF9EqZakbmNkRujtL0ZVcxPiSRlU6mgpXzvbG2Q5ZI22DiR+0cOoVjVUpP15P/lI/wDyFQFg9aTiaU1UVPPSPgMwcWl0kTh2Bc/o3HvW1xVxE2iia8sdIXOsGN3NmlzjrpoASo/Hf1vh/wDBUf8Aa1R+M4kx2K2fHLJHTQlto43P+km+LNl27AA9SgLjFXNdAJm6tLM48suZRnCXE8ddCZGNLHNNnMdu24uD4ghQvA1ZegqKc5gaUyRhrwQ7llpdGXA6jS49FD4Sx1LR0GIRglogjjqmjrH0kt3s19EBcf8AEreXXPyG1EXAi47eWPmad29tVr0PEVVKGOGHycuTKQ/nQWDXW7RGe/Xa11BMeHUuOuBu1xkII6g0wNwpXhhlfyKbtU3KyR3GV+fLYdc1r2QGzXcTStqpKeCkfO6JrXOLZI2gB4uP0jh9yzh3EsrqplPPSPgc9jntLpI3Ahtgf0bj1K8cI/XNd/yoPwKxiP67pf8ALTf9zUB7v4r/ADeqmZA9/usro3MBF3BgBLx4AO230XlR8S1UrGvjw97mPF2uE9PYg9fjXnwGB+f3298lv/0MXnwXcVFUKck0If2L9JP2gi/c/reyA2sb4nnphI91DIYYwCZRLDa38OfNvpsvpvEs4ikmlopIo44nShxkidmyi4aAxxIJHeF9+0T9V1X/AC//AGCcRfqif/KO/wDEgJnD6vmwskAtnaHW7ri6h4uKmminquWbQOlaWXF3GM5dDsLqNwOLEvdYcklJl5bcoMcl7ZdL9vdQVK4jAKrNbMaiRpttczgG3qgL7w7jLaunZM0Fua4LTu0tJBBt5LTwnihk9ZNTNYRyRfmdHWOU2HgbhV+Kv/J8lfGR2TE2phb3uc3llo//AEAThzDzTYjTRu+J1C5zz3v5xe4n+aQoCyYZxJHJTzTv+iZBJIxxcR+yNi7Tv7lot4oqHM5sdBM6HcOLmB7m/abETm9NyqhOT+SpwfgOJOEn8PNF7/curxgWFtraeSA08GxWOqhbLCbsdffQgg2LSOhBWcZxFtPBJM4XEbSbDcno0eJNh6qucCWE2Ihn6P3o5e6+UZretl8e0CtBfS05a94klEsjY2lzuXEc3wjvdlCAneGsbFXTiVrSw5nMcx27HNNiD6WPqtSs4lPOdBSwOqXx/pCHNayMnZpe46u8BdQvC2JtGI1UTWyMZUNE8bZGFhzAZX2DumgK8uCfeDRuNNyeYaifnc0O3z2AGXwsgLHg3EYlldBLE6CoaM3KfY5m/aY5ujgtjBMYFQZwGlvJmdEbkG5bY3FvNVnFBL+UMMMvL94zzB3KvblZDf4tbXsvDhtlYZK33Z8DWe9yXErXk3s3YtcNLWQFsbjQ98fTZTdkTZS7ocxItb0WrwrxTHWiTK0sfG4gscRci9g8W6Eg/JQuCNnGL1HvJjdJ7ozWMODbZ3W0cSb7qGwqmfDRU9fACXwOmbKwftITO+4823zD1QF/osZElRUQ5bGnyXcSLHO3N6WUWziqSYuNHSvqI2Et5udjGuI3DM5u7uvsoRsxmOMPgNzJBG6Mjren0t4qz8GZPyfS8u2XlM+dtfW97+KA+sE4iZUMks10ckNxJC/RzDuL9CCNiF5cJ8UR10bnMaWOYbOY7ex2dp0Ki2svjNSWbCjaJbfbJJbfxyKv4PG6noqPEIhfltdHUMH14ua4ZvNh1/2UBf8ADMYE09TEGkGme1hNx2szA+4A2+KyKG4OlD6vEnNN2umicD3gwMI/FEBAyeyztG1R2el26/O62cK9mjY5mPkmztY4OyZbXI1Fz3XXQFkKy8u5rXIprCoT3xMALKysKqXCu8W8LitEYdIWcsuIsAb5gBrfyXhw/wAHNp4ZoXv5sc24ItbSx28LfJWkoVJ5pqPDfRC6IOfNrs56/wBlsVzaeQDoLNP39Vkey2L/AI8nyb810ELKk/FW/mI/wdP5TRwqlfFE1j3mQt0zkWJHS/j4qBrOBKd9Q6U3yyAh8fQk/Wad2nqrWijjZJPaeiWVUZLUlvRS8M4BbT1DZoZnXaT2XNaQQdwSLK6BECTslN7k9n2uqNfUVoyomHB8tdJVZvjhbFkttlcXXv6qWRcEhEYhg3Mq6eozW5AkGW3xZwBv0tZOH8F935xL8755XSuda24ADfIAfipdEBBuwD86mna/KJ4RG9lvrC4D7+RtZe+DYOIaOOlcRI1kfLJI0cLWNx4hSqICp4VwYIKWrp2yktqs4BI1YHR5APGwX1R4FXRsYxtcMjAGgchmw0tfyVqRARNHg2Ssnqc1+cxjcttsl9b9b3SowbNXRVWa3LjfHktvmIN7+ilkQFWk4VeKeqijnLDVTOkLw0Xa1waCwejd18UfD1bFG2OOtY1jBZrRTx2FlbEQERjOEOqKJ9O+TtSMDXSBo3uDfL6L1xDC+bSPp81s8RizW2uzLeykkQGrhtJyoY473yMa2/fYWuq9/g/8yfTc345zMXZe+QSZbella0QEBj/DLKqenlcSOQ65A+u24dkd4ZgD6LZqMHzVsVVmty43x5bfEHkG9/CylkQFfw7hdjKaenlPMZPJJI4WtbmG9tOoPVakXDtYxnJZXEQ7AuiaZWt+yH3tt1IJVrRAR+CYTHSwtiiByi5JJuXE6lzj1JK8IcGtXSVTnZiY2xMbb4ADc69blS6ICHxbBObUU07XZH07idr5muFnMPmtGo4akZO+ain5BlN5I3MD43u+1lOoPkQrMiAgcG4eMczqieUz1Dm5Q8gNaxv2Y2DQDx3WxgWD+7mftZudM6ba2XMALeOylkQEQzBbVslVn+OFsWS22Vxde/rsvrh/B/dqYQF2cAyG5Fr53ufa381lKogKtg/CRpfefd5cvPtkzNB5QF9LH4hqd1scM4BLSiVpnD2vJc1oYGtjc65JaAdidbKwogKxgHDk8D5C+oEomzF/0bQ5ziLBxdvYAWA2UjgGDCnpGUxPMDQ4EkWzBzi7UfzKWRAV7hThhtFzgx5c2V4c0H6gAsG36gCw9EVhR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3078" name="AutoShape 6" descr="data:image/jpeg;base64,/9j/4AAQSkZJRgABAQAAAQABAAD/2wCEAAkGBxQTEBQUEhQWFRUUFxkXGBUXGBkfGxcdGBccFx0YGBgYHSghHB0nHBcYITEiJikrLi4uHB80ODMsNygtLisBCgoKDg0OGxAQGy8mICQuLDUxNzI3LC0sNCw3LCw0LDQ1LCwsLCwvMCwsLDQsLCwsLCwsLCwsLCwsLCwsLCwsLP/AABEIAIoBZgMBIgACEQEDEQH/xAAcAAEAAgMBAQEAAAAAAAAAAAAABQYBBAcDAgj/xABEEAABAwIEAwUEBQoEBwEAAAABAAIDBBEFEiExBhNBIlFhcYEHFDKRI0JSobEVJDM1Q2JygsHRFnSi8FNzkrKzwuGD/8QAGgEBAAMBAQEAAAAAAAAAAAAAAAMEBQIGAf/EACkRAAICAgICAgAFBQAAAAAAAAABAgMEERIhEzFBURRSYaHRBSJxgcH/2gAMAwEAAhEDEQA/AO4oiwUAXy94AuSAB1O3zWnVYrEx2QyMD7aMLgCfS65bjPG5q6WSGaPluNi0tJIJab5XA7eeqmpx52eitdlQq9l2x7jSKmmdC5pLhHnDvqkkEtbp323VA4k4xlqGQZXmNzQTIIyQM17DrtYX9VV5ZXOsHEnKLC52HcPDVfC16sKENP2zFuzrLOvSJNuP1AdK4SuzTNyvPfpa+nXx81ZsB4+dCzlmMOYxjWxsB1LurnPOw36KjIprMeua00Q15FkHtM7/AINjcVQOw4E7W7yB2st9XAHS9rKVBXKOG6+KgYABz6uawyNItGNw0u2Hef8A4uiYPi8cpyCSN0rWgvbGbht/HzWHfVwfXo38e9TWm+yUREUBaCIiAIiIAiIgCIiAIiIAiIgCIiAIiIAiIgCIiAIiIAiIgCIiAIiIAiIgCIiAIiIDBKjMbxqGmZmmeGXuGg7kjuHVSa4dx9iJmr5dezGeW3wtv96sYtHlnplTMyPDDa9lfllc8lzzdzjmce8nVfCLK9CkkebbbezCIsofDC9IoXO+Frnfwgn8ApHBsAmqdWANZ1kebNHqd/S6vXDnBM9NPHMydjxez2i+rTvY7HvVe7JhX89lmnGnY/XRo8H8AGS0tWHNb9WLYnxedx5Lo+GYVDTgthjbGDvlG/mtyyysS2+dr3JnoKcaFS0kERFCThERAEREAREQBERAEREAREQBERAEREAREQBERAEREAREQBERAEREAREQBERAEREB8lfnjGHXqZyessh/1uX6IIX5/wCKKcx1tQ0/8Vx/6jm/qtL+mtc3/gyv6onwiyLV64N4JjqKczTucA64YGkCwG7ieuqoq6rileKbA4mg2dJG1g/nF3H5XVzLnJKMY+2yhiQg3KU/SRyx25sb+PevlAitlRliwWOgZHzKoumk6QNBsP4j1/BXTgimkmeJzGIKdtzFCzQOJ0zu77Dr/Zc3wwxNvJKM+X4Iuj3fvdzRoT3q/cLYxVT0NVyjnqA8Bo0AY1zQBlHQCzrBZ2XB6bX7/wDDRw7FtJ/t9nRY52uJAcCW7gHUeBHRei51wUaukdyp6V2SV9zMDmIc6wu/KTppvpZdCDwsu2HCWk9mxVbzjtrTPtFgLKjJgiIgCIiAIiIAiIgCIiAIiIAiIgCIiAIiIAiIgCIiAIiIAiIgCIiAIiIAiIgCIiA+VyP2rYfkqmSjaVtif3maH7iF11Vvj/CPeKJ4aLvj7be/TceourGLZ47U36KuZV5Kmjh5UrjmNOqBE0izIYwxrfGwuT4kgfJRV1legcU2n9Hm1Jpa+zCIi6OQpzhLiB1HPntdjuy9veO8eI/qoNFxOCnFxZ3CbhJSR+h8OxKKeMPie17T3H7iNwVyGXE6oYhPJScxx5rrhjXPacpt2mtFjsq7R1kkTg6J7mOGt2m3z71YRxzWC5YWMHUMiFvM7rPjiSqb1pp/ZoTzI2pb2mvo6fwtxCKqM5mGOZlg+NwIIv1AOtip0Lj1F7R6lhvIyKTxsWm3dmGi6dw7jAqqdkzWlodfsnoQbHzVC/HlX210aWNkwsWk+yURYWVXLYREQBERAEREAREQBERAEREAREQBERAEREAREQBERAEREAREQBERAEREAREQBYcsrBQHDOOcF91q3AC0cl3s8idR6H+ihaWlfI4tjaXOALrDew306rrntQw0SUfM+tCcwPgdHDy2+QXPOA5LYjB4kj5tK3Me9yo5fKPO5GOo38fhkAsLsvEnAlPUEyNJhfuS22V3i5vf4iy47M0BxDTmAJAd9oX0PqpaMmNy6IsjGlS+z4WVhfUb7EEdDfXw1VkrFi4a4QmqjmcDFCN5HC1x+6Dv57BX+nxzDKaPkMkjLdiAC4HocxAIJWz7Pqx89FnlOZznvB00+I2FugtbReOO8A09RLzQ50bja4blym3ha9/G6xLbudjja9JfRu1UOFSlUk2/sq2HcGRVFa/I+9LZsjS0/EHk9kHpYtcCuo0dK2NjWRtDWtFgB0UDgOFNpJAxhu2V0hHhqHNb6dtWQKvfa5vW+izjUqteuzKIigLQREQBERAEREAREQBERAEREAREQBERAEREAREQBERAEREAREQBERAEREAREQBEWHICt+0OcMw6a/1gGjzJAXMeAacvxGG31SXHwABU77VcczyNp2G4j7T/ABcdh6C/qQtv2fULKSF1ZVOEfMGVmbSzb7gbku09AtOteLGe/cjHtauylr1H2SftN4g5MIgYfpJgb/us2J9Tp81yJTnGmKNqaySRjszLNa02I0A7jrvdQau4lSrr/X5KOZc7LG/hej7jjLiGtBLibADcnuAXyrj7LcNEtYZHDSFt/wCZ2g+66j+O8H93rHgDsSfSM9TqPQ3XSvTtdf6HDofhVn6lz9kVYDTyxdWPzejh/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qA+kVfZxZAaV1QcwaJHRBlu257HZMrWjckjRemI8RthbEHRyGaYdinaAZPG9jYAdSTYICcRQGF8URzVHu+SSOYNc5zHixZYga998wsRcLewPF2VMbnsBAbI+M3743ZTt0QEgSl1S+IcYbTYox8ry2JtG9xbc2J5mlm9XHYLe4ZpZZHOrKklr5B9HDm7MMe4BGxedyUBZ0VX/wAaxG72xTGnacpqQ36PQ2J3uW30zWsvus4uZHSx1PKmdHI0Pu1o7AJAGe50NyEBZUVWHGP0scRpalr5rlgLW6gWzH4tgCL+a28Q4layZ0MUUtRIwAvbEBZl9g5ziBc926Anl4mqZmy5m5vs3F/le6jsLx+GeF8ocWCMkSNkGV0RbuHg7d6oOCup2PcaqmzwTTEw172WcS51wHn4mi+jXaC1kB1QFZUbNi7G1MdPY55WOkaRtZlr3+ajqvioB8jIIJqkw6SGIDK02vluSMzvAXKAsaKtYfxWZoOcylnLSbNDcji7cHQO0sRY3sV9YNxUKlwDKecNzOYZHNGVhbuHG/ogLGiq9RxkwF5jgnmiiJa+aNl2At+K2t3W62C35+I4Wx08jSXsqXsYxze9+xPh3oCZRQeLcRtilELI5J5i3MY4gCWt+04kgD+q+MM4pin52RsgMDA57XCxBIJLCDqHCxugJ9YUCeKofd4ZgHuNRblRNF5HX7m+G5PReXEWNgA00bZXVEsZOSIAuja7TO4kho62ud0BYwUUFwtiMUkfJjD4304DHxS/G3TQu11vvcGxWUBO3Vb414lbSQaEGV9wxv8A7HwCm8QrGRRvkkNmsBcT4BcFx/F31U7pX6X0a37Lejf7q3iY/llt+kUc3J8UNL2zwpZ2mYPnzSNzZni+rzvYk9538Fs47jklVJmk0a3RjB8LB3Dx8VGBWDCuDKudmdkYa06gvOW/kN1szVcGpS6MOHknuMURWF0RmlEYNnOBy+LgLgetl4Pp3Na1zmkNdcAkdW6EeYK2a2impZg2QGORhDmnyNwQeouFfsCmpsQimp32Y5zhK0dWucO1kvv2wT5OUdl7hqa7R3VQpvg+mfHsdePzkfWPLPp2x+P4qa9p2GCWiMn1oTmB8DYEf77lT+FoZaHFWRSD9J2LjZzSCWuHqPRX7j/N+Tp8uugv5ZhdZ13WQpRfvRqUd4zjL42eHDHDdNDTxh7GOkc0FxdYkk6216KfpMOijN442MPe1oH4L8+TVD3uzOc4uH1iTcW7j/Zdu4PxyOogYGyB8jGNEm9728QL+aZWPZD+5vez7h5Fc3xSS0WALKwFlUDSC5/ilRSsxmU1nLDDSxhvMFxmznbTey6AvN8DSblrSe8gICl4+yCpw6UUGR/JeyXJGNCWEPta2pIC1uIa+mrKeOCkEbpp3xgta0ZomhwLzJYXZYC2u6vrIgNgB5C34LEdO1pJDWgncgAX8ygKZxRU+41sdU1pcyaF0DmgbvYM0Xz1bfyWjjuFup8FtJrIZo5pnfvOlDnHyG3kF0N0YO4B66o+MEEOAIO4Ox9EBQOK8ONXiUTIpSwPonkPbqHDPfK7909barGIVD6nDJ6blCOopsofAwWDmsIdeMdWuA08RZdAEQFrAaCw02Hd5IIxe9hfv6/NAUXifiGnqcPdBA4STTtaxkLb52m4+Ju7Q2257ldKKIsiY07tY1p8w0Ar0ZA0EuDWgncgC59V6WQHJ8EpZYY/fmgzMhqKgPgcL5G805pYf37a63uFPV2KRx4nT1kjvzaal5bJj8LHZy6zj9W4I1KvDYwBYAW7rd6+TTtLcpa0t7rC3yQFJoMTjmxwSMPYfTcqOS1myuY8vdkP1rBwF/Bbvs2kHIqGX7TKufM3q3M+4uPEaq1CBumg7O2m3l3LMcQBJAAJ3sN/NAUzHMNjnxqFkzA9vuj9DtcvLfnYn/YXxhrpIRUYY9xzcqQ0kh+uwtIDb/aYTbyV3LBe9he1r9Vgxi4JAuNjbbyQHPsNx6EYR7rb85ELoPdrHmF+Ut+Hu65tvFedROJMDo4ozmMroIbDvDxmHplK6H7u3NmytzfasL/NZbA0Ws0CxuNBoe9AVbGm2xfDu4R1I/0Nt9wWng2Ix0dZXMqntiMsvOjkebNkaW2sHHS4sdN9VdywXBsLjY9y+JYGu+JodbvAP4oDnEtFJU0+KzQNdkqHM5TbEGURWzEA9HWIHet7HeIKafDHQREPmljEbKcD6Rr7AC7N25Trc6aK+Bq+BTtDswa0OPWwv80BTJRysTw0SusfdpI7nq+zezfv0K8+E8Wiom1EFW8QyNnkk7enNa83DmH6+mlhc6K8PiBIJAJGoJGx8O5Ykp2utma022uAbfNAVv2fQuEEsjmljZ55JWMdoQ1xABt0va/qtLgeoaIK2K4Esc87nM+sA74XW7j3q6ZV5TU4IfYAF7SCbanS2pQFB4K4opYcKibI8Nkax14jfPIXOcbsbu/Nfpf7lqupXU+G4dzhky1jJHA/s2vkc4A91g4K6cLYJ7vRwQyZHvhblzAeJIsTr3KYkiDhZwBHcRf8UBSabEY6TFKx1S4RtqGxPildo1wawNLA7a4IOi18CrWSVWKOALeaxr4wQQXsEZbnAPQkX9VfJIGu+JoNtrgG3zWeSL3sL2tew27vJAcv4ZY+igpK1/0sEkTY5Mw7VMCdCy31L79dd1OQ10dLitTJUODIqqOJ0UztGdhgaWZ9gb6+N1deULWsLd1tPksPgaRYtBHcQLfJAVHh94qMTqaqK/I5UcIfY2lc0lxc3vABDb+CK4MYALAAAdB/ZYQHOPazjJAjpmn4u3J5D4R87n0C5qpbiuv59ZM+9xmLR5N7I/34qJC9DjVqupJnmMqzyWtlv9nPDgqZjLILxREaHZz+g8QNz6LsQaorhTChTUkcdu1a7v4jqfv0UusbJu8tjfwbuJQqq0vk5x7YKQZIJeuZzCfAtzW/0n5rmozNs4Xb1aRp1tcH0XUfbA/83gHfKT8mH+6p9RRczCoZmjtQSPjf5POYfIkfMrRxLONMd/L0ZWZDd8tfR64HxRUteHPjFSIdRnF3xg6EtcNfnf0V9oOOKKpYWSO5ZcLFsmgIIsRm2+8LkNBWPhkbJG7K5ux/oR1HgrXTQ0eIG2lLUnu/RyHwHQ+GnqmTjw3trr7X8DGyZpaT/wBP+St45QthqHxscHsB7DgQbtOo1Cs/AvDU0jRUwVDY3NcRltfbo8Doe7uWpVez2tabNY2Qfaa9o+YcQVCUWJT0sjuVI6NwJa4DYkG2oOhUsn5a+NclsiivFZysi9H6BivYZrXtrba/gvQLi3DHEVbJWwt5z35ngOa46Zd3abCwuu0BZF9EqZakbmNkRujtL0ZVcxPiSRlU6mgpXzvbG2Q5ZI22DiR+0cOoVjVUpP15P/lI/wDyFQFg9aTiaU1UVPPSPgMwcWl0kTh2Bc/o3HvW1xVxE2iia8sdIXOsGN3NmlzjrpoASo/Hf1vh/wDBUf8Aa1R+M4kx2K2fHLJHTQlto43P+km+LNl27AA9SgLjFXNdAJm6tLM48suZRnCXE8ddCZGNLHNNnMdu24uD4ghQvA1ZegqKc5gaUyRhrwQ7llpdGXA6jS49FD4Sx1LR0GIRglogjjqmjrH0kt3s19EBcf8AEreXXPyG1EXAi47eWPmad29tVr0PEVVKGOGHycuTKQ/nQWDXW7RGe/Xa11BMeHUuOuBu1xkII6g0wNwpXhhlfyKbtU3KyR3GV+fLYdc1r2QGzXcTStqpKeCkfO6JrXOLZI2gB4uP0jh9yzh3EsrqplPPSPgc9jntLpI3Ahtgf0bj1K8cI/XNd/yoPwKxiP67pf8ALTf9zUB7v4r/ADeqmZA9/usro3MBF3BgBLx4AO230XlR8S1UrGvjw97mPF2uE9PYg9fjXnwGB+f3298lv/0MXnwXcVFUKck0If2L9JP2gi/c/reyA2sb4nnphI91DIYYwCZRLDa38OfNvpsvpvEs4ikmlopIo44nShxkidmyi4aAxxIJHeF9+0T9V1X/AC//AGCcRfqif/KO/wDEgJnD6vmwskAtnaHW7ri6h4uKmminquWbQOlaWXF3GM5dDsLqNwOLEvdYcklJl5bcoMcl7ZdL9vdQVK4jAKrNbMaiRpttczgG3qgL7w7jLaunZM0Fua4LTu0tJBBt5LTwnihk9ZNTNYRyRfmdHWOU2HgbhV+Kv/J8lfGR2TE2phb3uc3llo//AEAThzDzTYjTRu+J1C5zz3v5xe4n+aQoCyYZxJHJTzTv+iZBJIxxcR+yNi7Tv7lot4oqHM5sdBM6HcOLmB7m/abETm9NyqhOT+SpwfgOJOEn8PNF7/curxgWFtraeSA08GxWOqhbLCbsdffQgg2LSOhBWcZxFtPBJM4XEbSbDcno0eJNh6qucCWE2Ihn6P3o5e6+UZretl8e0CtBfS05a94klEsjY2lzuXEc3wjvdlCAneGsbFXTiVrSw5nMcx27HNNiD6WPqtSs4lPOdBSwOqXx/pCHNayMnZpe46u8BdQvC2JtGI1UTWyMZUNE8bZGFhzAZX2DumgK8uCfeDRuNNyeYaifnc0O3z2AGXwsgLHg3EYlldBLE6CoaM3KfY5m/aY5ujgtjBMYFQZwGlvJmdEbkG5bY3FvNVnFBL+UMMMvL94zzB3KvblZDf4tbXsvDhtlYZK33Z8DWe9yXErXk3s3YtcNLWQFsbjQ98fTZTdkTZS7ocxItb0WrwrxTHWiTK0sfG4gscRci9g8W6Eg/JQuCNnGL1HvJjdJ7ozWMODbZ3W0cSb7qGwqmfDRU9fACXwOmbKwftITO+4823zD1QF/osZElRUQ5bGnyXcSLHO3N6WUWziqSYuNHSvqI2Et5udjGuI3DM5u7uvsoRsxmOMPgNzJBG6Mjren0t4qz8GZPyfS8u2XlM+dtfW97+KA+sE4iZUMks10ckNxJC/RzDuL9CCNiF5cJ8UR10bnMaWOYbOY7ex2dp0Ki2svjNSWbCjaJbfbJJbfxyKv4PG6noqPEIhfltdHUMH14ua4ZvNh1/2UBf8ADMYE09TEGkGme1hNx2szA+4A2+KyKG4OlD6vEnNN2umicD3gwMI/FEBAyeyztG1R2el26/O62cK9mjY5mPkmztY4OyZbXI1Fz3XXQFkKy8u5rXIprCoT3xMALKysKqXCu8W8LitEYdIWcsuIsAb5gBrfyXhw/wAHNp4ZoXv5sc24ItbSx28LfJWkoVJ5pqPDfRC6IOfNrs56/wBlsVzaeQDoLNP39Vkey2L/AI8nyb810ELKk/FW/mI/wdP5TRwqlfFE1j3mQt0zkWJHS/j4qBrOBKd9Q6U3yyAh8fQk/Wad2nqrWijjZJPaeiWVUZLUlvRS8M4BbT1DZoZnXaT2XNaQQdwSLK6BECTslN7k9n2uqNfUVoyomHB8tdJVZvjhbFkttlcXXv6qWRcEhEYhg3Mq6eozW5AkGW3xZwBv0tZOH8F935xL8755XSuda24ADfIAfipdEBBuwD86mna/KJ4RG9lvrC4D7+RtZe+DYOIaOOlcRI1kfLJI0cLWNx4hSqICp4VwYIKWrp2yktqs4BI1YHR5APGwX1R4FXRsYxtcMjAGgchmw0tfyVqRARNHg2Ssnqc1+cxjcttsl9b9b3SowbNXRVWa3LjfHktvmIN7+ilkQFWk4VeKeqijnLDVTOkLw0Xa1waCwejd18UfD1bFG2OOtY1jBZrRTx2FlbEQERjOEOqKJ9O+TtSMDXSBo3uDfL6L1xDC+bSPp81s8RizW2uzLeykkQGrhtJyoY473yMa2/fYWuq9/g/8yfTc345zMXZe+QSZbella0QEBj/DLKqenlcSOQ65A+u24dkd4ZgD6LZqMHzVsVVmty43x5bfEHkG9/CylkQFfw7hdjKaenlPMZPJJI4WtbmG9tOoPVakXDtYxnJZXEQ7AuiaZWt+yH3tt1IJVrRAR+CYTHSwtiiByi5JJuXE6lzj1JK8IcGtXSVTnZiY2xMbb4ADc69blS6ICHxbBObUU07XZH07idr5muFnMPmtGo4akZO+ain5BlN5I3MD43u+1lOoPkQrMiAgcG4eMczqieUz1Dm5Q8gNaxv2Y2DQDx3WxgWD+7mftZudM6ba2XMALeOylkQEQzBbVslVn+OFsWS22Vxde/rsvrh/B/dqYQF2cAyG5Fr53ufa381lKogKtg/CRpfefd5cvPtkzNB5QF9LH4hqd1scM4BLSiVpnD2vJc1oYGtjc65JaAdidbKwogKxgHDk8D5C+oEomzF/0bQ5ziLBxdvYAWA2UjgGDCnpGUxPMDQ4EkWzBzi7UfzKWRAV7hThhtFzgx5c2V4c0H6gAsG36gCw9EVhR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3080" name="AutoShape 8" descr="data:image/jpeg;base64,/9j/4AAQSkZJRgABAQAAAQABAAD/2wCEAAkGBxQTEBQUEhQWFRUUFxkXGBUXGBkfGxcdGBccFx0YGBgYHSghHB0nHBcYITEiJikrLi4uHB80ODMsNygtLisBCgoKDg0OGxAQGy8mICQuLDUxNzI3LC0sNCw3LCw0LDQ1LCwsLCwvMCwsLDQsLCwsLCwsLCwsLCwsLCwsLCwsLP/AABEIAIoBZgMBIgACEQEDEQH/xAAcAAEAAgMBAQEAAAAAAAAAAAAABQYBBAcDAgj/xABEEAABAwIEAwUEBQoEBwEAAAABAAIDBBEFEiExBhNBIlFhcYEHFDKRI0JSobEVJDM1Q2JygsHRFnSi8FNzkrKzwuGD/8QAGgEBAAMBAQEAAAAAAAAAAAAAAAMEBQIGAf/EACkRAAICAgICAgAFBQAAAAAAAAABAgMEERIhEzFBURRSYaHRBSJxgcH/2gAMAwEAAhEDEQA/AO4oiwUAXy94AuSAB1O3zWnVYrEx2QyMD7aMLgCfS65bjPG5q6WSGaPluNi0tJIJab5XA7eeqmpx52eitdlQq9l2x7jSKmmdC5pLhHnDvqkkEtbp323VA4k4xlqGQZXmNzQTIIyQM17DrtYX9VV5ZXOsHEnKLC52HcPDVfC16sKENP2zFuzrLOvSJNuP1AdK4SuzTNyvPfpa+nXx81ZsB4+dCzlmMOYxjWxsB1LurnPOw36KjIprMeua00Q15FkHtM7/AINjcVQOw4E7W7yB2st9XAHS9rKVBXKOG6+KgYABz6uawyNItGNw0u2Hef8A4uiYPi8cpyCSN0rWgvbGbht/HzWHfVwfXo38e9TWm+yUREUBaCIiAIiIAiIgCIiAIiIAiIgCIiAIiIAiIgCIiAIiIAiIgCIiAIiIAiIgCIiAIiIDBKjMbxqGmZmmeGXuGg7kjuHVSa4dx9iJmr5dezGeW3wtv96sYtHlnplTMyPDDa9lfllc8lzzdzjmce8nVfCLK9CkkebbbezCIsofDC9IoXO+Frnfwgn8ApHBsAmqdWANZ1kebNHqd/S6vXDnBM9NPHMydjxez2i+rTvY7HvVe7JhX89lmnGnY/XRo8H8AGS0tWHNb9WLYnxedx5Lo+GYVDTgthjbGDvlG/mtyyysS2+dr3JnoKcaFS0kERFCThERAEREAREQBERAEREAREQBERAEREAREQBERAEREAREQBERAEREAREQBERAEREB8lfnjGHXqZyessh/1uX6IIX5/wCKKcx1tQ0/8Vx/6jm/qtL+mtc3/gyv6onwiyLV64N4JjqKczTucA64YGkCwG7ieuqoq6rileKbA4mg2dJG1g/nF3H5XVzLnJKMY+2yhiQg3KU/SRyx25sb+PevlAitlRliwWOgZHzKoumk6QNBsP4j1/BXTgimkmeJzGIKdtzFCzQOJ0zu77Dr/Zc3wwxNvJKM+X4Iuj3fvdzRoT3q/cLYxVT0NVyjnqA8Bo0AY1zQBlHQCzrBZ2XB6bX7/wDDRw7FtJ/t9nRY52uJAcCW7gHUeBHRei51wUaukdyp6V2SV9zMDmIc6wu/KTppvpZdCDwsu2HCWk9mxVbzjtrTPtFgLKjJgiIgCIiAIiIAiIgCIiAIiIAiIgCIiAIiIAiIgCIiAIiIAiIgCIiAIiIAiIgCIiA+VyP2rYfkqmSjaVtif3maH7iF11Vvj/CPeKJ4aLvj7be/TceourGLZ47U36KuZV5Kmjh5UrjmNOqBE0izIYwxrfGwuT4kgfJRV1legcU2n9Hm1Jpa+zCIi6OQpzhLiB1HPntdjuy9veO8eI/qoNFxOCnFxZ3CbhJSR+h8OxKKeMPie17T3H7iNwVyGXE6oYhPJScxx5rrhjXPacpt2mtFjsq7R1kkTg6J7mOGt2m3z71YRxzWC5YWMHUMiFvM7rPjiSqb1pp/ZoTzI2pb2mvo6fwtxCKqM5mGOZlg+NwIIv1AOtip0Lj1F7R6lhvIyKTxsWm3dmGi6dw7jAqqdkzWlodfsnoQbHzVC/HlX210aWNkwsWk+yURYWVXLYREQBERAEREAREQBERAEREAREQBERAEREAREQBERAEREAREQBERAEREAREQBYcsrBQHDOOcF91q3AC0cl3s8idR6H+ihaWlfI4tjaXOALrDew306rrntQw0SUfM+tCcwPgdHDy2+QXPOA5LYjB4kj5tK3Me9yo5fKPO5GOo38fhkAsLsvEnAlPUEyNJhfuS22V3i5vf4iy47M0BxDTmAJAd9oX0PqpaMmNy6IsjGlS+z4WVhfUb7EEdDfXw1VkrFi4a4QmqjmcDFCN5HC1x+6Dv57BX+nxzDKaPkMkjLdiAC4HocxAIJWz7Pqx89FnlOZznvB00+I2FugtbReOO8A09RLzQ50bja4blym3ha9/G6xLbudjja9JfRu1UOFSlUk2/sq2HcGRVFa/I+9LZsjS0/EHk9kHpYtcCuo0dK2NjWRtDWtFgB0UDgOFNpJAxhu2V0hHhqHNb6dtWQKvfa5vW+izjUqteuzKIigLQREQBERAEREAREQBERAEREAREQBERAEREAREQBERAEREAREQBERAEREAREQBEWHICt+0OcMw6a/1gGjzJAXMeAacvxGG31SXHwABU77VcczyNp2G4j7T/ABcdh6C/qQtv2fULKSF1ZVOEfMGVmbSzb7gbku09AtOteLGe/cjHtauylr1H2SftN4g5MIgYfpJgb/us2J9Tp81yJTnGmKNqaySRjszLNa02I0A7jrvdQau4lSrr/X5KOZc7LG/hej7jjLiGtBLibADcnuAXyrj7LcNEtYZHDSFt/wCZ2g+66j+O8H93rHgDsSfSM9TqPQ3XSvTtdf6HDofhVn6lz9kVYDTyxdWPzejh/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qA+kVfZxZAaV1QcwaJHRBlu257HZMrWjckjRemI8RthbEHRyGaYdinaAZPG9jYAdSTYICcRQGF8URzVHu+SSOYNc5zHixZYga998wsRcLewPF2VMbnsBAbI+M3743ZTt0QEgSl1S+IcYbTYox8ry2JtG9xbc2J5mlm9XHYLe4ZpZZHOrKklr5B9HDm7MMe4BGxedyUBZ0VX/wAaxG72xTGnacpqQ36PQ2J3uW30zWsvus4uZHSx1PKmdHI0Pu1o7AJAGe50NyEBZUVWHGP0scRpalr5rlgLW6gWzH4tgCL+a28Q4layZ0MUUtRIwAvbEBZl9g5ziBc926Anl4mqZmy5m5vs3F/le6jsLx+GeF8ocWCMkSNkGV0RbuHg7d6oOCup2PcaqmzwTTEw172WcS51wHn4mi+jXaC1kB1QFZUbNi7G1MdPY55WOkaRtZlr3+ajqvioB8jIIJqkw6SGIDK02vluSMzvAXKAsaKtYfxWZoOcylnLSbNDcji7cHQO0sRY3sV9YNxUKlwDKecNzOYZHNGVhbuHG/ogLGiq9RxkwF5jgnmiiJa+aNl2At+K2t3W62C35+I4Wx08jSXsqXsYxze9+xPh3oCZRQeLcRtilELI5J5i3MY4gCWt+04kgD+q+MM4pin52RsgMDA57XCxBIJLCDqHCxugJ9YUCeKofd4ZgHuNRblRNF5HX7m+G5PReXEWNgA00bZXVEsZOSIAuja7TO4kho62ud0BYwUUFwtiMUkfJjD4304DHxS/G3TQu11vvcGxWUBO3Vb414lbSQaEGV9wxv8A7HwCm8QrGRRvkkNmsBcT4BcFx/F31U7pX6X0a37Lejf7q3iY/llt+kUc3J8UNL2zwpZ2mYPnzSNzZni+rzvYk9538Fs47jklVJmk0a3RjB8LB3Dx8VGBWDCuDKudmdkYa06gvOW/kN1szVcGpS6MOHknuMURWF0RmlEYNnOBy+LgLgetl4Pp3Na1zmkNdcAkdW6EeYK2a2impZg2QGORhDmnyNwQeouFfsCmpsQimp32Y5zhK0dWucO1kvv2wT5OUdl7hqa7R3VQpvg+mfHsdePzkfWPLPp2x+P4qa9p2GCWiMn1oTmB8DYEf77lT+FoZaHFWRSD9J2LjZzSCWuHqPRX7j/N+Tp8uugv5ZhdZ13WQpRfvRqUd4zjL42eHDHDdNDTxh7GOkc0FxdYkk6216KfpMOijN442MPe1oH4L8+TVD3uzOc4uH1iTcW7j/Zdu4PxyOogYGyB8jGNEm9728QL+aZWPZD+5vez7h5Fc3xSS0WALKwFlUDSC5/ilRSsxmU1nLDDSxhvMFxmznbTey6AvN8DSblrSe8gICl4+yCpw6UUGR/JeyXJGNCWEPta2pIC1uIa+mrKeOCkEbpp3xgta0ZomhwLzJYXZYC2u6vrIgNgB5C34LEdO1pJDWgncgAX8ygKZxRU+41sdU1pcyaF0DmgbvYM0Xz1bfyWjjuFup8FtJrIZo5pnfvOlDnHyG3kF0N0YO4B66o+MEEOAIO4Ox9EBQOK8ONXiUTIpSwPonkPbqHDPfK7909barGIVD6nDJ6blCOopsofAwWDmsIdeMdWuA08RZdAEQFrAaCw02Hd5IIxe9hfv6/NAUXifiGnqcPdBA4STTtaxkLb52m4+Ju7Q2257ldKKIsiY07tY1p8w0Ar0ZA0EuDWgncgC59V6WQHJ8EpZYY/fmgzMhqKgPgcL5G805pYf37a63uFPV2KRx4nT1kjvzaal5bJj8LHZy6zj9W4I1KvDYwBYAW7rd6+TTtLcpa0t7rC3yQFJoMTjmxwSMPYfTcqOS1myuY8vdkP1rBwF/Bbvs2kHIqGX7TKufM3q3M+4uPEaq1CBumg7O2m3l3LMcQBJAAJ3sN/NAUzHMNjnxqFkzA9vuj9DtcvLfnYn/YXxhrpIRUYY9xzcqQ0kh+uwtIDb/aYTbyV3LBe9he1r9Vgxi4JAuNjbbyQHPsNx6EYR7rb85ELoPdrHmF+Ut+Hu65tvFedROJMDo4ozmMroIbDvDxmHplK6H7u3NmytzfasL/NZbA0Ws0CxuNBoe9AVbGm2xfDu4R1I/0Nt9wWng2Ix0dZXMqntiMsvOjkebNkaW2sHHS4sdN9VdywXBsLjY9y+JYGu+JodbvAP4oDnEtFJU0+KzQNdkqHM5TbEGURWzEA9HWIHet7HeIKafDHQREPmljEbKcD6Rr7AC7N25Trc6aK+Bq+BTtDswa0OPWwv80BTJRysTw0SusfdpI7nq+zezfv0K8+E8Wiom1EFW8QyNnkk7enNa83DmH6+mlhc6K8PiBIJAJGoJGx8O5Ykp2utma022uAbfNAVv2fQuEEsjmljZ55JWMdoQ1xABt0va/qtLgeoaIK2K4Esc87nM+sA74XW7j3q6ZV5TU4IfYAF7SCbanS2pQFB4K4opYcKibI8Nkax14jfPIXOcbsbu/Nfpf7lqupXU+G4dzhky1jJHA/s2vkc4A91g4K6cLYJ7vRwQyZHvhblzAeJIsTr3KYkiDhZwBHcRf8UBSabEY6TFKx1S4RtqGxPildo1wawNLA7a4IOi18CrWSVWKOALeaxr4wQQXsEZbnAPQkX9VfJIGu+JoNtrgG3zWeSL3sL2tew27vJAcv4ZY+igpK1/0sEkTY5Mw7VMCdCy31L79dd1OQ10dLitTJUODIqqOJ0UztGdhgaWZ9gb6+N1deULWsLd1tPksPgaRYtBHcQLfJAVHh94qMTqaqK/I5UcIfY2lc0lxc3vABDb+CK4MYALAAAdB/ZYQHOPazjJAjpmn4u3J5D4R87n0C5qpbiuv59ZM+9xmLR5N7I/34qJC9DjVqupJnmMqzyWtlv9nPDgqZjLILxREaHZz+g8QNz6LsQaorhTChTUkcdu1a7v4jqfv0UusbJu8tjfwbuJQqq0vk5x7YKQZIJeuZzCfAtzW/0n5rmozNs4Xb1aRp1tcH0XUfbA/83gHfKT8mH+6p9RRczCoZmjtQSPjf5POYfIkfMrRxLONMd/L0ZWZDd8tfR64HxRUteHPjFSIdRnF3xg6EtcNfnf0V9oOOKKpYWSO5ZcLFsmgIIsRm2+8LkNBWPhkbJG7K5ux/oR1HgrXTQ0eIG2lLUnu/RyHwHQ+GnqmTjw3trr7X8DGyZpaT/wBP+St45QthqHxscHsB7DgQbtOo1Cs/AvDU0jRUwVDY3NcRltfbo8Doe7uWpVez2tabNY2Qfaa9o+YcQVCUWJT0sjuVI6NwJa4DYkG2oOhUsn5a+NclsiivFZysi9H6BivYZrXtrba/gvQLi3DHEVbJWwt5z35ngOa46Zd3abCwuu0BZF9EqZakbmNkRujtL0ZVcxPiSRlU6mgpXzvbG2Q5ZI22DiR+0cOoVjVUpP15P/lI/wDyFQFg9aTiaU1UVPPSPgMwcWl0kTh2Bc/o3HvW1xVxE2iia8sdIXOsGN3NmlzjrpoASo/Hf1vh/wDBUf8Aa1R+M4kx2K2fHLJHTQlto43P+km+LNl27AA9SgLjFXNdAJm6tLM48suZRnCXE8ddCZGNLHNNnMdu24uD4ghQvA1ZegqKc5gaUyRhrwQ7llpdGXA6jS49FD4Sx1LR0GIRglogjjqmjrH0kt3s19EBcf8AEreXXPyG1EXAi47eWPmad29tVr0PEVVKGOGHycuTKQ/nQWDXW7RGe/Xa11BMeHUuOuBu1xkII6g0wNwpXhhlfyKbtU3KyR3GV+fLYdc1r2QGzXcTStqpKeCkfO6JrXOLZI2gB4uP0jh9yzh3EsrqplPPSPgc9jntLpI3Ahtgf0bj1K8cI/XNd/yoPwKxiP67pf8ALTf9zUB7v4r/ADeqmZA9/usro3MBF3BgBLx4AO230XlR8S1UrGvjw97mPF2uE9PYg9fjXnwGB+f3298lv/0MXnwXcVFUKck0If2L9JP2gi/c/reyA2sb4nnphI91DIYYwCZRLDa38OfNvpsvpvEs4ikmlopIo44nShxkidmyi4aAxxIJHeF9+0T9V1X/AC//AGCcRfqif/KO/wDEgJnD6vmwskAtnaHW7ri6h4uKmminquWbQOlaWXF3GM5dDsLqNwOLEvdYcklJl5bcoMcl7ZdL9vdQVK4jAKrNbMaiRpttczgG3qgL7w7jLaunZM0Fua4LTu0tJBBt5LTwnihk9ZNTNYRyRfmdHWOU2HgbhV+Kv/J8lfGR2TE2phb3uc3llo//AEAThzDzTYjTRu+J1C5zz3v5xe4n+aQoCyYZxJHJTzTv+iZBJIxxcR+yNi7Tv7lot4oqHM5sdBM6HcOLmB7m/abETm9NyqhOT+SpwfgOJOEn8PNF7/curxgWFtraeSA08GxWOqhbLCbsdffQgg2LSOhBWcZxFtPBJM4XEbSbDcno0eJNh6qucCWE2Ihn6P3o5e6+UZretl8e0CtBfS05a94klEsjY2lzuXEc3wjvdlCAneGsbFXTiVrSw5nMcx27HNNiD6WPqtSs4lPOdBSwOqXx/pCHNayMnZpe46u8BdQvC2JtGI1UTWyMZUNE8bZGFhzAZX2DumgK8uCfeDRuNNyeYaifnc0O3z2AGXwsgLHg3EYlldBLE6CoaM3KfY5m/aY5ujgtjBMYFQZwGlvJmdEbkG5bY3FvNVnFBL+UMMMvL94zzB3KvblZDf4tbXsvDhtlYZK33Z8DWe9yXErXk3s3YtcNLWQFsbjQ98fTZTdkTZS7ocxItb0WrwrxTHWiTK0sfG4gscRci9g8W6Eg/JQuCNnGL1HvJjdJ7ozWMODbZ3W0cSb7qGwqmfDRU9fACXwOmbKwftITO+4823zD1QF/osZElRUQ5bGnyXcSLHO3N6WUWziqSYuNHSvqI2Et5udjGuI3DM5u7uvsoRsxmOMPgNzJBG6Mjren0t4qz8GZPyfS8u2XlM+dtfW97+KA+sE4iZUMks10ckNxJC/RzDuL9CCNiF5cJ8UR10bnMaWOYbOY7ex2dp0Ki2svjNSWbCjaJbfbJJbfxyKv4PG6noqPEIhfltdHUMH14ua4ZvNh1/2UBf8ADMYE09TEGkGme1hNx2szA+4A2+KyKG4OlD6vEnNN2umicD3gwMI/FEBAyeyztG1R2el26/O62cK9mjY5mPkmztY4OyZbXI1Fz3XXQFkKy8u5rXIprCoT3xMALKysKqXCu8W8LitEYdIWcsuIsAb5gBrfyXhw/wAHNp4ZoXv5sc24ItbSx28LfJWkoVJ5pqPDfRC6IOfNrs56/wBlsVzaeQDoLNP39Vkey2L/AI8nyb810ELKk/FW/mI/wdP5TRwqlfFE1j3mQt0zkWJHS/j4qBrOBKd9Q6U3yyAh8fQk/Wad2nqrWijjZJPaeiWVUZLUlvRS8M4BbT1DZoZnXaT2XNaQQdwSLK6BECTslN7k9n2uqNfUVoyomHB8tdJVZvjhbFkttlcXXv6qWRcEhEYhg3Mq6eozW5AkGW3xZwBv0tZOH8F935xL8755XSuda24ADfIAfipdEBBuwD86mna/KJ4RG9lvrC4D7+RtZe+DYOIaOOlcRI1kfLJI0cLWNx4hSqICp4VwYIKWrp2yktqs4BI1YHR5APGwX1R4FXRsYxtcMjAGgchmw0tfyVqRARNHg2Ssnqc1+cxjcttsl9b9b3SowbNXRVWa3LjfHktvmIN7+ilkQFWk4VeKeqijnLDVTOkLw0Xa1waCwejd18UfD1bFG2OOtY1jBZrRTx2FlbEQERjOEOqKJ9O+TtSMDXSBo3uDfL6L1xDC+bSPp81s8RizW2uzLeykkQGrhtJyoY473yMa2/fYWuq9/g/8yfTc345zMXZe+QSZbella0QEBj/DLKqenlcSOQ65A+u24dkd4ZgD6LZqMHzVsVVmty43x5bfEHkG9/CylkQFfw7hdjKaenlPMZPJJI4WtbmG9tOoPVakXDtYxnJZXEQ7AuiaZWt+yH3tt1IJVrRAR+CYTHSwtiiByi5JJuXE6lzj1JK8IcGtXSVTnZiY2xMbb4ADc69blS6ICHxbBObUU07XZH07idr5muFnMPmtGo4akZO+ain5BlN5I3MD43u+1lOoPkQrMiAgcG4eMczqieUz1Dm5Q8gNaxv2Y2DQDx3WxgWD+7mftZudM6ba2XMALeOylkQEQzBbVslVn+OFsWS22Vxde/rsvrh/B/dqYQF2cAyG5Fr53ufa381lKogKtg/CRpfefd5cvPtkzNB5QF9LH4hqd1scM4BLSiVpnD2vJc1oYGtjc65JaAdidbKwogKxgHDk8D5C+oEomzF/0bQ5ziLBxdvYAWA2UjgGDCnpGUxPMDQ4EkWzBzi7UfzKWRAV7hThhtFzgx5c2V4c0H6gAsG36gCw9EVhR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3075" name="Rectangle 3"/>
          <p:cNvSpPr>
            <a:spLocks noChangeArrowheads="1"/>
          </p:cNvSpPr>
          <p:nvPr/>
        </p:nvSpPr>
        <p:spPr bwMode="auto">
          <a:xfrm>
            <a:off x="1066800" y="42469177"/>
            <a:ext cx="488442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6600" b="1" dirty="0" smtClean="0">
                <a:latin typeface="+mj-lt"/>
              </a:rPr>
              <a:t>Συμπεράσματα: </a:t>
            </a:r>
            <a:r>
              <a:rPr lang="el-GR" sz="6600" dirty="0" smtClean="0">
                <a:latin typeface="+mj-lt"/>
              </a:rPr>
              <a:t>Προτείνουμε την εφαρμογή </a:t>
            </a:r>
            <a:r>
              <a:rPr lang="en-US" sz="6600" dirty="0" smtClean="0">
                <a:latin typeface="+mj-lt"/>
              </a:rPr>
              <a:t>antibiotic stewardship</a:t>
            </a:r>
            <a:r>
              <a:rPr lang="en-US" sz="6600" dirty="0" smtClean="0">
                <a:latin typeface="+mj-lt"/>
                <a:sym typeface="Symbol"/>
              </a:rPr>
              <a:t></a:t>
            </a:r>
            <a:r>
              <a:rPr lang="en-US" sz="6600" dirty="0" smtClean="0">
                <a:latin typeface="+mj-lt"/>
              </a:rPr>
              <a:t> </a:t>
            </a:r>
            <a:r>
              <a:rPr lang="el-GR" sz="6600" dirty="0" smtClean="0">
                <a:latin typeface="+mj-lt"/>
              </a:rPr>
              <a:t>σωστό αντιβιοτικό, στη σωστή δόση και στο σωστό χρόνο για τη μείωση δυσμενών επιπτώσεων που σχετίζονται με τη χρήση των αντιβιοτικών, την ασφάλεια του ασθενή και την παροχή υψηλής ποιοτικής φροντίδας υγείας.</a:t>
            </a:r>
            <a:endParaRPr lang="el-GR" sz="6600" dirty="0">
              <a:latin typeface="+mj-lt"/>
            </a:endParaRPr>
          </a:p>
        </p:txBody>
      </p:sp>
      <p:sp>
        <p:nvSpPr>
          <p:cNvPr id="3073" name="Rectangle 1"/>
          <p:cNvSpPr>
            <a:spLocks noChangeArrowheads="1"/>
          </p:cNvSpPr>
          <p:nvPr/>
        </p:nvSpPr>
        <p:spPr bwMode="auto">
          <a:xfrm>
            <a:off x="4800600" y="2328148"/>
            <a:ext cx="423672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l-GR" sz="8000" b="1" dirty="0" smtClean="0">
                <a:latin typeface="+mj-lt"/>
              </a:rPr>
              <a:t>ΕΙΔΗ ΜΙΚΡΟΒΙΩΝ ΚΑΙ ΜΙΚΡΟΒΙΑΚΗ ΑΝΤΟΧΗ  ΠΙΘΑΝΗΣ ΠΝΕΥΜΟΝΙΑΣ ΤΟΥ ΑΝΑΠΝΕΥΣΤΗΡΑ ΣΤΗ ΜΕΘ</a:t>
            </a:r>
            <a:endParaRPr lang="el-GR" sz="8000" dirty="0">
              <a:latin typeface="+mj-lt"/>
            </a:endParaRPr>
          </a:p>
        </p:txBody>
      </p:sp>
      <p:sp>
        <p:nvSpPr>
          <p:cNvPr id="3" name="Rectangle 1"/>
          <p:cNvSpPr>
            <a:spLocks noChangeArrowheads="1"/>
          </p:cNvSpPr>
          <p:nvPr/>
        </p:nvSpPr>
        <p:spPr bwMode="auto">
          <a:xfrm>
            <a:off x="1905000" y="12111037"/>
            <a:ext cx="456438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1" hangingPunct="1"/>
            <a:r>
              <a:rPr kumimoji="0" lang="el-GR" sz="6600" b="1" i="0" u="none" strike="noStrike" cap="none" normalizeH="0" baseline="0" dirty="0" smtClean="0">
                <a:ln>
                  <a:noFill/>
                </a:ln>
                <a:solidFill>
                  <a:schemeClr val="tx1"/>
                </a:solidFill>
                <a:effectLst/>
                <a:latin typeface="+mj-lt"/>
                <a:ea typeface="Times New Roman" pitchFamily="18" charset="0"/>
                <a:cs typeface="Times New Roman" pitchFamily="18" charset="0"/>
              </a:rPr>
              <a:t>Εισαγωγή: </a:t>
            </a:r>
            <a:r>
              <a:rPr lang="el-GR" sz="6600" dirty="0" smtClean="0">
                <a:latin typeface="+mj-lt"/>
              </a:rPr>
              <a:t>Η Εθνική επιτήρηση της πνευμονίας του αναπνευστήρα (</a:t>
            </a:r>
            <a:r>
              <a:rPr lang="en-US" sz="6600" dirty="0" smtClean="0">
                <a:latin typeface="+mj-lt"/>
              </a:rPr>
              <a:t>Ventilator</a:t>
            </a:r>
            <a:r>
              <a:rPr lang="el-GR" sz="6600" dirty="0" smtClean="0">
                <a:latin typeface="+mj-lt"/>
              </a:rPr>
              <a:t>-</a:t>
            </a:r>
            <a:r>
              <a:rPr lang="en-US" sz="6600" dirty="0" smtClean="0">
                <a:latin typeface="+mj-lt"/>
              </a:rPr>
              <a:t>Associated Pneumonia</a:t>
            </a:r>
            <a:r>
              <a:rPr lang="el-GR" sz="6600" dirty="0" smtClean="0">
                <a:latin typeface="+mj-lt"/>
              </a:rPr>
              <a:t>=</a:t>
            </a:r>
            <a:r>
              <a:rPr lang="en-US" sz="6600" dirty="0" smtClean="0">
                <a:latin typeface="+mj-lt"/>
              </a:rPr>
              <a:t>VAP</a:t>
            </a:r>
            <a:r>
              <a:rPr lang="el-GR" sz="6600" dirty="0" smtClean="0">
                <a:latin typeface="+mj-lt"/>
              </a:rPr>
              <a:t>) ήταν πρόκληση λόγω έλλειψης αντικειμενικών και αξιόπιστων ορισμών. Το 2013 το Εθνικό Δίκτυο ασφάλειας φροντίδας Υγείας (</a:t>
            </a:r>
            <a:r>
              <a:rPr lang="en-US" sz="6600" dirty="0" smtClean="0">
                <a:latin typeface="+mj-lt"/>
              </a:rPr>
              <a:t>National Healthcare Safety Network</a:t>
            </a:r>
            <a:r>
              <a:rPr lang="el-GR" sz="6600" dirty="0" smtClean="0">
                <a:latin typeface="+mj-lt"/>
              </a:rPr>
              <a:t>) αντικατέστησε την επιτήρηση για </a:t>
            </a:r>
            <a:r>
              <a:rPr lang="en-US" sz="6600" dirty="0" smtClean="0">
                <a:latin typeface="+mj-lt"/>
              </a:rPr>
              <a:t>VAP </a:t>
            </a:r>
            <a:r>
              <a:rPr lang="el-GR" sz="6600" dirty="0" smtClean="0">
                <a:latin typeface="+mj-lt"/>
              </a:rPr>
              <a:t>σε ενήλικες ασθενείς με την επιτήρηση </a:t>
            </a:r>
            <a:r>
              <a:rPr lang="el-GR" sz="6600" dirty="0" err="1" smtClean="0">
                <a:latin typeface="+mj-lt"/>
              </a:rPr>
              <a:t>συμβαμάτω</a:t>
            </a:r>
            <a:r>
              <a:rPr lang="en-US" sz="6600" dirty="0" smtClean="0">
                <a:latin typeface="+mj-lt"/>
              </a:rPr>
              <a:t>v</a:t>
            </a:r>
            <a:r>
              <a:rPr lang="el-GR" sz="6600" dirty="0" smtClean="0">
                <a:latin typeface="+mj-lt"/>
              </a:rPr>
              <a:t> που σχετίζονται με τον αναπνευστήρα (</a:t>
            </a:r>
            <a:r>
              <a:rPr lang="en-US" sz="6600" dirty="0" smtClean="0">
                <a:latin typeface="+mj-lt"/>
              </a:rPr>
              <a:t>Ventilator</a:t>
            </a:r>
            <a:r>
              <a:rPr lang="el-GR" sz="6600" dirty="0" smtClean="0">
                <a:latin typeface="+mj-lt"/>
              </a:rPr>
              <a:t>-</a:t>
            </a:r>
            <a:r>
              <a:rPr lang="en-US" sz="6600" dirty="0" smtClean="0">
                <a:latin typeface="+mj-lt"/>
              </a:rPr>
              <a:t>Associated events</a:t>
            </a:r>
            <a:r>
              <a:rPr lang="el-GR" sz="6600" dirty="0" smtClean="0">
                <a:latin typeface="+mj-lt"/>
              </a:rPr>
              <a:t>=</a:t>
            </a:r>
            <a:r>
              <a:rPr lang="en-US" sz="6600" dirty="0" smtClean="0">
                <a:latin typeface="+mj-lt"/>
              </a:rPr>
              <a:t>VAE </a:t>
            </a:r>
            <a:r>
              <a:rPr lang="el-GR" sz="6600" dirty="0" smtClean="0">
                <a:latin typeface="+mj-lt"/>
              </a:rPr>
              <a:t>), </a:t>
            </a:r>
            <a:r>
              <a:rPr lang="en-US" sz="6600" dirty="0" smtClean="0">
                <a:latin typeface="+mj-lt"/>
              </a:rPr>
              <a:t>VAC</a:t>
            </a:r>
            <a:r>
              <a:rPr lang="el-GR" sz="6600" dirty="0" smtClean="0">
                <a:latin typeface="+mj-lt"/>
              </a:rPr>
              <a:t> (</a:t>
            </a:r>
            <a:r>
              <a:rPr lang="en-US" sz="6600" dirty="0" smtClean="0">
                <a:latin typeface="+mj-lt"/>
              </a:rPr>
              <a:t>Ventilator</a:t>
            </a:r>
            <a:r>
              <a:rPr lang="el-GR" sz="6600" dirty="0" smtClean="0">
                <a:latin typeface="+mj-lt"/>
              </a:rPr>
              <a:t>-</a:t>
            </a:r>
            <a:r>
              <a:rPr lang="en-US" sz="6600" dirty="0" smtClean="0">
                <a:latin typeface="+mj-lt"/>
              </a:rPr>
              <a:t>Associated Conditions</a:t>
            </a:r>
            <a:r>
              <a:rPr lang="el-GR" sz="6600" dirty="0" smtClean="0">
                <a:latin typeface="+mj-lt"/>
              </a:rPr>
              <a:t>), </a:t>
            </a:r>
            <a:r>
              <a:rPr lang="en-US" sz="6600" dirty="0" smtClean="0">
                <a:latin typeface="+mj-lt"/>
              </a:rPr>
              <a:t>IVAC </a:t>
            </a:r>
            <a:r>
              <a:rPr lang="el-GR" sz="6600" dirty="0" smtClean="0">
                <a:latin typeface="+mj-lt"/>
              </a:rPr>
              <a:t>(</a:t>
            </a:r>
            <a:r>
              <a:rPr lang="en-US" sz="6600" dirty="0" smtClean="0">
                <a:latin typeface="+mj-lt"/>
              </a:rPr>
              <a:t>Infection</a:t>
            </a:r>
            <a:r>
              <a:rPr lang="el-GR" sz="6600" dirty="0" smtClean="0">
                <a:latin typeface="+mj-lt"/>
              </a:rPr>
              <a:t>-</a:t>
            </a:r>
            <a:r>
              <a:rPr lang="en-US" sz="6600" dirty="0" smtClean="0">
                <a:latin typeface="+mj-lt"/>
              </a:rPr>
              <a:t>related Ventilator</a:t>
            </a:r>
            <a:r>
              <a:rPr lang="el-GR" sz="6600" dirty="0" smtClean="0">
                <a:latin typeface="+mj-lt"/>
              </a:rPr>
              <a:t>-</a:t>
            </a:r>
            <a:r>
              <a:rPr lang="en-US" sz="6600" dirty="0" smtClean="0">
                <a:latin typeface="+mj-lt"/>
              </a:rPr>
              <a:t>Associated Complications</a:t>
            </a:r>
            <a:r>
              <a:rPr lang="el-GR" sz="6600" dirty="0" smtClean="0">
                <a:latin typeface="+mj-lt"/>
              </a:rPr>
              <a:t>) και  </a:t>
            </a:r>
            <a:r>
              <a:rPr lang="en-US" sz="6600" dirty="0" smtClean="0">
                <a:latin typeface="+mj-lt"/>
              </a:rPr>
              <a:t>PVAP</a:t>
            </a:r>
            <a:r>
              <a:rPr lang="el-GR" sz="6600" dirty="0" smtClean="0">
                <a:latin typeface="+mj-lt"/>
              </a:rPr>
              <a:t> (</a:t>
            </a:r>
            <a:r>
              <a:rPr lang="en-US" sz="6600" dirty="0" smtClean="0">
                <a:latin typeface="+mj-lt"/>
              </a:rPr>
              <a:t>Possible Ventilator</a:t>
            </a:r>
            <a:r>
              <a:rPr lang="el-GR" sz="6600" dirty="0" smtClean="0">
                <a:latin typeface="+mj-lt"/>
              </a:rPr>
              <a:t>-</a:t>
            </a:r>
            <a:r>
              <a:rPr lang="en-US" sz="6600" dirty="0" smtClean="0">
                <a:latin typeface="+mj-lt"/>
              </a:rPr>
              <a:t>Associated Pneumonia</a:t>
            </a:r>
            <a:r>
              <a:rPr lang="el-GR" sz="6600" dirty="0" smtClean="0">
                <a:latin typeface="+mj-lt"/>
              </a:rPr>
              <a:t>).</a:t>
            </a:r>
            <a:endParaRPr kumimoji="0" lang="el-GR" sz="6600" b="0" i="0" u="none" strike="noStrike" cap="none" normalizeH="0" baseline="0" dirty="0" smtClean="0">
              <a:ln>
                <a:noFill/>
              </a:ln>
              <a:solidFill>
                <a:schemeClr val="tx1"/>
              </a:solidFill>
              <a:effectLst/>
              <a:latin typeface="+mj-lt"/>
              <a:cs typeface="Arial" pitchFamily="34" charset="0"/>
            </a:endParaRPr>
          </a:p>
        </p:txBody>
      </p:sp>
      <p:sp>
        <p:nvSpPr>
          <p:cNvPr id="4" name="Rectangle 2"/>
          <p:cNvSpPr>
            <a:spLocks noChangeArrowheads="1"/>
          </p:cNvSpPr>
          <p:nvPr/>
        </p:nvSpPr>
        <p:spPr bwMode="auto">
          <a:xfrm>
            <a:off x="11430000" y="18283237"/>
            <a:ext cx="28575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1" hangingPunct="1"/>
            <a:r>
              <a:rPr kumimoji="0" lang="el-GR" sz="6600" b="1" i="0" u="none" strike="noStrike" cap="none" normalizeH="0" baseline="0" dirty="0" smtClean="0">
                <a:ln>
                  <a:noFill/>
                </a:ln>
                <a:solidFill>
                  <a:schemeClr val="tx1"/>
                </a:solidFill>
                <a:effectLst/>
                <a:latin typeface="+mj-lt"/>
                <a:ea typeface="Times New Roman" pitchFamily="18" charset="0"/>
                <a:cs typeface="Times New Roman" pitchFamily="18" charset="0"/>
              </a:rPr>
              <a:t>Σκοπός: </a:t>
            </a:r>
            <a:r>
              <a:rPr lang="el-GR" sz="6600" dirty="0" smtClean="0">
                <a:latin typeface="+mj-lt"/>
              </a:rPr>
              <a:t>Διερεύνηση μικροβίων και μικροβιακής αντοχής</a:t>
            </a:r>
            <a:r>
              <a:rPr lang="el-GR" sz="6600" b="1" dirty="0" smtClean="0">
                <a:latin typeface="+mj-lt"/>
              </a:rPr>
              <a:t> </a:t>
            </a:r>
            <a:r>
              <a:rPr lang="en-US" sz="6600" dirty="0" smtClean="0">
                <a:latin typeface="+mj-lt"/>
              </a:rPr>
              <a:t>PVAP</a:t>
            </a:r>
            <a:r>
              <a:rPr lang="el-GR" sz="6600" dirty="0" smtClean="0">
                <a:latin typeface="+mj-lt"/>
              </a:rPr>
              <a:t> στη ΜΕΘ.</a:t>
            </a:r>
            <a:endParaRPr kumimoji="0" lang="el-GR" sz="6600" b="0" i="0" u="none" strike="noStrike" cap="none" normalizeH="0" baseline="0" dirty="0" smtClean="0">
              <a:ln>
                <a:noFill/>
              </a:ln>
              <a:solidFill>
                <a:schemeClr val="tx1"/>
              </a:solidFill>
              <a:effectLst/>
              <a:latin typeface="+mj-lt"/>
              <a:cs typeface="Arial" pitchFamily="34" charset="0"/>
            </a:endParaRPr>
          </a:p>
        </p:txBody>
      </p:sp>
      <p:sp>
        <p:nvSpPr>
          <p:cNvPr id="26" name="25 - Ορθογώνιο"/>
          <p:cNvSpPr/>
          <p:nvPr/>
        </p:nvSpPr>
        <p:spPr>
          <a:xfrm>
            <a:off x="4343400" y="19883437"/>
            <a:ext cx="40995600" cy="3139321"/>
          </a:xfrm>
          <a:prstGeom prst="rect">
            <a:avLst/>
          </a:prstGeom>
        </p:spPr>
        <p:txBody>
          <a:bodyPr wrap="square">
            <a:spAutoFit/>
          </a:bodyPr>
          <a:lstStyle/>
          <a:p>
            <a:pPr algn="just"/>
            <a:r>
              <a:rPr lang="el-GR" sz="6600" b="1" dirty="0" smtClean="0">
                <a:latin typeface="+mj-lt"/>
              </a:rPr>
              <a:t>Υλικό-Μέθοδοι: </a:t>
            </a:r>
            <a:r>
              <a:rPr lang="el-GR" sz="6600" dirty="0" smtClean="0">
                <a:latin typeface="+mj-lt"/>
              </a:rPr>
              <a:t>Πραγματοποιήθηκε προοπτική μελέτη επιτήρησης  από Ιανουάριο 2018-Δεκέμβριο 2019. Αναπτύχτηκε </a:t>
            </a:r>
            <a:r>
              <a:rPr lang="el-GR" sz="6600" dirty="0" err="1" smtClean="0">
                <a:latin typeface="+mj-lt"/>
              </a:rPr>
              <a:t>προτυπωμένο</a:t>
            </a:r>
            <a:r>
              <a:rPr lang="el-GR" sz="6600" dirty="0" smtClean="0">
                <a:latin typeface="+mj-lt"/>
              </a:rPr>
              <a:t> πρωτόκολλο συλλογής δεδομένων. Η διάγνωση των </a:t>
            </a:r>
            <a:r>
              <a:rPr lang="en-US" sz="6600" dirty="0" smtClean="0">
                <a:latin typeface="+mj-lt"/>
              </a:rPr>
              <a:t>VAE </a:t>
            </a:r>
            <a:r>
              <a:rPr lang="el-GR" sz="6600" dirty="0" smtClean="0">
                <a:latin typeface="+mj-lt"/>
              </a:rPr>
              <a:t>έγινε με κριτήρια του </a:t>
            </a:r>
            <a:r>
              <a:rPr lang="en-US" sz="6600" dirty="0" smtClean="0">
                <a:latin typeface="+mj-lt"/>
              </a:rPr>
              <a:t>CDC </a:t>
            </a:r>
            <a:r>
              <a:rPr lang="el-GR" sz="6600" dirty="0" smtClean="0">
                <a:latin typeface="+mj-lt"/>
              </a:rPr>
              <a:t>2018. Η μικροβιακή αντοχή ορίσθηκε με βάση τα αποτελέσματα του αντιβιογράμματος. </a:t>
            </a:r>
            <a:endParaRPr lang="el-GR" sz="6600" dirty="0">
              <a:latin typeface="+mj-lt"/>
            </a:endParaRPr>
          </a:p>
        </p:txBody>
      </p:sp>
      <p:sp>
        <p:nvSpPr>
          <p:cNvPr id="6" name="Rectangle 3"/>
          <p:cNvSpPr>
            <a:spLocks noChangeArrowheads="1"/>
          </p:cNvSpPr>
          <p:nvPr/>
        </p:nvSpPr>
        <p:spPr bwMode="auto">
          <a:xfrm>
            <a:off x="11506200" y="39695437"/>
            <a:ext cx="23826843"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1" hangingPunct="1"/>
            <a:r>
              <a:rPr kumimoji="0" lang="el-GR" sz="6000" b="1" i="0" u="none" strike="noStrike" cap="none" normalizeH="0" baseline="0" dirty="0" smtClean="0">
                <a:ln>
                  <a:noFill/>
                </a:ln>
                <a:solidFill>
                  <a:schemeClr val="tx1"/>
                </a:solidFill>
                <a:effectLst/>
                <a:latin typeface="+mj-lt"/>
                <a:ea typeface="Times New Roman" pitchFamily="18" charset="0"/>
                <a:cs typeface="Times New Roman" pitchFamily="18" charset="0"/>
              </a:rPr>
              <a:t>Εικόνα 1. </a:t>
            </a:r>
            <a:r>
              <a:rPr lang="el-GR" sz="6000" dirty="0" smtClean="0">
                <a:latin typeface="+mj-lt"/>
              </a:rPr>
              <a:t>Κατανομή παθογόνων στους ασθενείς με </a:t>
            </a:r>
            <a:r>
              <a:rPr lang="en-US" sz="6000" dirty="0" smtClean="0">
                <a:latin typeface="+mj-lt"/>
              </a:rPr>
              <a:t>PVAP</a:t>
            </a:r>
            <a:endParaRPr lang="el-GR" sz="6000" dirty="0" smtClean="0">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6000" b="1" i="0" u="none" strike="noStrike" cap="none" normalizeH="0" baseline="0" dirty="0" smtClean="0">
                <a:ln>
                  <a:noFill/>
                </a:ln>
                <a:solidFill>
                  <a:schemeClr val="tx1"/>
                </a:solidFill>
                <a:effectLst/>
                <a:latin typeface="+mj-lt"/>
                <a:ea typeface="Times New Roman" pitchFamily="18" charset="0"/>
                <a:cs typeface="Times New Roman" pitchFamily="18" charset="0"/>
              </a:rPr>
              <a:t>.</a:t>
            </a:r>
            <a:endParaRPr kumimoji="0" lang="el-GR" sz="6000" b="0" i="0" u="none" strike="noStrike" cap="none" normalizeH="0" baseline="0" dirty="0" smtClean="0">
              <a:ln>
                <a:noFill/>
              </a:ln>
              <a:solidFill>
                <a:schemeClr val="tx1"/>
              </a:solidFill>
              <a:effectLst/>
              <a:latin typeface="+mj-lt"/>
              <a:cs typeface="Arial" pitchFamily="34" charset="0"/>
            </a:endParaRPr>
          </a:p>
        </p:txBody>
      </p:sp>
      <p:pic>
        <p:nvPicPr>
          <p:cNvPr id="8" name="Picture 6" descr="What is VAP? Causes and Treatment (Ventilator-Associated Pneumonia)"/>
          <p:cNvPicPr>
            <a:picLocks noChangeAspect="1" noChangeArrowheads="1"/>
          </p:cNvPicPr>
          <p:nvPr/>
        </p:nvPicPr>
        <p:blipFill>
          <a:blip r:embed="rId3" cstate="print"/>
          <a:srcRect t="22093"/>
          <a:stretch>
            <a:fillRect/>
          </a:stretch>
        </p:blipFill>
        <p:spPr bwMode="auto">
          <a:xfrm>
            <a:off x="1295400" y="4262437"/>
            <a:ext cx="10820400" cy="6858000"/>
          </a:xfrm>
          <a:prstGeom prst="rect">
            <a:avLst/>
          </a:prstGeom>
          <a:noFill/>
        </p:spPr>
      </p:pic>
      <p:sp>
        <p:nvSpPr>
          <p:cNvPr id="3082" name="AutoShape 10" descr="Amazon.com: Multistate Models for the Analysis of Life History Data:  9780367571726: Cook, Richard J: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3084" name="AutoShape 12" descr="Amazon.com: Multistate Models for the Analysis of Life History Data:  9780367571726: Cook, Richard J: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3086" name="AutoShape 14" descr="Amazon.com: Multistate Models for the Analysis of Life History Data:  9780367571726: Cook, Richard J: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3088" name="AutoShape 16" descr="Amazon.com: Multistate Models for the Analysis of Life History Data:  9780367571726: Cook, Richard J: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1028" name="AutoShape 4" descr="What are Ventilator-Associated Pneumonias/Ventilator-Associated Events and  How to Reduce Their Prevalence in Your Hospital - Vapother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2" name="AutoShape 6" descr="What are Ventilator-Associated Pneumonias/Ventilator-Associated Events and  How to Reduce Their Prevalence in Your Hospital - Vapother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1032" name="AutoShape 8" descr="What are Ventilator-Associated Pneumonias/Ventilator-Associated Events and  How to Reduce Their Prevalence in Your Hospital - Vapother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1034" name="AutoShape 10" descr="What are Ventilator-Associated Pneumonias/Ventilator-Associated Events and  How to Reduce Their Prevalence in Your Hospital - Vapother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sp>
        <p:nvSpPr>
          <p:cNvPr id="1036" name="AutoShape 12" descr="What are Ventilator-Associated Pneumonias/Ventilator-Associated Events and  How to Reduce Their Prevalence in Your Hospital - Vapother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latin typeface="+mj-lt"/>
            </a:endParaRPr>
          </a:p>
        </p:txBody>
      </p:sp>
      <p:graphicFrame>
        <p:nvGraphicFramePr>
          <p:cNvPr id="33" name="32 - Γράφημα"/>
          <p:cNvGraphicFramePr/>
          <p:nvPr/>
        </p:nvGraphicFramePr>
        <p:xfrm>
          <a:off x="5715000" y="30932437"/>
          <a:ext cx="33223200" cy="8534400"/>
        </p:xfrm>
        <a:graphic>
          <a:graphicData uri="http://schemas.openxmlformats.org/drawingml/2006/chart">
            <c:chart xmlns:c="http://schemas.openxmlformats.org/drawingml/2006/chart" xmlns:r="http://schemas.openxmlformats.org/officeDocument/2006/relationships" r:id="rId4"/>
          </a:graphicData>
        </a:graphic>
      </p:graphicFrame>
      <p:sp>
        <p:nvSpPr>
          <p:cNvPr id="5" name="AutoShape 14" descr="What are Ventilator-Associated Pneumonias/Ventilator-Associated Events and  How to Reduce Their Prevalence in Your Hospital - Vapother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39" name="Picture 15"/>
          <p:cNvPicPr>
            <a:picLocks noChangeAspect="1" noChangeArrowheads="1"/>
          </p:cNvPicPr>
          <p:nvPr/>
        </p:nvPicPr>
        <p:blipFill>
          <a:blip r:embed="rId5" cstate="print"/>
          <a:srcRect/>
          <a:stretch>
            <a:fillRect/>
          </a:stretch>
        </p:blipFill>
        <p:spPr bwMode="auto">
          <a:xfrm>
            <a:off x="36652200" y="4338637"/>
            <a:ext cx="12039600" cy="7162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2661</TotalTime>
  <Words>355</Words>
  <Application>Microsoft Office PowerPoint</Application>
  <PresentationFormat>Προσαρμογή</PresentationFormat>
  <Paragraphs>87</Paragraphs>
  <Slides>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Default Design</vt:lpstr>
      <vt:lpstr>Διαφάνεια 1</vt:lpstr>
    </vt:vector>
  </TitlesOfParts>
  <Company>Genigraphics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user</cp:lastModifiedBy>
  <cp:revision>163</cp:revision>
  <cp:lastPrinted>2000-08-03T00:31:24Z</cp:lastPrinted>
  <dcterms:created xsi:type="dcterms:W3CDTF">2000-02-09T15:01:13Z</dcterms:created>
  <dcterms:modified xsi:type="dcterms:W3CDTF">2022-10-28T09:00:21Z</dcterms:modified>
</cp:coreProperties>
</file>