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106" d="100"/>
          <a:sy n="106" d="100"/>
        </p:scale>
        <p:origin x="55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10" y="62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31/10/2022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259632" y="699542"/>
            <a:ext cx="7272808" cy="1923746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ΕΠΙΧΕΙΡ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ΣΙΑΚΟΣ ΣΧΕΔΙΑΣΜΟΣ ΚΑΙ ΔΙΑΧΕΙΡΙΣΗ ΤΟΥ ΕΜΒΟΛΙΑΣΤΙΚΟΥ ΚΕΝΤΡΟΥ ΤΟΥ Π.Γ.Ν.ΠΑΤΡΩΝ</a:t>
            </a:r>
            <a:b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el-GR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el-GR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827584" y="225103"/>
            <a:ext cx="7632848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1200" b="1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1</a:t>
            </a:r>
            <a:r>
              <a:rPr lang="en-US" sz="12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4</a:t>
            </a:r>
            <a:r>
              <a:rPr lang="el-GR" sz="1200" b="1" baseline="30000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ο</a:t>
            </a:r>
            <a:r>
              <a:rPr lang="el-GR" sz="1200" b="1" dirty="0" smtClean="0">
                <a:solidFill>
                  <a:schemeClr val="tx1">
                    <a:lumMod val="85000"/>
                  </a:schemeClr>
                </a:solidFill>
                <a:latin typeface="+mj-lt"/>
              </a:rPr>
              <a:t> ΠΑΝΕΛΛΗΝΙΟ ΣΥΝΕΔΡΙΟ ΕΛΛΗΝΙΚΗΣ ΕΤΑΙΡΕΙΑΣ ΕΛΕΓΧΟΥ ΛΟΙΜΩΞΕΩΝ</a:t>
            </a:r>
            <a:endParaRPr kumimoji="0" lang="el-GR" sz="1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95736" y="3753065"/>
            <a:ext cx="6696744" cy="4616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ΤΣΟΥΚΑΛΑ Α.</a:t>
            </a:r>
            <a:r>
              <a:rPr kumimoji="0" lang="el-GR" sz="1200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1,2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ΖΗΣΙΜΟΠΟΥΛΟΥ Ο.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ΝΙΚΟΛΑΚΟΠΟΥΛΟΥ Ν.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ΝΤΑΗ Ε.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ΠΡΩΙΜΟΥ Ε.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2,3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ΠΑΠΑΒΡΑΜΟΠΟΥΛΟΥ Α.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2,3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 ΧΟΝΔΡΟΛΕΟΥ Α.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1,2</a:t>
            </a: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ΣΑΡΑΝΤΟΠΟΥΛΟΣ Α.</a:t>
            </a:r>
            <a:r>
              <a:rPr kumimoji="0" lang="el-GR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79912" y="4443958"/>
            <a:ext cx="5112568" cy="519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zh-CN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ongti SC"/>
                <a:cs typeface="Times New Roman" pitchFamily="18" charset="0"/>
              </a:rPr>
              <a:t>ΓΡΑΦΕΙΟ ΝΟΣΟΚΟΜΕΙΑΚΩΝ ΛΟΙΜΩΞΕΩΝ Π. Γ. Ν. ΠΑΤΡΩΝ</a:t>
            </a:r>
            <a:endParaRPr kumimoji="0" lang="el-GR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zh-CN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ongti SC"/>
                <a:cs typeface="Times New Roman" pitchFamily="18" charset="0"/>
              </a:rPr>
              <a:t>ΕΜΒΟΛΙΑΣΤΙΚΟ ΚΕΝΤΡΟ Π. Γ. Ν. ΠΑΤΡΩΝ</a:t>
            </a:r>
            <a:endParaRPr kumimoji="0" lang="el-GR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l-GR" altLang="zh-CN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Songti SC"/>
                <a:cs typeface="Times New Roman" pitchFamily="18" charset="0"/>
              </a:rPr>
              <a:t>ΤΜΗΜΑ ΕΠΙΣΚΕΠΤΡΙΩΝ ΥΓΕΙΑΣ Π. Γ. Ν. ΠΑΤΡΩΝ </a:t>
            </a:r>
            <a:endParaRPr kumimoji="0" lang="el-GR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23678"/>
            <a:ext cx="2952750" cy="1552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107504" y="195486"/>
            <a:ext cx="4389884" cy="3248371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el-GR" sz="1800" b="1" dirty="0">
                <a:solidFill>
                  <a:srgbClr val="FFC000"/>
                </a:solidFill>
              </a:rPr>
              <a:t>Εισαγωγή:</a:t>
            </a:r>
            <a:r>
              <a:rPr lang="el-GR" sz="1800" dirty="0"/>
              <a:t> </a:t>
            </a:r>
            <a:endParaRPr lang="el-GR" sz="1800" dirty="0" smtClean="0"/>
          </a:p>
          <a:p>
            <a:pPr marL="137160" indent="0" algn="just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ΠΓΝ Πατρών συμμετέχει στο Εθνικό Επιχειρησιακό Σχέδιο Εμβολιασμών κατά του COVID-19 “Επιχείρηση Ελευθερία” από τις 29/12/2020 συνεχώς έως και σήμερα 30/9/2022 με αποστολή τον εμβολιασμό του πληθυσμού, σύμφωνα με τις οδηγίες της Εθνικής Επιτροπής Εμβολιασμού. Είναι ένα από τα πρώτα εννέα εμβολιαστικά κέντρα που λειτούργησαν </a:t>
            </a:r>
            <a:r>
              <a:rPr lang="el-GR" sz="1800" dirty="0" smtClean="0"/>
              <a:t>πανελλαδικά</a:t>
            </a:r>
            <a:r>
              <a:rPr lang="en-US" sz="1800" dirty="0" smtClean="0"/>
              <a:t>.</a:t>
            </a:r>
            <a:endParaRPr lang="el-GR" sz="1800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6016" y="1707654"/>
            <a:ext cx="4247454" cy="3248370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el-GR" sz="1800" b="1" dirty="0">
                <a:solidFill>
                  <a:srgbClr val="FFC000"/>
                </a:solidFill>
              </a:rPr>
              <a:t>Σκοπός</a:t>
            </a:r>
            <a:r>
              <a:rPr lang="el-GR" sz="1800" b="1" dirty="0" smtClean="0">
                <a:solidFill>
                  <a:srgbClr val="FFC000"/>
                </a:solidFill>
              </a:rPr>
              <a:t>:</a:t>
            </a:r>
          </a:p>
          <a:p>
            <a:pPr marL="137160" indent="0" algn="just">
              <a:buNone/>
            </a:pPr>
            <a:r>
              <a:rPr lang="el-GR" sz="1800" dirty="0" smtClean="0"/>
              <a:t> </a:t>
            </a:r>
            <a:r>
              <a:rPr lang="el-GR" sz="1800" dirty="0"/>
              <a:t>H ανάδειξη της αναγκαιότητας ενσωμάτωσης προκαθορισμένων Πάγιων Λειτουργικών Διαδικασιών, τηρώντας κάθε βασική αρχή της Διαχείρισης (</a:t>
            </a:r>
            <a:r>
              <a:rPr lang="el-GR" sz="1800" dirty="0" smtClean="0"/>
              <a:t>Σχεδιασμός/Προγραμματισμός</a:t>
            </a:r>
            <a:r>
              <a:rPr lang="el-GR" sz="1800" dirty="0"/>
              <a:t>, Οργάνωση, Έλεγχος, Ανθρώπινο Δυναμικό, Υποκίνηση) με σκοπό την  επιχειρησιακή διαχείριση του εμβολιαστικού κέντρου. </a:t>
            </a:r>
          </a:p>
          <a:p>
            <a:pPr marL="137160" indent="0" algn="just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83560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43608" y="699542"/>
            <a:ext cx="3024336" cy="4240218"/>
          </a:xfrm>
          <a:ln w="127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SzPct val="100000"/>
              <a:buFont typeface="Wingdings 3" panose="05040102010807070707" pitchFamily="18" charset="2"/>
              <a:buChar char=""/>
            </a:pPr>
            <a:endParaRPr lang="el-GR" sz="1800" dirty="0" smtClean="0"/>
          </a:p>
          <a:p>
            <a:pPr>
              <a:buSzPct val="100000"/>
              <a:buFont typeface="Wingdings 3" panose="05040102010807070707" pitchFamily="18" charset="2"/>
              <a:buChar char=""/>
            </a:pPr>
            <a:r>
              <a:rPr lang="el-GR" sz="1800" dirty="0" smtClean="0"/>
              <a:t>5 </a:t>
            </a:r>
            <a:r>
              <a:rPr lang="el-GR" sz="1800" dirty="0"/>
              <a:t>γραμμές [(4 Pfizer, 1 Johnson, 1 </a:t>
            </a:r>
            <a:r>
              <a:rPr lang="el-GR" sz="1800" dirty="0" err="1"/>
              <a:t>Moderna</a:t>
            </a:r>
            <a:r>
              <a:rPr lang="el-GR" sz="1800" dirty="0"/>
              <a:t> (για ένα μήνα</a:t>
            </a:r>
            <a:r>
              <a:rPr lang="el-GR" sz="1800" dirty="0" smtClean="0"/>
              <a:t>)]</a:t>
            </a:r>
          </a:p>
          <a:p>
            <a:pPr>
              <a:buSzPct val="100000"/>
              <a:buFont typeface="Wingdings 3" panose="05040102010807070707" pitchFamily="18" charset="2"/>
              <a:buChar char=""/>
            </a:pPr>
            <a:r>
              <a:rPr lang="el-GR" sz="1800" dirty="0" smtClean="0"/>
              <a:t>4 </a:t>
            </a:r>
            <a:r>
              <a:rPr lang="el-GR" sz="1800" dirty="0"/>
              <a:t>σημεία ελέγχου ανά </a:t>
            </a:r>
            <a:r>
              <a:rPr lang="el-GR" sz="1800" dirty="0" smtClean="0"/>
              <a:t>γραμμή</a:t>
            </a:r>
          </a:p>
          <a:p>
            <a:pPr>
              <a:buSzPct val="100000"/>
              <a:buFont typeface="Wingdings 3" panose="05040102010807070707" pitchFamily="18" charset="2"/>
              <a:buChar char=""/>
            </a:pPr>
            <a:r>
              <a:rPr lang="el-GR" sz="1800" dirty="0" smtClean="0"/>
              <a:t>Μέγιστη </a:t>
            </a:r>
            <a:r>
              <a:rPr lang="el-GR" sz="1800" dirty="0"/>
              <a:t>ημερήσια χωρητικότητα για τη Pfizer οι 372 </a:t>
            </a:r>
            <a:r>
              <a:rPr lang="el-GR" sz="1800" dirty="0" smtClean="0"/>
              <a:t>εμβολιασμοί</a:t>
            </a:r>
            <a:endParaRPr lang="el-GR" sz="1800" dirty="0"/>
          </a:p>
          <a:p>
            <a:pPr>
              <a:buSzPct val="100000"/>
              <a:buFont typeface="Wingdings 3" panose="05040102010807070707" pitchFamily="18" charset="2"/>
              <a:buChar char=""/>
            </a:pPr>
            <a:r>
              <a:rPr lang="el-GR" sz="1800" dirty="0" smtClean="0"/>
              <a:t>Μέγιστος αριθμός </a:t>
            </a:r>
            <a:r>
              <a:rPr lang="el-GR" sz="1800" dirty="0" smtClean="0"/>
              <a:t>προσωπικού </a:t>
            </a:r>
            <a:r>
              <a:rPr lang="el-GR" sz="1800" dirty="0" smtClean="0"/>
              <a:t>που απασχολήθηκε </a:t>
            </a:r>
            <a:r>
              <a:rPr lang="el-GR" sz="1800" dirty="0" smtClean="0"/>
              <a:t>για </a:t>
            </a:r>
            <a:r>
              <a:rPr lang="el-GR" sz="1800" dirty="0"/>
              <a:t>κάλυψη όλων των </a:t>
            </a:r>
            <a:r>
              <a:rPr lang="el-GR" sz="1800" dirty="0" err="1"/>
              <a:t>προκυπτουσών</a:t>
            </a:r>
            <a:r>
              <a:rPr lang="el-GR" sz="1800" dirty="0"/>
              <a:t> </a:t>
            </a:r>
            <a:r>
              <a:rPr lang="el-GR" sz="1800" dirty="0"/>
              <a:t>αναγκών: 55 άτομα </a:t>
            </a:r>
            <a:r>
              <a:rPr lang="el-GR" sz="1800" dirty="0" smtClean="0"/>
              <a:t>(Ιούνιος 2021) </a:t>
            </a:r>
            <a:endParaRPr lang="el-GR" sz="1800" dirty="0"/>
          </a:p>
          <a:p>
            <a:pPr marL="137160" indent="0">
              <a:buNone/>
            </a:pPr>
            <a:endParaRPr lang="el-GR" sz="18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355976" y="2211711"/>
            <a:ext cx="4635599" cy="2736304"/>
          </a:xfrm>
          <a:ln w="127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/>
              <a:t>Συγκρότηση ομάδας εργασίας</a:t>
            </a:r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/>
              <a:t>Δημιουργία εναλλακτικών σεναρίων και  προσομοίωση</a:t>
            </a:r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/>
              <a:t>380 </a:t>
            </a:r>
            <a:r>
              <a:rPr lang="el-GR" sz="1800" dirty="0"/>
              <a:t>εμβολιαστικές ημέρες</a:t>
            </a:r>
            <a:endParaRPr lang="el-GR" sz="1800" dirty="0" smtClean="0"/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/>
              <a:t>Πραγματοποιήθηκαν </a:t>
            </a:r>
            <a:r>
              <a:rPr lang="el-GR" sz="1800" dirty="0" smtClean="0">
                <a:solidFill>
                  <a:srgbClr val="FFC000"/>
                </a:solidFill>
              </a:rPr>
              <a:t>88619</a:t>
            </a:r>
            <a:r>
              <a:rPr lang="el-GR" sz="1800" dirty="0" smtClean="0"/>
              <a:t> </a:t>
            </a:r>
            <a:r>
              <a:rPr lang="el-GR" sz="1800" dirty="0" smtClean="0"/>
              <a:t>εμβολιασμοί</a:t>
            </a:r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>
                <a:solidFill>
                  <a:srgbClr val="FFC000"/>
                </a:solidFill>
              </a:rPr>
              <a:t>Καμία χαμένη </a:t>
            </a:r>
            <a:r>
              <a:rPr lang="el-GR" sz="1800" dirty="0">
                <a:solidFill>
                  <a:srgbClr val="FFC000"/>
                </a:solidFill>
              </a:rPr>
              <a:t>δόση </a:t>
            </a:r>
            <a:r>
              <a:rPr lang="el-GR" sz="1800" dirty="0"/>
              <a:t>από κανένα τύπο </a:t>
            </a:r>
            <a:r>
              <a:rPr lang="el-GR" sz="1800" dirty="0" smtClean="0"/>
              <a:t>εμβολίου</a:t>
            </a:r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/>
              <a:t>Σε </a:t>
            </a:r>
            <a:r>
              <a:rPr lang="el-GR" sz="1800" dirty="0"/>
              <a:t>πολλαπλές περιπτώσεις, επετεύχθη υπέρβαση του προβλεπόμενου αριθμού ημερήσιων </a:t>
            </a:r>
            <a:r>
              <a:rPr lang="el-GR" sz="1800" dirty="0" smtClean="0"/>
              <a:t>εμβολιασμών</a:t>
            </a:r>
          </a:p>
          <a:p>
            <a:pPr>
              <a:buSzPct val="100000"/>
              <a:buFont typeface="Webdings" panose="05030102010509060703" pitchFamily="18" charset="2"/>
              <a:buChar char="a"/>
            </a:pPr>
            <a:r>
              <a:rPr lang="el-GR" sz="1800" dirty="0" smtClean="0">
                <a:solidFill>
                  <a:srgbClr val="FFC000"/>
                </a:solidFill>
              </a:rPr>
              <a:t>Ρεκόρ </a:t>
            </a:r>
            <a:r>
              <a:rPr lang="el-GR" sz="1800" dirty="0">
                <a:solidFill>
                  <a:srgbClr val="FFC000"/>
                </a:solidFill>
              </a:rPr>
              <a:t>435 </a:t>
            </a:r>
            <a:r>
              <a:rPr lang="el-GR" sz="1800" dirty="0"/>
              <a:t>εμβολιασμοί στις </a:t>
            </a:r>
            <a:r>
              <a:rPr lang="el-GR" sz="1800" dirty="0" smtClean="0"/>
              <a:t>23/11/21</a:t>
            </a:r>
          </a:p>
          <a:p>
            <a:pPr marL="137160" indent="0">
              <a:buSzPct val="100000"/>
              <a:buNone/>
            </a:pPr>
            <a:endParaRPr lang="el-GR" sz="1800" dirty="0" smtClean="0"/>
          </a:p>
          <a:p>
            <a:pPr>
              <a:buSzPct val="100000"/>
              <a:buFont typeface="Webdings" panose="05030102010509060703" pitchFamily="18" charset="2"/>
              <a:buChar char="a"/>
            </a:pPr>
            <a:endParaRPr lang="el-GR" sz="1800" dirty="0"/>
          </a:p>
        </p:txBody>
      </p:sp>
      <p:sp>
        <p:nvSpPr>
          <p:cNvPr id="6" name="Ορθογώνιο 5"/>
          <p:cNvSpPr/>
          <p:nvPr/>
        </p:nvSpPr>
        <p:spPr>
          <a:xfrm>
            <a:off x="1043608" y="195486"/>
            <a:ext cx="3024336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C000"/>
                </a:solidFill>
              </a:rPr>
              <a:t>Υλικό: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7494"/>
            <a:ext cx="3264363" cy="1152128"/>
          </a:xfrm>
          <a:prstGeom prst="rect">
            <a:avLst/>
          </a:prstGeom>
        </p:spPr>
      </p:pic>
      <p:sp>
        <p:nvSpPr>
          <p:cNvPr id="9" name="Ορθογώνιο 8"/>
          <p:cNvSpPr/>
          <p:nvPr/>
        </p:nvSpPr>
        <p:spPr>
          <a:xfrm>
            <a:off x="4355976" y="1707654"/>
            <a:ext cx="4608512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SzPct val="100000"/>
            </a:pPr>
            <a:r>
              <a:rPr lang="el-GR" dirty="0" smtClean="0">
                <a:solidFill>
                  <a:srgbClr val="FFC000"/>
                </a:solidFill>
              </a:rPr>
              <a:t>Αποτελέσματα-Συμπεράσματα: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205</Words>
  <Application>Microsoft Office PowerPoint</Application>
  <PresentationFormat>Προβολή στην οθόνη (16:9)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16" baseType="lpstr">
      <vt:lpstr>Arial</vt:lpstr>
      <vt:lpstr>Comic Sans MS</vt:lpstr>
      <vt:lpstr>Corbel</vt:lpstr>
      <vt:lpstr>Gill Sans MT</vt:lpstr>
      <vt:lpstr>Songti SC</vt:lpstr>
      <vt:lpstr>华文中宋</vt:lpstr>
      <vt:lpstr>Times New Roman</vt:lpstr>
      <vt:lpstr>Verdana</vt:lpstr>
      <vt:lpstr>Webdings</vt:lpstr>
      <vt:lpstr>Wingdings</vt:lpstr>
      <vt:lpstr>Wingdings 2</vt:lpstr>
      <vt:lpstr>Wingdings 3</vt:lpstr>
      <vt:lpstr>Ηλιοστάσιο</vt:lpstr>
      <vt:lpstr>   ΕΠΙΧΕΙΡHΣΙΑΚΟΣ ΣΧΕΔΙΑΣΜΟΣ ΚΑΙ ΔΙΑΧΕΙΡΙΣΗ ΤΟΥ ΕΜΒΟΛΙΑΣΤΙΚΟΥ ΚΕΝΤΡΟΥ ΤΟΥ Π.Γ.Ν.ΠΑΤΡΩΝ  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coviduser</dc:creator>
  <cp:lastModifiedBy>admin</cp:lastModifiedBy>
  <cp:revision>69</cp:revision>
  <dcterms:created xsi:type="dcterms:W3CDTF">2021-09-24T08:54:28Z</dcterms:created>
  <dcterms:modified xsi:type="dcterms:W3CDTF">2022-10-31T15:43:01Z</dcterms:modified>
</cp:coreProperties>
</file>