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5553-2C09-6004-CB53-09A3AA4A06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581F7F1B-4557-7ADB-D5D8-31E069960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4F6D453-CC82-EC7A-9187-97C973A7B43A}"/>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5" name="Footer Placeholder 4">
            <a:extLst>
              <a:ext uri="{FF2B5EF4-FFF2-40B4-BE49-F238E27FC236}">
                <a16:creationId xmlns:a16="http://schemas.microsoft.com/office/drawing/2014/main" id="{98D6D9E4-E1FD-661D-106E-1C26B689528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650246D-5012-7D0C-2A34-0C0A174E34FD}"/>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4044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80C8C-CFB0-0E53-0488-4279841CC626}"/>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54F5818D-675C-A49F-CC34-D827449E34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D1B8999-C733-3ED9-B7AB-98CF7617C393}"/>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5" name="Footer Placeholder 4">
            <a:extLst>
              <a:ext uri="{FF2B5EF4-FFF2-40B4-BE49-F238E27FC236}">
                <a16:creationId xmlns:a16="http://schemas.microsoft.com/office/drawing/2014/main" id="{B38CFB9F-B680-0B8E-F3C9-32FF4646EFC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0D261A3-D367-BC54-4D02-C37889A90E48}"/>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43872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501737-B148-D851-00AB-FDE85609EB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6F73451-921C-8DF9-4D55-80587B5609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50AED21-8154-E2C9-3B41-25C8C2FDD715}"/>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5" name="Footer Placeholder 4">
            <a:extLst>
              <a:ext uri="{FF2B5EF4-FFF2-40B4-BE49-F238E27FC236}">
                <a16:creationId xmlns:a16="http://schemas.microsoft.com/office/drawing/2014/main" id="{C09F7C22-748B-3E86-26E0-98C7FBEAC15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BADE2B8-76D3-5B55-C75F-ECCC806CEEF1}"/>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34839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6BD6-1D08-3EA7-6AEF-62339142840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F4BE5663-8B8E-6718-77E6-DEE6D68D0F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DEF2B83-4473-238F-1362-6B843B26EAF5}"/>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5" name="Footer Placeholder 4">
            <a:extLst>
              <a:ext uri="{FF2B5EF4-FFF2-40B4-BE49-F238E27FC236}">
                <a16:creationId xmlns:a16="http://schemas.microsoft.com/office/drawing/2014/main" id="{ADA6B76D-8CBD-4ABF-E78B-1CE4ABFEA6E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B9F55FC-4DB8-2361-ED43-DB46E9DFDFD9}"/>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53057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DDD7-5D27-F39A-8BE5-673158ED1A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6F95748A-EA32-83A1-6D15-222C94828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21899-A6FB-1AB2-110B-1313F6AECB41}"/>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5" name="Footer Placeholder 4">
            <a:extLst>
              <a:ext uri="{FF2B5EF4-FFF2-40B4-BE49-F238E27FC236}">
                <a16:creationId xmlns:a16="http://schemas.microsoft.com/office/drawing/2014/main" id="{5AF0998C-5F01-FE12-0BFE-C4E81D3B5D7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34A4945-6054-0F8C-8B4D-2AD9EBFF8ACC}"/>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133978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E4C7-9994-DF01-6597-5E005071E8C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5C92969D-006D-FCE6-7DBB-35468DF13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FA7A2DD9-62FD-CC07-B591-5C6EDCB7B0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6516D906-0AB1-0DD9-ECBA-B6D7783E64E9}"/>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6" name="Footer Placeholder 5">
            <a:extLst>
              <a:ext uri="{FF2B5EF4-FFF2-40B4-BE49-F238E27FC236}">
                <a16:creationId xmlns:a16="http://schemas.microsoft.com/office/drawing/2014/main" id="{250FA48E-ACCC-96B8-4193-2A83121C77F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0A00ACB-B61E-5B76-6AD0-772EC46A151B}"/>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3396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8FE0-9358-CA61-118A-37A4DA236135}"/>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5490440-A8B2-9E30-F7F2-BFEC2C397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9FFB0F-893C-89A8-BD04-9084E814ED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DF9CB370-71B3-F6DD-8FC8-5CB2F00768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7102A6-6E8A-60D3-43DD-B6F18C51C6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5DA4C458-269E-D23E-EB21-E1DF050F5011}"/>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8" name="Footer Placeholder 7">
            <a:extLst>
              <a:ext uri="{FF2B5EF4-FFF2-40B4-BE49-F238E27FC236}">
                <a16:creationId xmlns:a16="http://schemas.microsoft.com/office/drawing/2014/main" id="{19FF5F53-4902-C325-F554-13A405648D83}"/>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362D99B9-4148-2E1B-F8FD-AA92E941DF29}"/>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252396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E511-8F79-39D2-0688-ECE3D2818139}"/>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5886CB4E-431B-F3F2-D364-3CA583AE1DEB}"/>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4" name="Footer Placeholder 3">
            <a:extLst>
              <a:ext uri="{FF2B5EF4-FFF2-40B4-BE49-F238E27FC236}">
                <a16:creationId xmlns:a16="http://schemas.microsoft.com/office/drawing/2014/main" id="{0E69D2E3-01EA-DF60-9438-DC5437374CED}"/>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B0AB28B9-7A28-2E1A-F697-26851577A16B}"/>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97622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8A60C8-DC88-2221-9666-D0FB21BEC67F}"/>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3" name="Footer Placeholder 2">
            <a:extLst>
              <a:ext uri="{FF2B5EF4-FFF2-40B4-BE49-F238E27FC236}">
                <a16:creationId xmlns:a16="http://schemas.microsoft.com/office/drawing/2014/main" id="{E4CA3EF6-B2E4-AE91-B04B-A47D537170C6}"/>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6F61B581-C619-76A6-DE1C-1007E8787275}"/>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67135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886C-A6C6-0CDD-0D89-E179C775C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F8862EE-D682-AD06-BA9C-B775D9E7C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35A469F0-C5C6-466B-C8C0-2DF45BCED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45FD2C-F9AF-08A1-86A9-9A3FBFF75E38}"/>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6" name="Footer Placeholder 5">
            <a:extLst>
              <a:ext uri="{FF2B5EF4-FFF2-40B4-BE49-F238E27FC236}">
                <a16:creationId xmlns:a16="http://schemas.microsoft.com/office/drawing/2014/main" id="{14AC13F3-463D-E5A7-1135-235DC0D4887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0459EBC-F92B-A5D5-A761-E21E618A665E}"/>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4428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5040-EACB-F729-E7BA-5AF6E5F76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CA41530B-45B7-39DC-F60A-38A6857211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4B4D79DD-4A64-A2CA-4DF0-59AF8F264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44CE2-2047-3B9E-894A-159D75E97FA6}"/>
              </a:ext>
            </a:extLst>
          </p:cNvPr>
          <p:cNvSpPr>
            <a:spLocks noGrp="1"/>
          </p:cNvSpPr>
          <p:nvPr>
            <p:ph type="dt" sz="half" idx="10"/>
          </p:nvPr>
        </p:nvSpPr>
        <p:spPr/>
        <p:txBody>
          <a:bodyPr/>
          <a:lstStyle/>
          <a:p>
            <a:fld id="{0D34F300-8076-45AC-B40D-0AEAF86994F2}" type="datetimeFigureOut">
              <a:rPr lang="el-GR" smtClean="0"/>
              <a:t>29/10/2022</a:t>
            </a:fld>
            <a:endParaRPr lang="el-GR"/>
          </a:p>
        </p:txBody>
      </p:sp>
      <p:sp>
        <p:nvSpPr>
          <p:cNvPr id="6" name="Footer Placeholder 5">
            <a:extLst>
              <a:ext uri="{FF2B5EF4-FFF2-40B4-BE49-F238E27FC236}">
                <a16:creationId xmlns:a16="http://schemas.microsoft.com/office/drawing/2014/main" id="{A38F4BDB-BE4A-7D6E-056D-96B5D61FB41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11B506B0-12EB-64EB-954C-69210D43E326}"/>
              </a:ext>
            </a:extLst>
          </p:cNvPr>
          <p:cNvSpPr>
            <a:spLocks noGrp="1"/>
          </p:cNvSpPr>
          <p:nvPr>
            <p:ph type="sldNum" sz="quarter" idx="12"/>
          </p:nvPr>
        </p:nvSpPr>
        <p:spPr/>
        <p:txBody>
          <a:bodyPr/>
          <a:lstStyle/>
          <a:p>
            <a:fld id="{B5B68939-EF45-4A9E-BA8D-3ADC5C369D04}" type="slidenum">
              <a:rPr lang="el-GR" smtClean="0"/>
              <a:t>‹#›</a:t>
            </a:fld>
            <a:endParaRPr lang="el-GR"/>
          </a:p>
        </p:txBody>
      </p:sp>
    </p:spTree>
    <p:extLst>
      <p:ext uri="{BB962C8B-B14F-4D97-AF65-F5344CB8AC3E}">
        <p14:creationId xmlns:p14="http://schemas.microsoft.com/office/powerpoint/2010/main" val="168458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CC2C6-7234-2A7F-FCBF-F2E06E38E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26942FF-79C3-84F4-1B28-487FB165E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F19AFB9-3185-A6B6-8377-CFB9F4A95E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4F300-8076-45AC-B40D-0AEAF86994F2}" type="datetimeFigureOut">
              <a:rPr lang="el-GR" smtClean="0"/>
              <a:t>29/10/2022</a:t>
            </a:fld>
            <a:endParaRPr lang="el-GR"/>
          </a:p>
        </p:txBody>
      </p:sp>
      <p:sp>
        <p:nvSpPr>
          <p:cNvPr id="5" name="Footer Placeholder 4">
            <a:extLst>
              <a:ext uri="{FF2B5EF4-FFF2-40B4-BE49-F238E27FC236}">
                <a16:creationId xmlns:a16="http://schemas.microsoft.com/office/drawing/2014/main" id="{622BE34A-A728-DF84-E169-81B445FC7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62C1F1BA-084C-383C-3E38-CFB802BCF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68939-EF45-4A9E-BA8D-3ADC5C369D04}" type="slidenum">
              <a:rPr lang="el-GR" smtClean="0"/>
              <a:t>‹#›</a:t>
            </a:fld>
            <a:endParaRPr lang="el-GR"/>
          </a:p>
        </p:txBody>
      </p:sp>
    </p:spTree>
    <p:extLst>
      <p:ext uri="{BB962C8B-B14F-4D97-AF65-F5344CB8AC3E}">
        <p14:creationId xmlns:p14="http://schemas.microsoft.com/office/powerpoint/2010/main" val="168796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9F9C9-0369-819A-B242-8D6D14B8D4A0}"/>
              </a:ext>
            </a:extLst>
          </p:cNvPr>
          <p:cNvSpPr txBox="1"/>
          <p:nvPr/>
        </p:nvSpPr>
        <p:spPr>
          <a:xfrm>
            <a:off x="84045" y="1167317"/>
            <a:ext cx="3030620" cy="1107996"/>
          </a:xfrm>
          <a:prstGeom prst="rect">
            <a:avLst/>
          </a:prstGeom>
          <a:solidFill>
            <a:schemeClr val="bg1">
              <a:lumMod val="85000"/>
            </a:schemeClr>
          </a:solidFill>
          <a:ln>
            <a:noFill/>
          </a:ln>
        </p:spPr>
        <p:txBody>
          <a:bodyPr wrap="square" rtlCol="0">
            <a:spAutoFit/>
          </a:bodyPr>
          <a:lstStyle/>
          <a:p>
            <a:pPr algn="just"/>
            <a:r>
              <a:rPr lang="el-GR" sz="1100" dirty="0"/>
              <a:t>Η πρωτογενής «πηγή» των λοιμώξεων συνήθως είναι ο ασθενής ενώ το άψυχο περιβάλλον μπορεί να αποτελέσει δευτερογενή «πηγή». Το νοσοκομειακό περιβάλλον είναι περίπλοκο, καθώς το προσωπικό, οι ασθενείς και οι επισκέπτες αλληλοεπιδρούν μεταξύ τους.</a:t>
            </a:r>
          </a:p>
        </p:txBody>
      </p:sp>
      <p:sp>
        <p:nvSpPr>
          <p:cNvPr id="8" name="TextBox 7">
            <a:extLst>
              <a:ext uri="{FF2B5EF4-FFF2-40B4-BE49-F238E27FC236}">
                <a16:creationId xmlns:a16="http://schemas.microsoft.com/office/drawing/2014/main" id="{82142954-1D42-45E7-0898-59725541C4B9}"/>
              </a:ext>
            </a:extLst>
          </p:cNvPr>
          <p:cNvSpPr txBox="1"/>
          <p:nvPr/>
        </p:nvSpPr>
        <p:spPr>
          <a:xfrm>
            <a:off x="0" y="-1"/>
            <a:ext cx="12192000" cy="822960"/>
          </a:xfrm>
          <a:prstGeom prst="rect">
            <a:avLst/>
          </a:prstGeom>
          <a:solidFill>
            <a:schemeClr val="bg1"/>
          </a:solidFill>
        </p:spPr>
        <p:txBody>
          <a:bodyPr wrap="square" rtlCol="0">
            <a:spAutoFit/>
          </a:bodyPr>
          <a:lstStyle/>
          <a:p>
            <a:pPr algn="ctr"/>
            <a:r>
              <a:rPr lang="el-GR" sz="1600" b="1" dirty="0">
                <a:latin typeface="+mn-lt"/>
                <a:ea typeface="Calibri" panose="020F0502020204030204" pitchFamily="34" charset="0"/>
                <a:cs typeface="Times New Roman" panose="02020603050405020304" pitchFamily="18" charset="0"/>
              </a:rPr>
              <a:t>O ΡΟΛΟΣ ΤΟΥ ΝΟΣΟΚΟΜΕΙΑΚΟΥ ΠΕΡΙΒΑΛΛΟΝΤΟΣ ΣΤΗ ΜΕΤΑΔΟΣΗ ΤΩΝ ΝΟΣΟΚΟΜΕΙΑΚΩΝ ΛΟΙΜΩΞΕΩΝ</a:t>
            </a:r>
            <a:br>
              <a:rPr lang="el-GR" b="1" dirty="0">
                <a:ea typeface="Calibri" panose="020F0502020204030204" pitchFamily="34" charset="0"/>
                <a:cs typeface="Times New Roman" panose="02020603050405020304" pitchFamily="18" charset="0"/>
              </a:rPr>
            </a:br>
            <a:r>
              <a:rPr lang="el-GR" sz="1400" b="1" dirty="0">
                <a:ea typeface="Calibri" panose="020F0502020204030204" pitchFamily="34" charset="0"/>
                <a:cs typeface="Times New Roman" panose="02020603050405020304" pitchFamily="18" charset="0"/>
              </a:rPr>
              <a:t>Κωνσταντίνος Καραμαλής</a:t>
            </a:r>
          </a:p>
          <a:p>
            <a:pPr algn="ctr"/>
            <a:r>
              <a:rPr lang="el-GR" sz="1200" i="1" dirty="0">
                <a:ea typeface="Calibri" panose="020F0502020204030204" pitchFamily="34" charset="0"/>
                <a:cs typeface="Times New Roman" panose="02020603050405020304" pitchFamily="18" charset="0"/>
              </a:rPr>
              <a:t>Τμήμα Πολιτικών Δημόσιας Υγείας, Σχολή Δημόσιας Υγείας, </a:t>
            </a:r>
            <a:r>
              <a:rPr lang="el-GR" sz="1200" i="1" dirty="0" err="1">
                <a:ea typeface="Calibri" panose="020F0502020204030204" pitchFamily="34" charset="0"/>
                <a:cs typeface="Times New Roman" panose="02020603050405020304" pitchFamily="18" charset="0"/>
              </a:rPr>
              <a:t>Πα.Δ.Α</a:t>
            </a:r>
            <a:endParaRPr lang="el-GR" sz="1200" i="1" dirty="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E22E125-104F-6228-8748-62FBD371E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41" y="18716"/>
            <a:ext cx="790259" cy="797859"/>
          </a:xfrm>
          <a:prstGeom prst="rect">
            <a:avLst/>
          </a:prstGeom>
        </p:spPr>
      </p:pic>
      <p:sp>
        <p:nvSpPr>
          <p:cNvPr id="9" name="Rectangle: Top Corners Rounded 8">
            <a:extLst>
              <a:ext uri="{FF2B5EF4-FFF2-40B4-BE49-F238E27FC236}">
                <a16:creationId xmlns:a16="http://schemas.microsoft.com/office/drawing/2014/main" id="{BE5BBB62-7B60-99C4-910E-E9D8BA48C88C}"/>
              </a:ext>
            </a:extLst>
          </p:cNvPr>
          <p:cNvSpPr/>
          <p:nvPr/>
        </p:nvSpPr>
        <p:spPr>
          <a:xfrm>
            <a:off x="84045" y="984436"/>
            <a:ext cx="3030618" cy="182880"/>
          </a:xfrm>
          <a:prstGeom prst="round2SameRect">
            <a:avLst/>
          </a:prstGeom>
          <a:solidFill>
            <a:schemeClr val="accent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effectLst>
                  <a:outerShdw blurRad="38100" dist="38100" dir="2700000" algn="tl">
                    <a:srgbClr val="000000">
                      <a:alpha val="43137"/>
                    </a:srgbClr>
                  </a:outerShdw>
                </a:effectLst>
              </a:rPr>
              <a:t>ΕΙΣΑΓΩΓΗ</a:t>
            </a:r>
          </a:p>
        </p:txBody>
      </p:sp>
      <p:cxnSp>
        <p:nvCxnSpPr>
          <p:cNvPr id="11" name="Straight Connector 10">
            <a:extLst>
              <a:ext uri="{FF2B5EF4-FFF2-40B4-BE49-F238E27FC236}">
                <a16:creationId xmlns:a16="http://schemas.microsoft.com/office/drawing/2014/main" id="{AFEF73DD-8C89-912E-38DF-26799641A4C1}"/>
              </a:ext>
            </a:extLst>
          </p:cNvPr>
          <p:cNvCxnSpPr>
            <a:cxnSpLocks/>
          </p:cNvCxnSpPr>
          <p:nvPr/>
        </p:nvCxnSpPr>
        <p:spPr>
          <a:xfrm>
            <a:off x="3190843" y="1142191"/>
            <a:ext cx="0" cy="4572809"/>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sp>
        <p:nvSpPr>
          <p:cNvPr id="12" name="Rectangle: Top Corners Rounded 11">
            <a:extLst>
              <a:ext uri="{FF2B5EF4-FFF2-40B4-BE49-F238E27FC236}">
                <a16:creationId xmlns:a16="http://schemas.microsoft.com/office/drawing/2014/main" id="{D71E757F-E2DA-0713-3A5B-520EAACCEF10}"/>
              </a:ext>
            </a:extLst>
          </p:cNvPr>
          <p:cNvSpPr/>
          <p:nvPr/>
        </p:nvSpPr>
        <p:spPr>
          <a:xfrm>
            <a:off x="84043" y="2390834"/>
            <a:ext cx="3030621" cy="182879"/>
          </a:xfrm>
          <a:prstGeom prst="round2SameRect">
            <a:avLst/>
          </a:prstGeom>
          <a:solidFill>
            <a:schemeClr val="accent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effectLst>
                  <a:outerShdw blurRad="38100" dist="38100" dir="2700000" algn="tl">
                    <a:srgbClr val="000000">
                      <a:alpha val="43137"/>
                    </a:srgbClr>
                  </a:outerShdw>
                </a:effectLst>
              </a:rPr>
              <a:t>ΣΚΟΠΟΣ ΤΗΣ ΜΕΛΕΤΗΣ</a:t>
            </a:r>
          </a:p>
        </p:txBody>
      </p:sp>
      <p:sp>
        <p:nvSpPr>
          <p:cNvPr id="13" name="TextBox 12">
            <a:extLst>
              <a:ext uri="{FF2B5EF4-FFF2-40B4-BE49-F238E27FC236}">
                <a16:creationId xmlns:a16="http://schemas.microsoft.com/office/drawing/2014/main" id="{E6F2DF30-3B0F-417D-0E7A-3BE659192F0B}"/>
              </a:ext>
            </a:extLst>
          </p:cNvPr>
          <p:cNvSpPr txBox="1"/>
          <p:nvPr/>
        </p:nvSpPr>
        <p:spPr>
          <a:xfrm>
            <a:off x="84039" y="2586127"/>
            <a:ext cx="3030624" cy="1446550"/>
          </a:xfrm>
          <a:prstGeom prst="rect">
            <a:avLst/>
          </a:prstGeom>
          <a:solidFill>
            <a:schemeClr val="bg1">
              <a:lumMod val="85000"/>
            </a:schemeClr>
          </a:solidFill>
        </p:spPr>
        <p:txBody>
          <a:bodyPr wrap="square" rtlCol="0">
            <a:spAutoFit/>
          </a:bodyPr>
          <a:lstStyle/>
          <a:p>
            <a:pPr algn="just"/>
            <a:r>
              <a:rPr lang="el-GR" sz="1100" dirty="0">
                <a:effectLst/>
                <a:latin typeface="Calibri" panose="020F0502020204030204" pitchFamily="34" charset="0"/>
                <a:ea typeface="Calibri" panose="020F0502020204030204" pitchFamily="34" charset="0"/>
                <a:cs typeface="Calibri" panose="020F0502020204030204" pitchFamily="34" charset="0"/>
              </a:rPr>
              <a:t>Ο σκοπός της παρούσας μελέτης είναι η εξακρίβωση της σχέσης του ρόλου του άψυχου περιβάλλοντος στις υγειονομικές μονάδες με τη μετάδοση των </a:t>
            </a:r>
            <a:r>
              <a:rPr lang="el-GR" sz="1100" dirty="0" err="1">
                <a:effectLst/>
                <a:latin typeface="Calibri" panose="020F0502020204030204" pitchFamily="34" charset="0"/>
                <a:ea typeface="Calibri" panose="020F0502020204030204" pitchFamily="34" charset="0"/>
                <a:cs typeface="Calibri" panose="020F0502020204030204" pitchFamily="34" charset="0"/>
              </a:rPr>
              <a:t>ενδονοσοκομειακών</a:t>
            </a:r>
            <a:r>
              <a:rPr lang="el-GR" sz="1100" dirty="0">
                <a:effectLst/>
                <a:latin typeface="Calibri" panose="020F0502020204030204" pitchFamily="34" charset="0"/>
                <a:ea typeface="Calibri" panose="020F0502020204030204" pitchFamily="34" charset="0"/>
                <a:cs typeface="Calibri" panose="020F0502020204030204" pitchFamily="34" charset="0"/>
              </a:rPr>
              <a:t> λοιμώξεων. Επίσης, ερευνώνται τρόποι απολύμανσης του εν λόγω περιβάλλοντος, προκειμένου να περιοριστεί ή και να εκμηδενιστεί η μετάδοσή τους.</a:t>
            </a: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30DA404-D66E-F26E-9C00-4F3B1CC1ACCC}"/>
              </a:ext>
            </a:extLst>
          </p:cNvPr>
          <p:cNvSpPr txBox="1"/>
          <p:nvPr/>
        </p:nvSpPr>
        <p:spPr>
          <a:xfrm>
            <a:off x="84039" y="4336881"/>
            <a:ext cx="3030628" cy="1446550"/>
          </a:xfrm>
          <a:prstGeom prst="rect">
            <a:avLst/>
          </a:prstGeom>
          <a:solidFill>
            <a:schemeClr val="bg1">
              <a:lumMod val="85000"/>
            </a:schemeClr>
          </a:solidFill>
        </p:spPr>
        <p:txBody>
          <a:bodyPr wrap="square" rtlCol="0">
            <a:spAutoFit/>
          </a:bodyPr>
          <a:lstStyle/>
          <a:p>
            <a:pPr algn="just"/>
            <a:r>
              <a:rPr lang="el-GR" sz="1100" dirty="0">
                <a:effectLst/>
                <a:ea typeface="Calibri" panose="020F0502020204030204" pitchFamily="34" charset="0"/>
                <a:cs typeface="Times New Roman" panose="02020603050405020304" pitchFamily="18" charset="0"/>
              </a:rPr>
              <a:t>Για την παρούσα μελέτη χρησιμοποιήθηκαν ξενόγλωσσες βιβλιογραφικές πηγές καθώς και προηγούμενες μελέτες σχετικές με τη μετάδοση των </a:t>
            </a:r>
            <a:r>
              <a:rPr lang="el-GR" sz="1100" dirty="0" err="1">
                <a:effectLst/>
                <a:ea typeface="Calibri" panose="020F0502020204030204" pitchFamily="34" charset="0"/>
                <a:cs typeface="Times New Roman" panose="02020603050405020304" pitchFamily="18" charset="0"/>
              </a:rPr>
              <a:t>ενδονοσοκομειακών</a:t>
            </a:r>
            <a:r>
              <a:rPr lang="el-GR" sz="1100" dirty="0">
                <a:effectLst/>
                <a:ea typeface="Calibri" panose="020F0502020204030204" pitchFamily="34" charset="0"/>
                <a:cs typeface="Times New Roman" panose="02020603050405020304" pitchFamily="18" charset="0"/>
              </a:rPr>
              <a:t> λοιμώξεων από τις επιφάνειες του άψυχου περιβάλλοντος, οι οποίες αντλήθηκαν από ηλεκτρονικές βάσεις δεδομένων, όπως </a:t>
            </a:r>
            <a:r>
              <a:rPr lang="el-GR" sz="1100" dirty="0" err="1">
                <a:effectLst/>
                <a:ea typeface="Calibri" panose="020F0502020204030204" pitchFamily="34" charset="0"/>
                <a:cs typeface="Times New Roman" panose="02020603050405020304" pitchFamily="18" charset="0"/>
              </a:rPr>
              <a:t>PubMed</a:t>
            </a:r>
            <a:r>
              <a:rPr lang="el-GR" sz="1100" dirty="0">
                <a:effectLst/>
                <a:ea typeface="Calibri" panose="020F0502020204030204" pitchFamily="34" charset="0"/>
                <a:cs typeface="Times New Roman" panose="02020603050405020304" pitchFamily="18" charset="0"/>
              </a:rPr>
              <a:t>, </a:t>
            </a:r>
            <a:r>
              <a:rPr lang="el-GR" sz="1100" dirty="0" err="1">
                <a:effectLst/>
                <a:ea typeface="Calibri" panose="020F0502020204030204" pitchFamily="34" charset="0"/>
                <a:cs typeface="Times New Roman" panose="02020603050405020304" pitchFamily="18" charset="0"/>
              </a:rPr>
              <a:t>Science</a:t>
            </a:r>
            <a:r>
              <a:rPr lang="el-GR" sz="1100" dirty="0">
                <a:effectLst/>
                <a:ea typeface="Calibri" panose="020F0502020204030204" pitchFamily="34" charset="0"/>
                <a:cs typeface="Times New Roman" panose="02020603050405020304" pitchFamily="18" charset="0"/>
              </a:rPr>
              <a:t> </a:t>
            </a:r>
            <a:r>
              <a:rPr lang="el-GR" sz="1100" dirty="0" err="1">
                <a:effectLst/>
                <a:ea typeface="Calibri" panose="020F0502020204030204" pitchFamily="34" charset="0"/>
                <a:cs typeface="Times New Roman" panose="02020603050405020304" pitchFamily="18" charset="0"/>
              </a:rPr>
              <a:t>Direct</a:t>
            </a:r>
            <a:r>
              <a:rPr lang="el-GR" sz="1100" dirty="0">
                <a:effectLst/>
                <a:ea typeface="Calibri" panose="020F0502020204030204" pitchFamily="34" charset="0"/>
                <a:cs typeface="Times New Roman" panose="02020603050405020304" pitchFamily="18" charset="0"/>
              </a:rPr>
              <a:t> και </a:t>
            </a:r>
            <a:r>
              <a:rPr lang="el-GR" sz="1100" dirty="0" err="1">
                <a:effectLst/>
                <a:ea typeface="Calibri" panose="020F0502020204030204" pitchFamily="34" charset="0"/>
                <a:cs typeface="Times New Roman" panose="02020603050405020304" pitchFamily="18" charset="0"/>
              </a:rPr>
              <a:t>Google</a:t>
            </a:r>
            <a:r>
              <a:rPr lang="el-GR" sz="1100" dirty="0">
                <a:effectLst/>
                <a:ea typeface="Calibri" panose="020F0502020204030204" pitchFamily="34" charset="0"/>
                <a:cs typeface="Times New Roman" panose="02020603050405020304" pitchFamily="18" charset="0"/>
              </a:rPr>
              <a:t> </a:t>
            </a:r>
            <a:r>
              <a:rPr lang="el-GR" sz="1100" dirty="0" err="1">
                <a:effectLst/>
                <a:ea typeface="Calibri" panose="020F0502020204030204" pitchFamily="34" charset="0"/>
                <a:cs typeface="Times New Roman" panose="02020603050405020304" pitchFamily="18" charset="0"/>
              </a:rPr>
              <a:t>Scholar</a:t>
            </a:r>
            <a:r>
              <a:rPr lang="el-GR" sz="1100" dirty="0">
                <a:effectLst/>
                <a:ea typeface="Calibri" panose="020F0502020204030204" pitchFamily="34" charset="0"/>
                <a:cs typeface="Times New Roman" panose="02020603050405020304" pitchFamily="18" charset="0"/>
              </a:rPr>
              <a:t>.</a:t>
            </a:r>
          </a:p>
        </p:txBody>
      </p:sp>
      <p:sp>
        <p:nvSpPr>
          <p:cNvPr id="15" name="Rectangle: Top Corners Rounded 14">
            <a:extLst>
              <a:ext uri="{FF2B5EF4-FFF2-40B4-BE49-F238E27FC236}">
                <a16:creationId xmlns:a16="http://schemas.microsoft.com/office/drawing/2014/main" id="{D0996AE6-2153-26B9-8624-7BFF6A0B02D5}"/>
              </a:ext>
            </a:extLst>
          </p:cNvPr>
          <p:cNvSpPr/>
          <p:nvPr/>
        </p:nvSpPr>
        <p:spPr>
          <a:xfrm>
            <a:off x="84039" y="4158939"/>
            <a:ext cx="3030628" cy="177942"/>
          </a:xfrm>
          <a:prstGeom prst="round2SameRect">
            <a:avLst/>
          </a:prstGeom>
          <a:solidFill>
            <a:schemeClr val="accent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effectLst>
                  <a:outerShdw blurRad="38100" dist="38100" dir="2700000" algn="tl">
                    <a:srgbClr val="000000">
                      <a:alpha val="43137"/>
                    </a:srgbClr>
                  </a:outerShdw>
                </a:effectLst>
              </a:rPr>
              <a:t>ΥΛΙΚΑ &amp; ΜΕΘΟΔΟΙ</a:t>
            </a:r>
          </a:p>
        </p:txBody>
      </p:sp>
      <p:sp>
        <p:nvSpPr>
          <p:cNvPr id="16" name="Rectangle: Top Corners Rounded 15">
            <a:extLst>
              <a:ext uri="{FF2B5EF4-FFF2-40B4-BE49-F238E27FC236}">
                <a16:creationId xmlns:a16="http://schemas.microsoft.com/office/drawing/2014/main" id="{D7ECE6FC-118F-161D-1C61-B6894CAFED38}"/>
              </a:ext>
            </a:extLst>
          </p:cNvPr>
          <p:cNvSpPr/>
          <p:nvPr/>
        </p:nvSpPr>
        <p:spPr>
          <a:xfrm>
            <a:off x="84045" y="5916303"/>
            <a:ext cx="3030618" cy="182880"/>
          </a:xfrm>
          <a:prstGeom prst="round2SameRect">
            <a:avLst/>
          </a:prstGeom>
          <a:solidFill>
            <a:schemeClr val="accent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effectLst>
                  <a:outerShdw blurRad="38100" dist="38100" dir="2700000" algn="tl">
                    <a:srgbClr val="000000">
                      <a:alpha val="43137"/>
                    </a:srgbClr>
                  </a:outerShdw>
                </a:effectLst>
              </a:rPr>
              <a:t>ΑΠΟΤΕΛΕΣΜΑΤΑ</a:t>
            </a:r>
          </a:p>
        </p:txBody>
      </p:sp>
      <p:sp>
        <p:nvSpPr>
          <p:cNvPr id="17" name="TextBox 16">
            <a:extLst>
              <a:ext uri="{FF2B5EF4-FFF2-40B4-BE49-F238E27FC236}">
                <a16:creationId xmlns:a16="http://schemas.microsoft.com/office/drawing/2014/main" id="{58C522C1-06FF-7E6D-7A35-F7139669FA97}"/>
              </a:ext>
            </a:extLst>
          </p:cNvPr>
          <p:cNvSpPr txBox="1"/>
          <p:nvPr/>
        </p:nvSpPr>
        <p:spPr>
          <a:xfrm>
            <a:off x="84039" y="6102663"/>
            <a:ext cx="7921439" cy="600164"/>
          </a:xfrm>
          <a:prstGeom prst="rect">
            <a:avLst/>
          </a:prstGeom>
          <a:solidFill>
            <a:schemeClr val="bg1">
              <a:lumMod val="85000"/>
            </a:schemeClr>
          </a:solidFill>
        </p:spPr>
        <p:txBody>
          <a:bodyPr wrap="square" rtlCol="0">
            <a:spAutoFit/>
          </a:bodyPr>
          <a:lstStyle/>
          <a:p>
            <a:pPr algn="just"/>
            <a:r>
              <a:rPr lang="el-GR" sz="1100" dirty="0"/>
              <a:t>Το νοσοκομειακό περιβάλλον είναι υπεύθυνο για τη μετάδοση παθογόνων μικροοργανισμών στους ασθενείς, οι οποίοι μπορούν να επιβιώσουν στο περιβάλλον από μερικές ώρες έως και μήνες. Οι επιφάνειες οι οποίες είναι πιο κοντά στον ασθενή, είναι και εκείνες που μολύνονται πιο εύκολα. </a:t>
            </a:r>
          </a:p>
        </p:txBody>
      </p:sp>
      <p:sp>
        <p:nvSpPr>
          <p:cNvPr id="23" name="Rectangle 22">
            <a:extLst>
              <a:ext uri="{FF2B5EF4-FFF2-40B4-BE49-F238E27FC236}">
                <a16:creationId xmlns:a16="http://schemas.microsoft.com/office/drawing/2014/main" id="{480EC8B8-8556-6384-3474-21EB1D6F4B10}"/>
              </a:ext>
            </a:extLst>
          </p:cNvPr>
          <p:cNvSpPr/>
          <p:nvPr/>
        </p:nvSpPr>
        <p:spPr>
          <a:xfrm>
            <a:off x="3311871" y="1143000"/>
            <a:ext cx="4757418" cy="47737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l-GR" sz="1100" dirty="0">
              <a:solidFill>
                <a:schemeClr val="tx1"/>
              </a:solidFill>
            </a:endParaRPr>
          </a:p>
          <a:p>
            <a:pPr algn="just"/>
            <a:r>
              <a:rPr lang="el-GR" sz="1100" dirty="0">
                <a:solidFill>
                  <a:schemeClr val="tx1"/>
                </a:solidFill>
              </a:rPr>
              <a:t>Για παράδειγμα, τα κάγκελα από τα κρεβάτια των ασθενών, τα προσκέφαλα και τα κομοδίνα, αποτελούν τις επιφάνειες με τη μεγαλύτερη συχνότητα επαφής. Ωστόσο, έχουν καταγραφεί και επιφάνειες οι οποίες σχετίζονται με τους επαγγελματίες υγείας, όπως είναι οι οθόνες των μηχανημάτων ή ο εξοπλισμός που χρησιμοποιείται από αυτούς, όπως είναι τα στηθοσκόπια, τα πιεσόμετρα κλπ.</a:t>
            </a:r>
          </a:p>
        </p:txBody>
      </p:sp>
      <p:pic>
        <p:nvPicPr>
          <p:cNvPr id="20" name="Picture 2">
            <a:extLst>
              <a:ext uri="{FF2B5EF4-FFF2-40B4-BE49-F238E27FC236}">
                <a16:creationId xmlns:a16="http://schemas.microsoft.com/office/drawing/2014/main" id="{62943790-1623-14E6-0FDF-30D90CD57A2B}"/>
              </a:ext>
            </a:extLst>
          </p:cNvPr>
          <p:cNvPicPr>
            <a:picLocks noChangeAspect="1" noChangeArrowheads="1"/>
          </p:cNvPicPr>
          <p:nvPr/>
        </p:nvPicPr>
        <p:blipFill rotWithShape="1">
          <a:blip r:embed="rId3"/>
          <a:srcRect l="3430" t="4268" r="2289" b="9468"/>
          <a:stretch/>
        </p:blipFill>
        <p:spPr bwMode="auto">
          <a:xfrm>
            <a:off x="3353113" y="2482273"/>
            <a:ext cx="4593672" cy="2999052"/>
          </a:xfrm>
          <a:prstGeom prst="rect">
            <a:avLst/>
          </a:prstGeom>
          <a:noFill/>
          <a:ln w="9525">
            <a:noFill/>
            <a:miter lim="800000"/>
            <a:headEnd/>
            <a:tailEnd/>
          </a:ln>
        </p:spPr>
      </p:pic>
      <p:cxnSp>
        <p:nvCxnSpPr>
          <p:cNvPr id="24" name="Straight Connector 23">
            <a:extLst>
              <a:ext uri="{FF2B5EF4-FFF2-40B4-BE49-F238E27FC236}">
                <a16:creationId xmlns:a16="http://schemas.microsoft.com/office/drawing/2014/main" id="{02667A58-AAE4-0538-5DF7-0D234F26014A}"/>
              </a:ext>
            </a:extLst>
          </p:cNvPr>
          <p:cNvCxnSpPr>
            <a:cxnSpLocks/>
          </p:cNvCxnSpPr>
          <p:nvPr/>
        </p:nvCxnSpPr>
        <p:spPr>
          <a:xfrm flipV="1">
            <a:off x="128423" y="2325137"/>
            <a:ext cx="2847415" cy="0"/>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cxnSp>
        <p:nvCxnSpPr>
          <p:cNvPr id="29" name="Straight Connector 28">
            <a:extLst>
              <a:ext uri="{FF2B5EF4-FFF2-40B4-BE49-F238E27FC236}">
                <a16:creationId xmlns:a16="http://schemas.microsoft.com/office/drawing/2014/main" id="{2EAA8494-4F77-F273-2768-205B8108957C}"/>
              </a:ext>
            </a:extLst>
          </p:cNvPr>
          <p:cNvCxnSpPr>
            <a:cxnSpLocks/>
          </p:cNvCxnSpPr>
          <p:nvPr/>
        </p:nvCxnSpPr>
        <p:spPr>
          <a:xfrm flipV="1">
            <a:off x="175643" y="4104361"/>
            <a:ext cx="2847415" cy="0"/>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cxnSp>
        <p:nvCxnSpPr>
          <p:cNvPr id="30" name="Straight Connector 29">
            <a:extLst>
              <a:ext uri="{FF2B5EF4-FFF2-40B4-BE49-F238E27FC236}">
                <a16:creationId xmlns:a16="http://schemas.microsoft.com/office/drawing/2014/main" id="{8385E60A-8697-C092-ADFE-1E396F7BE966}"/>
              </a:ext>
            </a:extLst>
          </p:cNvPr>
          <p:cNvCxnSpPr>
            <a:cxnSpLocks/>
          </p:cNvCxnSpPr>
          <p:nvPr/>
        </p:nvCxnSpPr>
        <p:spPr>
          <a:xfrm flipV="1">
            <a:off x="128422" y="5863112"/>
            <a:ext cx="2894636" cy="0"/>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sp>
        <p:nvSpPr>
          <p:cNvPr id="31" name="Rectangle 30">
            <a:extLst>
              <a:ext uri="{FF2B5EF4-FFF2-40B4-BE49-F238E27FC236}">
                <a16:creationId xmlns:a16="http://schemas.microsoft.com/office/drawing/2014/main" id="{468BEF4E-FE04-FE7B-A5C9-57632A7C0BC7}"/>
              </a:ext>
            </a:extLst>
          </p:cNvPr>
          <p:cNvSpPr/>
          <p:nvPr/>
        </p:nvSpPr>
        <p:spPr>
          <a:xfrm>
            <a:off x="8109055" y="1143000"/>
            <a:ext cx="4054032" cy="566316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endParaRPr lang="el-GR" sz="1100" dirty="0">
              <a:solidFill>
                <a:schemeClr val="tx1"/>
              </a:solidFill>
            </a:endParaRPr>
          </a:p>
          <a:p>
            <a:pPr algn="just"/>
            <a:r>
              <a:rPr lang="el-GR" sz="1100" dirty="0">
                <a:solidFill>
                  <a:schemeClr val="tx1"/>
                </a:solidFill>
              </a:rPr>
              <a:t>Η αιτία επιβίωσης των μικροοργανισμών στις επιφάνειες μπορεί να διαχωριστεί στις εγγενείς ιδιότητες τους αλλά και στο υλικό της επιφάνειας που βρίσκονται. Συγκεκριμένα, η ικανότητα των μικροοργανισμών να επιβιώνουν σε επιφάνειες οφείλεται στη δημιουργία </a:t>
            </a:r>
            <a:r>
              <a:rPr lang="el-GR" sz="1100" dirty="0" err="1">
                <a:solidFill>
                  <a:schemeClr val="tx1"/>
                </a:solidFill>
              </a:rPr>
              <a:t>βιοφίλμ</a:t>
            </a:r>
            <a:r>
              <a:rPr lang="el-GR" sz="1100" dirty="0">
                <a:solidFill>
                  <a:schemeClr val="tx1"/>
                </a:solidFill>
              </a:rPr>
              <a:t> αλλά και σε μικροβιολογικά χαρακτηριστικά τα οποία επηρεάζουν την αντοχή τους σε απολυμαντικές ουσίες, όπως για παράδειγμα είναι το γονίδιο </a:t>
            </a:r>
            <a:r>
              <a:rPr lang="el-GR" sz="1100" dirty="0" err="1">
                <a:solidFill>
                  <a:schemeClr val="tx1"/>
                </a:solidFill>
              </a:rPr>
              <a:t>qacA</a:t>
            </a:r>
            <a:r>
              <a:rPr lang="el-GR" sz="1100" dirty="0">
                <a:solidFill>
                  <a:schemeClr val="tx1"/>
                </a:solidFill>
              </a:rPr>
              <a:t> σε ορισμένους μικροοργανισμούς. Επιπλέον, πολύ σημαντικό ρόλο στην επιβίωσή τους κατέχει το υλικό της επιφάνειας, δηλαδή όσο πιο πορώδη είναι μια επιφάνεια, τόσο μεγαλύτερη απορροφητική ικανότητα έχει, με αποτέλεσμα να ευνοεί την ανάπτυξη </a:t>
            </a:r>
            <a:r>
              <a:rPr lang="el-GR" sz="1100" dirty="0" err="1">
                <a:solidFill>
                  <a:schemeClr val="tx1"/>
                </a:solidFill>
              </a:rPr>
              <a:t>βιοφίλμ</a:t>
            </a:r>
            <a:r>
              <a:rPr lang="el-GR" sz="1100" dirty="0">
                <a:solidFill>
                  <a:schemeClr val="tx1"/>
                </a:solidFill>
              </a:rPr>
              <a:t>.</a:t>
            </a:r>
          </a:p>
          <a:p>
            <a:pPr algn="just"/>
            <a:endParaRPr lang="el-GR" sz="1100" dirty="0">
              <a:solidFill>
                <a:schemeClr val="tx1"/>
              </a:solidFill>
            </a:endParaRPr>
          </a:p>
        </p:txBody>
      </p:sp>
      <p:graphicFrame>
        <p:nvGraphicFramePr>
          <p:cNvPr id="21" name="Table 20">
            <a:extLst>
              <a:ext uri="{FF2B5EF4-FFF2-40B4-BE49-F238E27FC236}">
                <a16:creationId xmlns:a16="http://schemas.microsoft.com/office/drawing/2014/main" id="{09AAA08D-5E5E-4A3A-BF8E-BAB593577BE6}"/>
              </a:ext>
            </a:extLst>
          </p:cNvPr>
          <p:cNvGraphicFramePr>
            <a:graphicFrameLocks noGrp="1"/>
          </p:cNvGraphicFramePr>
          <p:nvPr>
            <p:extLst>
              <p:ext uri="{D42A27DB-BD31-4B8C-83A1-F6EECF244321}">
                <p14:modId xmlns:p14="http://schemas.microsoft.com/office/powerpoint/2010/main" val="263358909"/>
              </p:ext>
            </p:extLst>
          </p:nvPr>
        </p:nvGraphicFramePr>
        <p:xfrm>
          <a:off x="8255257" y="1257254"/>
          <a:ext cx="3821280" cy="2657746"/>
        </p:xfrm>
        <a:graphic>
          <a:graphicData uri="http://schemas.openxmlformats.org/drawingml/2006/table">
            <a:tbl>
              <a:tblPr firstRow="1" firstCol="1" bandRow="1">
                <a:tableStyleId>{912C8C85-51F0-491E-9774-3900AFEF0FD7}</a:tableStyleId>
              </a:tblPr>
              <a:tblGrid>
                <a:gridCol w="1971186">
                  <a:extLst>
                    <a:ext uri="{9D8B030D-6E8A-4147-A177-3AD203B41FA5}">
                      <a16:colId xmlns:a16="http://schemas.microsoft.com/office/drawing/2014/main" val="2102258824"/>
                    </a:ext>
                  </a:extLst>
                </a:gridCol>
                <a:gridCol w="1850094">
                  <a:extLst>
                    <a:ext uri="{9D8B030D-6E8A-4147-A177-3AD203B41FA5}">
                      <a16:colId xmlns:a16="http://schemas.microsoft.com/office/drawing/2014/main" val="246156503"/>
                    </a:ext>
                  </a:extLst>
                </a:gridCol>
              </a:tblGrid>
              <a:tr h="189839">
                <a:tc>
                  <a:txBody>
                    <a:bodyPr/>
                    <a:lstStyle/>
                    <a:p>
                      <a:pPr marL="0" marR="0" algn="ctr">
                        <a:lnSpc>
                          <a:spcPct val="107000"/>
                        </a:lnSpc>
                        <a:spcBef>
                          <a:spcPts val="0"/>
                        </a:spcBef>
                        <a:spcAft>
                          <a:spcPts val="0"/>
                        </a:spcAft>
                      </a:pPr>
                      <a:r>
                        <a:rPr lang="el-GR" sz="1100" dirty="0">
                          <a:effectLst/>
                        </a:rPr>
                        <a:t>Μικροοργανισμός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0" marR="0" algn="ctr">
                        <a:lnSpc>
                          <a:spcPct val="107000"/>
                        </a:lnSpc>
                        <a:spcBef>
                          <a:spcPts val="0"/>
                        </a:spcBef>
                        <a:spcAft>
                          <a:spcPts val="0"/>
                        </a:spcAft>
                      </a:pPr>
                      <a:r>
                        <a:rPr lang="el-GR" sz="1100" dirty="0">
                          <a:effectLst/>
                        </a:rPr>
                        <a:t>Χρόνος επιβίωσης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4097183184"/>
                  </a:ext>
                </a:extLst>
              </a:tr>
              <a:tr h="189839">
                <a:tc gridSpan="2">
                  <a:txBody>
                    <a:bodyPr/>
                    <a:lstStyle/>
                    <a:p>
                      <a:pPr marL="0" marR="0" algn="ctr">
                        <a:lnSpc>
                          <a:spcPct val="107000"/>
                        </a:lnSpc>
                        <a:spcBef>
                          <a:spcPts val="0"/>
                        </a:spcBef>
                        <a:spcAft>
                          <a:spcPts val="0"/>
                        </a:spcAft>
                      </a:pPr>
                      <a:r>
                        <a:rPr lang="en-US" sz="1100" dirty="0">
                          <a:effectLst/>
                        </a:rPr>
                        <a:t>Gram (</a:t>
                      </a:r>
                      <a:r>
                        <a:rPr lang="el-GR" sz="1100" dirty="0">
                          <a:effectLst/>
                        </a:rPr>
                        <a:t>-</a:t>
                      </a:r>
                      <a:r>
                        <a:rPr lang="en-US" sz="1100" dirty="0">
                          <a:effectLst/>
                        </a:rPr>
                        <a:t>) </a:t>
                      </a:r>
                      <a:r>
                        <a:rPr lang="el-GR" sz="1100" dirty="0">
                          <a:effectLst/>
                        </a:rPr>
                        <a:t>βακτήρια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1756413956"/>
                  </a:ext>
                </a:extLst>
              </a:tr>
              <a:tr h="189839">
                <a:tc>
                  <a:txBody>
                    <a:bodyPr/>
                    <a:lstStyle/>
                    <a:p>
                      <a:pPr marL="0" marR="0">
                        <a:lnSpc>
                          <a:spcPct val="107000"/>
                        </a:lnSpc>
                        <a:spcBef>
                          <a:spcPts val="0"/>
                        </a:spcBef>
                        <a:spcAft>
                          <a:spcPts val="0"/>
                        </a:spcAft>
                      </a:pPr>
                      <a:r>
                        <a:rPr lang="en-US" sz="1100" b="0" i="1" dirty="0">
                          <a:effectLst/>
                        </a:rPr>
                        <a:t>Escherichia coli</a:t>
                      </a:r>
                      <a:endParaRPr lang="el-GR"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dirty="0">
                          <a:effectLst/>
                        </a:rPr>
                        <a:t>Από 1.5 ώρα έως 16 μήνες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2300141"/>
                  </a:ext>
                </a:extLst>
              </a:tr>
              <a:tr h="189839">
                <a:tc>
                  <a:txBody>
                    <a:bodyPr/>
                    <a:lstStyle/>
                    <a:p>
                      <a:pPr marL="0" marR="0">
                        <a:lnSpc>
                          <a:spcPct val="107000"/>
                        </a:lnSpc>
                        <a:spcBef>
                          <a:spcPts val="0"/>
                        </a:spcBef>
                        <a:spcAft>
                          <a:spcPts val="0"/>
                        </a:spcAft>
                      </a:pPr>
                      <a:r>
                        <a:rPr lang="en-US" sz="1100" b="0" i="1" dirty="0">
                          <a:effectLst/>
                        </a:rPr>
                        <a:t>Pseudomonas aeruginosa</a:t>
                      </a:r>
                      <a:endParaRPr lang="el-GR"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a:effectLst/>
                        </a:rPr>
                        <a:t>Από 6 ώρες έως 16 μήνες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928655"/>
                  </a:ext>
                </a:extLst>
              </a:tr>
              <a:tr h="189839">
                <a:tc>
                  <a:txBody>
                    <a:bodyPr/>
                    <a:lstStyle/>
                    <a:p>
                      <a:pPr marL="0" marR="0">
                        <a:lnSpc>
                          <a:spcPct val="107000"/>
                        </a:lnSpc>
                        <a:spcBef>
                          <a:spcPts val="0"/>
                        </a:spcBef>
                        <a:spcAft>
                          <a:spcPts val="0"/>
                        </a:spcAft>
                      </a:pPr>
                      <a:r>
                        <a:rPr lang="en-US" sz="1100" b="0" i="1" dirty="0">
                          <a:effectLst/>
                        </a:rPr>
                        <a:t>Klebsiella spp.</a:t>
                      </a:r>
                      <a:endParaRPr lang="el-GR"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dirty="0">
                          <a:effectLst/>
                        </a:rPr>
                        <a:t>Από 2 ώρες έως 30 μήνες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8587434"/>
                  </a:ext>
                </a:extLst>
              </a:tr>
              <a:tr h="189839">
                <a:tc>
                  <a:txBody>
                    <a:bodyPr/>
                    <a:lstStyle/>
                    <a:p>
                      <a:pPr marL="0" marR="0">
                        <a:lnSpc>
                          <a:spcPct val="107000"/>
                        </a:lnSpc>
                        <a:spcBef>
                          <a:spcPts val="0"/>
                        </a:spcBef>
                        <a:spcAft>
                          <a:spcPts val="0"/>
                        </a:spcAft>
                      </a:pPr>
                      <a:r>
                        <a:rPr lang="en-US" sz="1100" b="0" i="1" dirty="0">
                          <a:effectLst/>
                        </a:rPr>
                        <a:t>Acinetobacter spp.</a:t>
                      </a:r>
                      <a:endParaRPr lang="el-GR"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dirty="0">
                          <a:effectLst/>
                        </a:rPr>
                        <a:t>Από 3 μέρες έως 5 μήνες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1629345"/>
                  </a:ext>
                </a:extLst>
              </a:tr>
              <a:tr h="189839">
                <a:tc gridSpan="2">
                  <a:txBody>
                    <a:bodyPr/>
                    <a:lstStyle/>
                    <a:p>
                      <a:pPr marL="0" marR="0" algn="ctr">
                        <a:lnSpc>
                          <a:spcPct val="107000"/>
                        </a:lnSpc>
                        <a:spcBef>
                          <a:spcPts val="0"/>
                        </a:spcBef>
                        <a:spcAft>
                          <a:spcPts val="0"/>
                        </a:spcAft>
                      </a:pPr>
                      <a:r>
                        <a:rPr lang="en-US" sz="1100" dirty="0">
                          <a:effectLst/>
                        </a:rPr>
                        <a:t>Gram (</a:t>
                      </a:r>
                      <a:r>
                        <a:rPr lang="el-GR" sz="1100" dirty="0">
                          <a:effectLst/>
                        </a:rPr>
                        <a:t>+</a:t>
                      </a:r>
                      <a:r>
                        <a:rPr lang="en-US" sz="1100" dirty="0">
                          <a:effectLst/>
                        </a:rPr>
                        <a:t>) </a:t>
                      </a:r>
                      <a:r>
                        <a:rPr lang="el-GR" sz="1100" dirty="0">
                          <a:effectLst/>
                        </a:rPr>
                        <a:t>βακτήρια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2933892322"/>
                  </a:ext>
                </a:extLst>
              </a:tr>
              <a:tr h="189839">
                <a:tc>
                  <a:txBody>
                    <a:bodyPr/>
                    <a:lstStyle/>
                    <a:p>
                      <a:pPr marL="0" marR="0">
                        <a:lnSpc>
                          <a:spcPct val="107000"/>
                        </a:lnSpc>
                        <a:spcBef>
                          <a:spcPts val="0"/>
                        </a:spcBef>
                        <a:spcAft>
                          <a:spcPts val="0"/>
                        </a:spcAft>
                      </a:pPr>
                      <a:r>
                        <a:rPr lang="en-US" sz="1100" b="0" dirty="0">
                          <a:effectLst/>
                        </a:rPr>
                        <a:t>MRSA </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a:effectLst/>
                        </a:rPr>
                        <a:t>Από 7 μέρες έως 7 μήνες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466872"/>
                  </a:ext>
                </a:extLst>
              </a:tr>
              <a:tr h="189839">
                <a:tc>
                  <a:txBody>
                    <a:bodyPr/>
                    <a:lstStyle/>
                    <a:p>
                      <a:pPr marL="0" marR="0">
                        <a:lnSpc>
                          <a:spcPct val="107000"/>
                        </a:lnSpc>
                        <a:spcBef>
                          <a:spcPts val="0"/>
                        </a:spcBef>
                        <a:spcAft>
                          <a:spcPts val="0"/>
                        </a:spcAft>
                      </a:pPr>
                      <a:r>
                        <a:rPr lang="en-US" sz="1100" b="0" dirty="0">
                          <a:effectLst/>
                        </a:rPr>
                        <a:t>VRE </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a:effectLst/>
                        </a:rPr>
                        <a:t>Από 5 μέρες έως 4 μήνες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2059653"/>
                  </a:ext>
                </a:extLst>
              </a:tr>
              <a:tr h="189839">
                <a:tc>
                  <a:txBody>
                    <a:bodyPr/>
                    <a:lstStyle/>
                    <a:p>
                      <a:pPr marL="0" marR="0">
                        <a:lnSpc>
                          <a:spcPct val="107000"/>
                        </a:lnSpc>
                        <a:spcBef>
                          <a:spcPts val="0"/>
                        </a:spcBef>
                        <a:spcAft>
                          <a:spcPts val="0"/>
                        </a:spcAft>
                      </a:pPr>
                      <a:r>
                        <a:rPr lang="en-US" sz="1100" b="0" i="1" dirty="0">
                          <a:effectLst/>
                        </a:rPr>
                        <a:t>Clostridium difficile</a:t>
                      </a:r>
                      <a:endParaRPr lang="el-GR"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dirty="0">
                          <a:effectLst/>
                        </a:rPr>
                        <a:t> &gt;  5 μήνες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0744687"/>
                  </a:ext>
                </a:extLst>
              </a:tr>
              <a:tr h="189839">
                <a:tc gridSpan="2">
                  <a:txBody>
                    <a:bodyPr/>
                    <a:lstStyle/>
                    <a:p>
                      <a:pPr marL="0" marR="0" algn="ctr">
                        <a:lnSpc>
                          <a:spcPct val="107000"/>
                        </a:lnSpc>
                        <a:spcBef>
                          <a:spcPts val="0"/>
                        </a:spcBef>
                        <a:spcAft>
                          <a:spcPts val="0"/>
                        </a:spcAft>
                      </a:pPr>
                      <a:r>
                        <a:rPr lang="el-GR" sz="1100" dirty="0">
                          <a:effectLst/>
                        </a:rPr>
                        <a:t>Μύκητες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2366088589"/>
                  </a:ext>
                </a:extLst>
              </a:tr>
              <a:tr h="189839">
                <a:tc>
                  <a:txBody>
                    <a:bodyPr/>
                    <a:lstStyle/>
                    <a:p>
                      <a:pPr marL="0" marR="0">
                        <a:lnSpc>
                          <a:spcPct val="107000"/>
                        </a:lnSpc>
                        <a:spcBef>
                          <a:spcPts val="0"/>
                        </a:spcBef>
                        <a:spcAft>
                          <a:spcPts val="0"/>
                        </a:spcAft>
                      </a:pPr>
                      <a:r>
                        <a:rPr lang="el-GR" sz="1100" b="0" i="1" dirty="0" err="1">
                          <a:effectLst/>
                        </a:rPr>
                        <a:t>Candida</a:t>
                      </a:r>
                      <a:r>
                        <a:rPr lang="el-GR" sz="1100" b="0" i="1" dirty="0">
                          <a:effectLst/>
                        </a:rPr>
                        <a:t> </a:t>
                      </a:r>
                      <a:r>
                        <a:rPr lang="el-GR" sz="1100" b="0" i="1" dirty="0" err="1">
                          <a:effectLst/>
                        </a:rPr>
                        <a:t>albicans</a:t>
                      </a:r>
                      <a:endParaRPr lang="el-GR" sz="11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dirty="0">
                          <a:effectLst/>
                        </a:rPr>
                        <a:t>Από 1 μέρα έως 120 μέρες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7052089"/>
                  </a:ext>
                </a:extLst>
              </a:tr>
              <a:tr h="189839">
                <a:tc gridSpan="2">
                  <a:txBody>
                    <a:bodyPr/>
                    <a:lstStyle/>
                    <a:p>
                      <a:pPr marL="0" marR="0" algn="ctr">
                        <a:lnSpc>
                          <a:spcPct val="107000"/>
                        </a:lnSpc>
                        <a:spcBef>
                          <a:spcPts val="0"/>
                        </a:spcBef>
                        <a:spcAft>
                          <a:spcPts val="0"/>
                        </a:spcAft>
                      </a:pPr>
                      <a:r>
                        <a:rPr lang="el-GR" sz="1100" b="1" dirty="0">
                          <a:effectLst/>
                        </a:rPr>
                        <a:t>Ιοί</a:t>
                      </a:r>
                      <a:endParaRPr lang="el-G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4099303877"/>
                  </a:ext>
                </a:extLst>
              </a:tr>
              <a:tr h="189839">
                <a:tc>
                  <a:txBody>
                    <a:bodyPr/>
                    <a:lstStyle/>
                    <a:p>
                      <a:pPr marL="0" marR="0">
                        <a:lnSpc>
                          <a:spcPct val="107000"/>
                        </a:lnSpc>
                        <a:spcBef>
                          <a:spcPts val="0"/>
                        </a:spcBef>
                        <a:spcAft>
                          <a:spcPts val="0"/>
                        </a:spcAft>
                      </a:pPr>
                      <a:r>
                        <a:rPr lang="en-US" sz="1100" b="0" dirty="0">
                          <a:effectLst/>
                        </a:rPr>
                        <a:t>Norovirus </a:t>
                      </a:r>
                      <a:endParaRPr lang="el-G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l-GR" sz="1100" dirty="0">
                          <a:effectLst/>
                        </a:rPr>
                        <a:t>Από</a:t>
                      </a:r>
                      <a:r>
                        <a:rPr lang="en-US" sz="1100" dirty="0">
                          <a:effectLst/>
                        </a:rPr>
                        <a:t> 8 </a:t>
                      </a:r>
                      <a:r>
                        <a:rPr lang="el-GR" sz="1100" dirty="0">
                          <a:effectLst/>
                        </a:rPr>
                        <a:t>ώρες έως 7 ημέρες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1262396"/>
                  </a:ext>
                </a:extLst>
              </a:tr>
            </a:tbl>
          </a:graphicData>
        </a:graphic>
      </p:graphicFrame>
      <p:sp>
        <p:nvSpPr>
          <p:cNvPr id="34" name="Rectangle: Top Corners Rounded 33">
            <a:extLst>
              <a:ext uri="{FF2B5EF4-FFF2-40B4-BE49-F238E27FC236}">
                <a16:creationId xmlns:a16="http://schemas.microsoft.com/office/drawing/2014/main" id="{358DDDB9-BC9C-2F3C-1EF5-907AC4CBBBD0}"/>
              </a:ext>
            </a:extLst>
          </p:cNvPr>
          <p:cNvSpPr/>
          <p:nvPr/>
        </p:nvSpPr>
        <p:spPr>
          <a:xfrm>
            <a:off x="3327120" y="1185923"/>
            <a:ext cx="3030613" cy="182880"/>
          </a:xfrm>
          <a:prstGeom prst="round2SameRect">
            <a:avLst/>
          </a:prstGeom>
          <a:solidFill>
            <a:schemeClr val="accent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ΕΠΙΦΑΝΕΙΕΣ- ΣΥΣΚΕΥΕΣ</a:t>
            </a:r>
          </a:p>
        </p:txBody>
      </p:sp>
    </p:spTree>
    <p:extLst>
      <p:ext uri="{BB962C8B-B14F-4D97-AF65-F5344CB8AC3E}">
        <p14:creationId xmlns:p14="http://schemas.microsoft.com/office/powerpoint/2010/main" val="3266791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9F9C9-0369-819A-B242-8D6D14B8D4A0}"/>
              </a:ext>
            </a:extLst>
          </p:cNvPr>
          <p:cNvSpPr txBox="1"/>
          <p:nvPr/>
        </p:nvSpPr>
        <p:spPr>
          <a:xfrm>
            <a:off x="118220" y="1021977"/>
            <a:ext cx="5082911" cy="5370701"/>
          </a:xfrm>
          <a:prstGeom prst="rect">
            <a:avLst/>
          </a:prstGeom>
          <a:solidFill>
            <a:schemeClr val="bg1">
              <a:lumMod val="85000"/>
            </a:schemeClr>
          </a:solidFill>
        </p:spPr>
        <p:txBody>
          <a:bodyPr wrap="square" rtlCol="0">
            <a:spAutoFit/>
          </a:bodyPr>
          <a:lstStyle/>
          <a:p>
            <a:pPr algn="just"/>
            <a:r>
              <a:rPr lang="el-GR" sz="1100" dirty="0"/>
              <a:t>Οι </a:t>
            </a:r>
            <a:r>
              <a:rPr lang="el-GR" sz="1100" dirty="0" err="1"/>
              <a:t>ιατροτεχνολογικές</a:t>
            </a:r>
            <a:r>
              <a:rPr lang="el-GR" sz="1100" dirty="0"/>
              <a:t> συσκευές συμπεριλαμβανομένων των χειρουργικών εργαλείων και των ενδοσκοπίων, θα πρέπει να υποβάλλονται σε υψηλού βαθμού απολύμανση ή και αποστείρωση αναλόγως το βαθμό κρισιμότητάς τους, προκειμένου να αποφευχθεί η μετάδοση παθογόνων στους επόμενους ασθενείς. </a:t>
            </a:r>
          </a:p>
          <a:p>
            <a:pPr algn="just"/>
            <a:endParaRPr lang="el-GR" sz="1100" dirty="0"/>
          </a:p>
          <a:p>
            <a:pPr algn="just"/>
            <a:endParaRPr lang="el-GR" sz="1100" dirty="0"/>
          </a:p>
          <a:p>
            <a:pPr algn="just"/>
            <a:endParaRPr lang="el-GR" sz="1100" dirty="0"/>
          </a:p>
          <a:p>
            <a:pPr algn="just"/>
            <a:endParaRPr lang="el-GR" sz="1100" dirty="0"/>
          </a:p>
          <a:p>
            <a:pPr algn="just"/>
            <a:endParaRPr lang="el-GR" sz="1100" dirty="0"/>
          </a:p>
          <a:p>
            <a:pPr algn="just"/>
            <a:endParaRPr lang="el-GR" sz="1100" dirty="0"/>
          </a:p>
          <a:p>
            <a:pPr algn="just"/>
            <a:endParaRPr lang="el-GR" sz="1100" dirty="0"/>
          </a:p>
          <a:p>
            <a:pPr algn="just"/>
            <a:endParaRPr lang="el-GR" sz="11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100" dirty="0"/>
          </a:p>
          <a:p>
            <a:pPr algn="just"/>
            <a:endParaRPr lang="el-GR" sz="1100" dirty="0"/>
          </a:p>
          <a:p>
            <a:pPr algn="just"/>
            <a:r>
              <a:rPr lang="el-GR" sz="1100" dirty="0"/>
              <a:t>Ένας μεγάλος αριθμός παθογόνων μικροοργανισμών στις ΥΜ, μεταδίδεται</a:t>
            </a:r>
            <a:r>
              <a:rPr lang="el-GR" sz="1200" dirty="0"/>
              <a:t> </a:t>
            </a:r>
            <a:r>
              <a:rPr lang="el-GR" sz="1100" dirty="0"/>
              <a:t>μέσω του νερού είτε με άμεση επαφή μέσω θεραπειών (υδροθεραπεία) είτε έμμεσα μέσω του εξοπλισμού. Εκτός της επαφής, η μετάδοση μπορεί να γίνει μέσω εισπνοής αερολύματος, κατανάλωσης μη πόσιμου νερού αλλά και </a:t>
            </a:r>
            <a:r>
              <a:rPr lang="el-GR" sz="1100" dirty="0" err="1"/>
              <a:t>εισρόφησης</a:t>
            </a:r>
            <a:r>
              <a:rPr lang="el-GR" sz="1100" dirty="0"/>
              <a:t>.</a:t>
            </a:r>
          </a:p>
        </p:txBody>
      </p:sp>
      <p:sp>
        <p:nvSpPr>
          <p:cNvPr id="8" name="TextBox 7">
            <a:extLst>
              <a:ext uri="{FF2B5EF4-FFF2-40B4-BE49-F238E27FC236}">
                <a16:creationId xmlns:a16="http://schemas.microsoft.com/office/drawing/2014/main" id="{82142954-1D42-45E7-0898-59725541C4B9}"/>
              </a:ext>
            </a:extLst>
          </p:cNvPr>
          <p:cNvSpPr txBox="1"/>
          <p:nvPr/>
        </p:nvSpPr>
        <p:spPr>
          <a:xfrm>
            <a:off x="0" y="-1"/>
            <a:ext cx="12192000" cy="822960"/>
          </a:xfrm>
          <a:prstGeom prst="rect">
            <a:avLst/>
          </a:prstGeom>
          <a:solidFill>
            <a:schemeClr val="bg1"/>
          </a:solidFill>
        </p:spPr>
        <p:txBody>
          <a:bodyPr wrap="square" rtlCol="0">
            <a:spAutoFit/>
          </a:bodyPr>
          <a:lstStyle/>
          <a:p>
            <a:pPr algn="ctr"/>
            <a:r>
              <a:rPr lang="el-GR" sz="1600" b="1" dirty="0">
                <a:effectLst/>
                <a:latin typeface="+mn-lt"/>
                <a:ea typeface="Calibri" panose="020F0502020204030204" pitchFamily="34" charset="0"/>
                <a:cs typeface="Times New Roman" panose="02020603050405020304" pitchFamily="18" charset="0"/>
              </a:rPr>
              <a:t>O ΡΟΛΟΣ ΤΟΥ ΝΟΣΟΚΟΜΕΙΑΚΟΥ ΠΕΡΙΒΑΛΛΟΝΤΟΣ ΣΤΗ ΜΕΤΑΔΟΣΗ ΤΩΝ ΝΟΣΟΚΟΜΕΙΑΚΩΝ ΛΟΙΜΩΞΕΩΝ</a:t>
            </a:r>
            <a:br>
              <a:rPr lang="el-GR" b="1" dirty="0">
                <a:ea typeface="Calibri" panose="020F0502020204030204" pitchFamily="34" charset="0"/>
                <a:cs typeface="Times New Roman" panose="02020603050405020304" pitchFamily="18" charset="0"/>
              </a:rPr>
            </a:br>
            <a:r>
              <a:rPr lang="el-GR" sz="1400" b="1" dirty="0">
                <a:ea typeface="Calibri" panose="020F0502020204030204" pitchFamily="34" charset="0"/>
                <a:cs typeface="Times New Roman" panose="02020603050405020304" pitchFamily="18" charset="0"/>
              </a:rPr>
              <a:t>Κωνσταντίνος Καραμαλής</a:t>
            </a:r>
          </a:p>
          <a:p>
            <a:pPr algn="ctr"/>
            <a:r>
              <a:rPr lang="el-GR" sz="1200" i="1" dirty="0">
                <a:ea typeface="Calibri" panose="020F0502020204030204" pitchFamily="34" charset="0"/>
                <a:cs typeface="Times New Roman" panose="02020603050405020304" pitchFamily="18" charset="0"/>
              </a:rPr>
              <a:t>Τμήμα Πολιτικών Δημόσιας Υγείας, Σχολή Δημόσιας Υγείας, </a:t>
            </a:r>
            <a:r>
              <a:rPr lang="el-GR" sz="1200" i="1" dirty="0" err="1">
                <a:ea typeface="Calibri" panose="020F0502020204030204" pitchFamily="34" charset="0"/>
                <a:cs typeface="Times New Roman" panose="02020603050405020304" pitchFamily="18" charset="0"/>
              </a:rPr>
              <a:t>Πα.Δ.Α</a:t>
            </a:r>
            <a:endParaRPr lang="el-GR" sz="1200" i="1" dirty="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E22E125-104F-6228-8748-62FBD371E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41" y="18716"/>
            <a:ext cx="790259" cy="797859"/>
          </a:xfrm>
          <a:prstGeom prst="rect">
            <a:avLst/>
          </a:prstGeom>
        </p:spPr>
      </p:pic>
      <p:pic>
        <p:nvPicPr>
          <p:cNvPr id="21" name="Picture 20">
            <a:extLst>
              <a:ext uri="{FF2B5EF4-FFF2-40B4-BE49-F238E27FC236}">
                <a16:creationId xmlns:a16="http://schemas.microsoft.com/office/drawing/2014/main" id="{A61CFBFA-026B-7617-646B-DDB9183362E6}"/>
              </a:ext>
            </a:extLst>
          </p:cNvPr>
          <p:cNvPicPr>
            <a:picLocks noChangeAspect="1"/>
          </p:cNvPicPr>
          <p:nvPr/>
        </p:nvPicPr>
        <p:blipFill>
          <a:blip r:embed="rId3"/>
          <a:stretch>
            <a:fillRect/>
          </a:stretch>
        </p:blipFill>
        <p:spPr>
          <a:xfrm>
            <a:off x="267813" y="1833125"/>
            <a:ext cx="4710537" cy="3504368"/>
          </a:xfrm>
          <a:prstGeom prst="rect">
            <a:avLst/>
          </a:prstGeom>
        </p:spPr>
      </p:pic>
      <p:sp>
        <p:nvSpPr>
          <p:cNvPr id="22" name="Rectangle: Top Corners Rounded 21">
            <a:extLst>
              <a:ext uri="{FF2B5EF4-FFF2-40B4-BE49-F238E27FC236}">
                <a16:creationId xmlns:a16="http://schemas.microsoft.com/office/drawing/2014/main" id="{7EA314D1-62D6-0FAC-A32A-AA2E352DEFF9}"/>
              </a:ext>
            </a:extLst>
          </p:cNvPr>
          <p:cNvSpPr/>
          <p:nvPr/>
        </p:nvSpPr>
        <p:spPr>
          <a:xfrm>
            <a:off x="193974" y="5437002"/>
            <a:ext cx="3030613" cy="182880"/>
          </a:xfrm>
          <a:prstGeom prst="round2SameRect">
            <a:avLst/>
          </a:prstGeom>
          <a:solidFill>
            <a:schemeClr val="accent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ΝΕΡΟ</a:t>
            </a:r>
          </a:p>
        </p:txBody>
      </p:sp>
      <p:sp>
        <p:nvSpPr>
          <p:cNvPr id="23" name="TextBox 22">
            <a:extLst>
              <a:ext uri="{FF2B5EF4-FFF2-40B4-BE49-F238E27FC236}">
                <a16:creationId xmlns:a16="http://schemas.microsoft.com/office/drawing/2014/main" id="{3E8AB835-525D-37C0-7C2C-36F5830974A8}"/>
              </a:ext>
            </a:extLst>
          </p:cNvPr>
          <p:cNvSpPr txBox="1"/>
          <p:nvPr/>
        </p:nvSpPr>
        <p:spPr>
          <a:xfrm>
            <a:off x="5385126" y="1236935"/>
            <a:ext cx="3021052" cy="5339923"/>
          </a:xfrm>
          <a:prstGeom prst="rect">
            <a:avLst/>
          </a:prstGeom>
          <a:solidFill>
            <a:schemeClr val="bg1">
              <a:lumMod val="85000"/>
            </a:schemeClr>
          </a:solidFill>
        </p:spPr>
        <p:txBody>
          <a:bodyPr wrap="square" rtlCol="0">
            <a:spAutoFit/>
          </a:bodyPr>
          <a:lstStyle/>
          <a:p>
            <a:pPr algn="just"/>
            <a:r>
              <a:rPr lang="el-GR" sz="1100" dirty="0"/>
              <a:t>Η σύνθεση και η συγκέντρωση των μικροοργανισμών που μεταφέρονται με τον αέρα στον εσωτερικό αέρα του χώρου των ΥΜ, έχει αποδειχθεί ότι περιέχει τόσο βακτήρια όσο και μύκητες (</a:t>
            </a:r>
            <a:r>
              <a:rPr lang="el-GR" sz="1100" dirty="0" err="1"/>
              <a:t>βιοαερολύματα</a:t>
            </a:r>
            <a:r>
              <a:rPr lang="el-GR" sz="1100" dirty="0"/>
              <a:t>) σε συγκεντρώσεις 101–103 CFU/m</a:t>
            </a:r>
            <a:r>
              <a:rPr lang="el-GR" sz="1100" baseline="30000" dirty="0"/>
              <a:t>3</a:t>
            </a:r>
            <a:r>
              <a:rPr lang="el-GR" sz="1100" dirty="0"/>
              <a:t>. Οι δυνητικά </a:t>
            </a:r>
            <a:r>
              <a:rPr lang="el-GR" sz="1100" dirty="0" err="1"/>
              <a:t>αερομεταφερούμενοι</a:t>
            </a:r>
            <a:r>
              <a:rPr lang="el-GR" sz="1100" dirty="0"/>
              <a:t> παθογόνοι μικροοργανισμοί, ενδεχομένως να προκαλέσουν λοίμωξη όταν η συγκέντρωσή τους σε κλειστό χώρο είναι &gt; 201 CFU/m</a:t>
            </a:r>
            <a:r>
              <a:rPr lang="el-GR" sz="1100" baseline="30000" dirty="0"/>
              <a:t>3</a:t>
            </a:r>
            <a:r>
              <a:rPr lang="el-GR" sz="1100" dirty="0"/>
              <a:t>, καθώς επίσης έπειτα από μελέτες, έχει εκτιμηθεί ότι το 20% των νοσοκομειακών λοιμώξεων οφείλεται σε εισπνοή (συγκέντρωση 10 m</a:t>
            </a:r>
            <a:r>
              <a:rPr lang="el-GR" sz="1100" baseline="30000" dirty="0"/>
              <a:t>3</a:t>
            </a:r>
            <a:r>
              <a:rPr lang="el-GR" sz="1100" dirty="0"/>
              <a:t> αέρα/ ημέρα) </a:t>
            </a:r>
            <a:r>
              <a:rPr lang="el-GR" sz="1100" dirty="0" err="1"/>
              <a:t>αερομεταφερούμενων</a:t>
            </a:r>
            <a:r>
              <a:rPr lang="el-GR" sz="1100" dirty="0"/>
              <a:t> παθογόνων. Ωστόσο, η ικανότητα των βακτηρίων να επιβιώνουν και να διατηρούν την </a:t>
            </a:r>
            <a:r>
              <a:rPr lang="el-GR" sz="1100" dirty="0" err="1"/>
              <a:t>παθογονικότητά</a:t>
            </a:r>
            <a:r>
              <a:rPr lang="el-GR" sz="1100" dirty="0"/>
              <a:t> τους στον αέρα, εξαρτάται πέρα από τα εγγενή χαρακτηριστικά τους και στις ατμοσφαιρικές συνθήκες, όπως είναι η σχετική υγρασία, η θερμοκρασία αλλά και η χημική σύσταση. Εκτός από την άμεση μετάδοση μέσω της εισπνοής, οι μικροοργανισμοί μπορούν να μολύνουν οποιαδήποτε επιφάνεια προσκολλώντας πάνω σε αυτή λόγω των δυνάμεων </a:t>
            </a:r>
            <a:r>
              <a:rPr lang="el-GR" sz="1100" dirty="0" err="1"/>
              <a:t>Van</a:t>
            </a:r>
            <a:r>
              <a:rPr lang="el-GR" sz="1100" dirty="0"/>
              <a:t>- </a:t>
            </a:r>
            <a:r>
              <a:rPr lang="el-GR" sz="1100" dirty="0" err="1"/>
              <a:t>der</a:t>
            </a:r>
            <a:r>
              <a:rPr lang="el-GR" sz="1100" dirty="0"/>
              <a:t>- </a:t>
            </a:r>
            <a:r>
              <a:rPr lang="el-GR" sz="1100" dirty="0" err="1"/>
              <a:t>Waals</a:t>
            </a:r>
            <a:r>
              <a:rPr lang="el-GR" sz="1100" dirty="0"/>
              <a:t> και της ηλεκτροστατικής/ επιφανειακής τάσης. Για το λόγο αυτό, υπάρχουν υψηλές απαιτήσεις σε συγκεκριμένους χώρους των ΥΜ για τη βέλτιστη ποιότητα του εσωτερικού αέρα, όπως για παράδειγμα στα χειρουργεία, στις κεντρικές αποστειρώσεις, σε μονάδες μεταμοσχεύσεων κλπ.</a:t>
            </a:r>
          </a:p>
        </p:txBody>
      </p:sp>
      <p:sp>
        <p:nvSpPr>
          <p:cNvPr id="24" name="Rectangle: Top Corners Rounded 23">
            <a:extLst>
              <a:ext uri="{FF2B5EF4-FFF2-40B4-BE49-F238E27FC236}">
                <a16:creationId xmlns:a16="http://schemas.microsoft.com/office/drawing/2014/main" id="{C205A7D3-B306-92F9-6BE8-92EDCAB99001}"/>
              </a:ext>
            </a:extLst>
          </p:cNvPr>
          <p:cNvSpPr/>
          <p:nvPr/>
        </p:nvSpPr>
        <p:spPr>
          <a:xfrm>
            <a:off x="5375564" y="1054055"/>
            <a:ext cx="3030613" cy="182880"/>
          </a:xfrm>
          <a:prstGeom prst="round2SameRect">
            <a:avLst/>
          </a:prstGeom>
          <a:solidFill>
            <a:schemeClr val="accent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ΑΕΡΑΣ</a:t>
            </a:r>
          </a:p>
        </p:txBody>
      </p:sp>
      <p:sp>
        <p:nvSpPr>
          <p:cNvPr id="26" name="Rectangle: Top Corners Rounded 25">
            <a:extLst>
              <a:ext uri="{FF2B5EF4-FFF2-40B4-BE49-F238E27FC236}">
                <a16:creationId xmlns:a16="http://schemas.microsoft.com/office/drawing/2014/main" id="{360D6F65-3827-3E0D-3432-2D44139069BC}"/>
              </a:ext>
            </a:extLst>
          </p:cNvPr>
          <p:cNvSpPr/>
          <p:nvPr/>
        </p:nvSpPr>
        <p:spPr>
          <a:xfrm>
            <a:off x="8812954" y="1041473"/>
            <a:ext cx="3017520" cy="182880"/>
          </a:xfrm>
          <a:prstGeom prst="round2SameRect">
            <a:avLst/>
          </a:prstGeom>
          <a:solidFill>
            <a:schemeClr val="accent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ΣΥΜΠΕΡΑΣΜΑΤΑ</a:t>
            </a:r>
          </a:p>
        </p:txBody>
      </p:sp>
      <p:sp>
        <p:nvSpPr>
          <p:cNvPr id="28" name="TextBox 27">
            <a:extLst>
              <a:ext uri="{FF2B5EF4-FFF2-40B4-BE49-F238E27FC236}">
                <a16:creationId xmlns:a16="http://schemas.microsoft.com/office/drawing/2014/main" id="{5B088953-6EEA-04A3-E89C-18B42F859F27}"/>
              </a:ext>
            </a:extLst>
          </p:cNvPr>
          <p:cNvSpPr txBox="1"/>
          <p:nvPr/>
        </p:nvSpPr>
        <p:spPr>
          <a:xfrm>
            <a:off x="8812954" y="1236935"/>
            <a:ext cx="3009157" cy="1785104"/>
          </a:xfrm>
          <a:prstGeom prst="rect">
            <a:avLst/>
          </a:prstGeom>
          <a:solidFill>
            <a:schemeClr val="bg1">
              <a:lumMod val="85000"/>
            </a:schemeClr>
          </a:solidFill>
        </p:spPr>
        <p:txBody>
          <a:bodyPr wrap="square" rtlCol="0">
            <a:spAutoFit/>
          </a:bodyPr>
          <a:lstStyle/>
          <a:p>
            <a:pPr algn="just"/>
            <a:r>
              <a:rPr lang="el-GR" sz="1100" dirty="0"/>
              <a:t>Ένα ανθυγιεινό περιβάλλον μπορεί να χρησιμοποιηθεί ως πηγή για την επιβίωση ενός παθογόνου μικροοργανισμού. Συγκεκριμένα, τόσο ο αέρα, όσο το νερό και τα τρόφιμα μπορούν να αποτελέσουν </a:t>
            </a:r>
            <a:r>
              <a:rPr lang="el-GR" sz="1100" dirty="0" err="1"/>
              <a:t>υπόδοχα</a:t>
            </a:r>
            <a:r>
              <a:rPr lang="el-GR" sz="1100" dirty="0"/>
              <a:t> των μικροοργανισμών. Αναφορικά με την πρόληψη των νοσοκομειακών λοιμώξεων που οφείλονται στο άψυχο περιβάλλον, θα πρέπει να υπάρχουν και να εφαρμόζονται πολιτικές για τον περιορισμό τους.</a:t>
            </a:r>
          </a:p>
        </p:txBody>
      </p:sp>
      <p:cxnSp>
        <p:nvCxnSpPr>
          <p:cNvPr id="29" name="Straight Connector 28">
            <a:extLst>
              <a:ext uri="{FF2B5EF4-FFF2-40B4-BE49-F238E27FC236}">
                <a16:creationId xmlns:a16="http://schemas.microsoft.com/office/drawing/2014/main" id="{2CAEF77F-C9BB-F3ED-7CCF-D1CC484FD346}"/>
              </a:ext>
            </a:extLst>
          </p:cNvPr>
          <p:cNvCxnSpPr>
            <a:cxnSpLocks/>
          </p:cNvCxnSpPr>
          <p:nvPr/>
        </p:nvCxnSpPr>
        <p:spPr>
          <a:xfrm>
            <a:off x="8628958" y="1423356"/>
            <a:ext cx="0" cy="4567939"/>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sp>
        <p:nvSpPr>
          <p:cNvPr id="31" name="TextBox 30">
            <a:extLst>
              <a:ext uri="{FF2B5EF4-FFF2-40B4-BE49-F238E27FC236}">
                <a16:creationId xmlns:a16="http://schemas.microsoft.com/office/drawing/2014/main" id="{532CC7E5-FFDF-5314-BADC-60613EB227F2}"/>
              </a:ext>
            </a:extLst>
          </p:cNvPr>
          <p:cNvSpPr txBox="1"/>
          <p:nvPr/>
        </p:nvSpPr>
        <p:spPr>
          <a:xfrm>
            <a:off x="8812954" y="3179029"/>
            <a:ext cx="3030613" cy="3647152"/>
          </a:xfrm>
          <a:prstGeom prst="rect">
            <a:avLst/>
          </a:prstGeom>
          <a:solidFill>
            <a:schemeClr val="bg1">
              <a:lumMod val="85000"/>
            </a:schemeClr>
          </a:solidFill>
        </p:spPr>
        <p:txBody>
          <a:bodyPr wrap="square" rtlCol="0">
            <a:spAutoFit/>
          </a:bodyPr>
          <a:lstStyle/>
          <a:p>
            <a:pPr algn="just"/>
            <a:r>
              <a:rPr lang="el-GR" sz="1100" dirty="0"/>
              <a:t>Θα ήταν ωφέλιμο να καθιερωθεί ένα καθημερινό πρόγραμμα καθαρισμού, που θα τηρείται από κατάλληλα εκπαιδευμένο προσωπικό σε θέματα </a:t>
            </a:r>
            <a:r>
              <a:rPr lang="el-GR" sz="1100" b="1" dirty="0"/>
              <a:t>μεθοδολογίας καθαρισμού, </a:t>
            </a:r>
            <a:r>
              <a:rPr lang="el-GR" sz="1100" dirty="0"/>
              <a:t>και</a:t>
            </a:r>
            <a:r>
              <a:rPr lang="el-GR" sz="1100" b="1" dirty="0"/>
              <a:t> ορθολογικής χρήσης απορρυπαντικών </a:t>
            </a:r>
            <a:r>
              <a:rPr lang="el-GR" sz="1100" dirty="0"/>
              <a:t>και</a:t>
            </a:r>
            <a:r>
              <a:rPr lang="el-GR" sz="1100" b="1" dirty="0"/>
              <a:t> απολυμαντικών ουσιών</a:t>
            </a:r>
            <a:r>
              <a:rPr lang="el-GR" sz="1100" dirty="0"/>
              <a:t>. Ακόμη, ένας καλός τρόπος να διακοπεί η αλυσίδα μετάδοσης εντός του νοσοκομείου, είναι η χρήση </a:t>
            </a:r>
            <a:r>
              <a:rPr lang="el-GR" sz="1100" b="1" dirty="0"/>
              <a:t>επιφανειών με </a:t>
            </a:r>
            <a:r>
              <a:rPr lang="el-GR" sz="1100" b="1" dirty="0" err="1"/>
              <a:t>αντιμικροβιακές</a:t>
            </a:r>
            <a:r>
              <a:rPr lang="el-GR" sz="1100" b="1" dirty="0"/>
              <a:t> ιδιότητες</a:t>
            </a:r>
            <a:r>
              <a:rPr lang="el-GR" sz="1100" dirty="0"/>
              <a:t> (</a:t>
            </a:r>
            <a:r>
              <a:rPr lang="en-US" sz="1100" dirty="0"/>
              <a:t>Cu</a:t>
            </a:r>
            <a:r>
              <a:rPr lang="en-US" sz="1100" baseline="30000" dirty="0"/>
              <a:t>+</a:t>
            </a:r>
            <a:r>
              <a:rPr lang="el-GR" sz="1100" dirty="0"/>
              <a:t>, </a:t>
            </a:r>
            <a:r>
              <a:rPr lang="en-US" sz="1100" dirty="0"/>
              <a:t>Ag</a:t>
            </a:r>
            <a:r>
              <a:rPr lang="en-US" sz="1100" baseline="30000" dirty="0"/>
              <a:t>+</a:t>
            </a:r>
            <a:r>
              <a:rPr lang="el-GR" sz="1100" dirty="0"/>
              <a:t>, </a:t>
            </a:r>
            <a:r>
              <a:rPr lang="en-US" sz="1100" dirty="0" err="1"/>
              <a:t>organosilane</a:t>
            </a:r>
            <a:r>
              <a:rPr lang="en-US" sz="1100" dirty="0"/>
              <a:t> </a:t>
            </a:r>
            <a:r>
              <a:rPr lang="el-GR" sz="1100" dirty="0" err="1"/>
              <a:t>κλπ</a:t>
            </a:r>
            <a:r>
              <a:rPr lang="el-GR" sz="1100" dirty="0"/>
              <a:t>).</a:t>
            </a:r>
            <a:endParaRPr lang="en-US" sz="1100" dirty="0"/>
          </a:p>
          <a:p>
            <a:pPr algn="just"/>
            <a:endParaRPr lang="el-GR" sz="1100" dirty="0"/>
          </a:p>
          <a:p>
            <a:pPr algn="just"/>
            <a:r>
              <a:rPr lang="el-GR" sz="1100" dirty="0"/>
              <a:t>Επιπλέον, είναι γνωστό ότι υπάρχουν παράγοντες που οδηγούν στο μη σωστό καθαρισμό- απολύμανση, όπως η ελλιπής εκπαίδευσης του προσωπικού καθαριότητας ή ο χρόνος που χρειάζεται για να παραδοθεί ένας θάλαμος έπειτα από μια διαδικασία. Για το λόγο αυτό, πέρα από την εκπαίδευση του προσωπικού, είναι αναγκαία και η εξοικείωση με τις </a:t>
            </a:r>
            <a:r>
              <a:rPr lang="el-GR" sz="1100" b="1" dirty="0"/>
              <a:t>νέες τεχνολογίες καθαρισμού και απολύμανσης </a:t>
            </a:r>
            <a:r>
              <a:rPr lang="el-GR" sz="1100" dirty="0"/>
              <a:t>με ακτινοβολία UV ή με διασπορά χημικών απολυμαντικών κυρίως Η</a:t>
            </a:r>
            <a:r>
              <a:rPr lang="el-GR" sz="1100" baseline="-25000" dirty="0"/>
              <a:t>2</a:t>
            </a:r>
            <a:r>
              <a:rPr lang="el-GR" sz="1100" dirty="0"/>
              <a:t>Ο</a:t>
            </a:r>
            <a:r>
              <a:rPr lang="el-GR" sz="1100" baseline="-25000" dirty="0"/>
              <a:t>2. </a:t>
            </a:r>
          </a:p>
        </p:txBody>
      </p:sp>
      <p:sp>
        <p:nvSpPr>
          <p:cNvPr id="32" name="Rectangle: Top Corners Rounded 31">
            <a:extLst>
              <a:ext uri="{FF2B5EF4-FFF2-40B4-BE49-F238E27FC236}">
                <a16:creationId xmlns:a16="http://schemas.microsoft.com/office/drawing/2014/main" id="{CE92831B-7691-BB6F-F896-B6BF0A68D7FC}"/>
              </a:ext>
            </a:extLst>
          </p:cNvPr>
          <p:cNvSpPr/>
          <p:nvPr/>
        </p:nvSpPr>
        <p:spPr>
          <a:xfrm>
            <a:off x="8812954" y="3011494"/>
            <a:ext cx="3030613" cy="182880"/>
          </a:xfrm>
          <a:prstGeom prst="round2SameRect">
            <a:avLst/>
          </a:prstGeom>
          <a:solidFill>
            <a:schemeClr val="accent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ΚΑΘΑΡΙΟΤΗΤΑ &amp; ΑΠΟΛΥΜΑΝΣΗ</a:t>
            </a:r>
          </a:p>
        </p:txBody>
      </p:sp>
    </p:spTree>
    <p:extLst>
      <p:ext uri="{BB962C8B-B14F-4D97-AF65-F5344CB8AC3E}">
        <p14:creationId xmlns:p14="http://schemas.microsoft.com/office/powerpoint/2010/main" val="405704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09F9C9-0369-819A-B242-8D6D14B8D4A0}"/>
              </a:ext>
            </a:extLst>
          </p:cNvPr>
          <p:cNvSpPr txBox="1"/>
          <p:nvPr/>
        </p:nvSpPr>
        <p:spPr>
          <a:xfrm>
            <a:off x="3228264" y="1377996"/>
            <a:ext cx="3892963" cy="4847481"/>
          </a:xfrm>
          <a:prstGeom prst="rect">
            <a:avLst/>
          </a:prstGeom>
          <a:solidFill>
            <a:schemeClr val="bg1">
              <a:lumMod val="85000"/>
            </a:schemeClr>
          </a:solidFill>
        </p:spPr>
        <p:txBody>
          <a:bodyPr wrap="square" rtlCol="0">
            <a:spAutoFit/>
          </a:bodyPr>
          <a:lstStyle/>
          <a:p>
            <a:pPr algn="just"/>
            <a:r>
              <a:rPr lang="el-GR" sz="1100" dirty="0"/>
              <a:t>Διάφορα μήκη κύματος επιδρούν στο κυτταρικό τοίχωμα των μικροοργανισμών καταστρέφοντας τους. Το αρνητικό της συγκεκριμένης μεθόδου είναι ότι δεν έχει μεγάλη αποτελεσματικότητα σε σπόρους και μύκητες. </a:t>
            </a:r>
            <a:endParaRPr lang="el-GR" sz="1200" dirty="0"/>
          </a:p>
          <a:p>
            <a:pPr algn="just"/>
            <a:endParaRPr lang="el-GR" sz="1100" dirty="0"/>
          </a:p>
          <a:p>
            <a:pPr algn="just"/>
            <a:endParaRPr lang="el-GR" sz="1100" dirty="0"/>
          </a:p>
          <a:p>
            <a:pPr algn="just"/>
            <a:r>
              <a:rPr lang="el-GR" sz="1100" dirty="0"/>
              <a:t>Για να υπάρχει μια εικόνα της αποτελεσματικότητας των ενεργειών καθαρισμού και απολύμανσης, χρειάζεται να πραγματοποιείται σχετικός έλεγχος. </a:t>
            </a:r>
          </a:p>
          <a:p>
            <a:pPr algn="just"/>
            <a:r>
              <a:rPr lang="el-GR" sz="1100" dirty="0">
                <a:solidFill>
                  <a:schemeClr val="tx1"/>
                </a:solidFill>
              </a:rPr>
              <a:t>Ο έλεγχος γίνεται είτε μακροσκοπικά, είτε με ειδικές χρωστικές είτε με τις μεθόδους ACC &amp; ATP.  Προκειμένου να γίνει η επιλογή της καταλληλότερης μεθόδου ελέγχου, θα πρέπει να ληφθούν υπόψη τόσο τα πλεονεκτήματα όσο και τα μειονεκτήματα της εκάστοτε μεθόδου.</a:t>
            </a:r>
            <a:br>
              <a:rPr lang="el-GR" sz="1100" dirty="0">
                <a:solidFill>
                  <a:schemeClr val="tx1"/>
                </a:solidFill>
              </a:rPr>
            </a:br>
            <a:endParaRPr lang="el-GR" sz="1100" dirty="0"/>
          </a:p>
          <a:p>
            <a:pPr algn="just"/>
            <a:endParaRPr lang="el-GR" sz="1100" dirty="0">
              <a:solidFill>
                <a:schemeClr val="tx1"/>
              </a:solidFill>
            </a:endParaRPr>
          </a:p>
          <a:p>
            <a:pPr algn="just"/>
            <a:endParaRPr lang="el-GR" sz="1100" dirty="0"/>
          </a:p>
          <a:p>
            <a:pPr algn="just"/>
            <a:endParaRPr lang="el-GR" sz="1100" dirty="0">
              <a:solidFill>
                <a:schemeClr val="tx1"/>
              </a:solidFill>
            </a:endParaRPr>
          </a:p>
          <a:p>
            <a:pPr algn="just"/>
            <a:endParaRPr lang="el-GR" sz="1100" dirty="0"/>
          </a:p>
          <a:p>
            <a:pPr algn="just"/>
            <a:endParaRPr lang="el-GR" sz="1100" dirty="0">
              <a:solidFill>
                <a:schemeClr val="tx1"/>
              </a:solidFill>
            </a:endParaRPr>
          </a:p>
          <a:p>
            <a:pPr algn="just"/>
            <a:endParaRPr lang="el-GR" sz="1100" dirty="0"/>
          </a:p>
          <a:p>
            <a:pPr algn="just"/>
            <a:endParaRPr lang="el-GR" sz="1100" dirty="0">
              <a:solidFill>
                <a:schemeClr val="tx1"/>
              </a:solidFill>
            </a:endParaRPr>
          </a:p>
          <a:p>
            <a:pPr algn="just"/>
            <a:endParaRPr lang="el-GR" sz="1100" dirty="0"/>
          </a:p>
          <a:p>
            <a:pPr algn="just"/>
            <a:endParaRPr lang="el-GR" sz="1100" dirty="0">
              <a:solidFill>
                <a:schemeClr val="tx1"/>
              </a:solidFill>
            </a:endParaRPr>
          </a:p>
          <a:p>
            <a:pPr algn="just"/>
            <a:endParaRPr lang="el-GR" sz="1100" dirty="0"/>
          </a:p>
          <a:p>
            <a:pPr algn="just"/>
            <a:endParaRPr lang="el-GR" sz="1100" dirty="0">
              <a:solidFill>
                <a:schemeClr val="tx1"/>
              </a:solidFill>
            </a:endParaRPr>
          </a:p>
          <a:p>
            <a:pPr algn="just"/>
            <a:endParaRPr lang="el-GR" sz="1100" dirty="0">
              <a:solidFill>
                <a:schemeClr val="tx1"/>
              </a:solidFill>
            </a:endParaRPr>
          </a:p>
          <a:p>
            <a:pPr algn="just"/>
            <a:endParaRPr lang="el-GR" sz="1200" dirty="0"/>
          </a:p>
        </p:txBody>
      </p:sp>
      <p:sp>
        <p:nvSpPr>
          <p:cNvPr id="8" name="TextBox 7">
            <a:extLst>
              <a:ext uri="{FF2B5EF4-FFF2-40B4-BE49-F238E27FC236}">
                <a16:creationId xmlns:a16="http://schemas.microsoft.com/office/drawing/2014/main" id="{82142954-1D42-45E7-0898-59725541C4B9}"/>
              </a:ext>
            </a:extLst>
          </p:cNvPr>
          <p:cNvSpPr txBox="1"/>
          <p:nvPr/>
        </p:nvSpPr>
        <p:spPr>
          <a:xfrm>
            <a:off x="0" y="-1"/>
            <a:ext cx="12192000" cy="822960"/>
          </a:xfrm>
          <a:prstGeom prst="rect">
            <a:avLst/>
          </a:prstGeom>
          <a:solidFill>
            <a:schemeClr val="bg1"/>
          </a:solidFill>
        </p:spPr>
        <p:txBody>
          <a:bodyPr wrap="square" rtlCol="0">
            <a:spAutoFit/>
          </a:bodyPr>
          <a:lstStyle/>
          <a:p>
            <a:pPr algn="ctr"/>
            <a:r>
              <a:rPr lang="el-GR" sz="1600" b="1" dirty="0">
                <a:effectLst/>
                <a:latin typeface="+mn-lt"/>
                <a:ea typeface="Calibri" panose="020F0502020204030204" pitchFamily="34" charset="0"/>
                <a:cs typeface="Times New Roman" panose="02020603050405020304" pitchFamily="18" charset="0"/>
              </a:rPr>
              <a:t>O ΡΟΛΟΣ ΤΟΥ ΝΟΣΟΚΟΜΕΙΑΚΟΥ ΠΕΡΙΒΑΛΛΟΝΤΟΣ ΣΤΗ ΜΕΤΑΔΟΣΗ ΤΩΝ ΝΟΣΟΚΟΜΕΙΑΚΩΝ ΛΟΙΜΩΞΕΩΝ</a:t>
            </a:r>
            <a:br>
              <a:rPr lang="el-GR" b="1" dirty="0">
                <a:ea typeface="Calibri" panose="020F0502020204030204" pitchFamily="34" charset="0"/>
                <a:cs typeface="Times New Roman" panose="02020603050405020304" pitchFamily="18" charset="0"/>
              </a:rPr>
            </a:br>
            <a:r>
              <a:rPr lang="el-GR" sz="1400" b="1" dirty="0">
                <a:ea typeface="Calibri" panose="020F0502020204030204" pitchFamily="34" charset="0"/>
                <a:cs typeface="Times New Roman" panose="02020603050405020304" pitchFamily="18" charset="0"/>
              </a:rPr>
              <a:t>Κωνσταντίνος Καραμαλής</a:t>
            </a:r>
          </a:p>
          <a:p>
            <a:pPr algn="ctr"/>
            <a:r>
              <a:rPr lang="el-GR" sz="1200" i="1" dirty="0">
                <a:ea typeface="Calibri" panose="020F0502020204030204" pitchFamily="34" charset="0"/>
                <a:cs typeface="Times New Roman" panose="02020603050405020304" pitchFamily="18" charset="0"/>
              </a:rPr>
              <a:t>Τμήμα Πολιτικών Δημόσιας Υγείας, Σχολή Δημόσιας Υγείας, </a:t>
            </a:r>
            <a:r>
              <a:rPr lang="el-GR" sz="1200" i="1" dirty="0" err="1">
                <a:ea typeface="Calibri" panose="020F0502020204030204" pitchFamily="34" charset="0"/>
                <a:cs typeface="Times New Roman" panose="02020603050405020304" pitchFamily="18" charset="0"/>
              </a:rPr>
              <a:t>Πα.Δ.Α</a:t>
            </a:r>
            <a:endParaRPr lang="el-GR" sz="1200" i="1" dirty="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0E22E125-104F-6228-8748-62FBD371E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41" y="18716"/>
            <a:ext cx="790259" cy="797859"/>
          </a:xfrm>
          <a:prstGeom prst="rect">
            <a:avLst/>
          </a:prstGeom>
        </p:spPr>
      </p:pic>
      <p:sp>
        <p:nvSpPr>
          <p:cNvPr id="16" name="Rectangle: Top Corners Rounded 15">
            <a:extLst>
              <a:ext uri="{FF2B5EF4-FFF2-40B4-BE49-F238E27FC236}">
                <a16:creationId xmlns:a16="http://schemas.microsoft.com/office/drawing/2014/main" id="{D7ECE6FC-118F-161D-1C61-B6894CAFED38}"/>
              </a:ext>
            </a:extLst>
          </p:cNvPr>
          <p:cNvSpPr/>
          <p:nvPr/>
        </p:nvSpPr>
        <p:spPr>
          <a:xfrm>
            <a:off x="7291881" y="1195116"/>
            <a:ext cx="3030618" cy="182880"/>
          </a:xfrm>
          <a:prstGeom prst="round2SameRect">
            <a:avLst/>
          </a:prstGeom>
          <a:solidFill>
            <a:schemeClr val="accent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ΑΝΑΦΟΡΕΣ</a:t>
            </a:r>
          </a:p>
        </p:txBody>
      </p:sp>
      <p:sp>
        <p:nvSpPr>
          <p:cNvPr id="19" name="Rectangle: Top Corners Rounded 18">
            <a:extLst>
              <a:ext uri="{FF2B5EF4-FFF2-40B4-BE49-F238E27FC236}">
                <a16:creationId xmlns:a16="http://schemas.microsoft.com/office/drawing/2014/main" id="{08C48EFF-C7BA-33F4-C4EF-8087333B39C8}"/>
              </a:ext>
            </a:extLst>
          </p:cNvPr>
          <p:cNvSpPr/>
          <p:nvPr/>
        </p:nvSpPr>
        <p:spPr>
          <a:xfrm>
            <a:off x="81579" y="2201874"/>
            <a:ext cx="3017520" cy="182880"/>
          </a:xfrm>
          <a:prstGeom prst="round2Same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ΠΟΙΟΤΗΤΑ ΤΟΥ ΑΕΡΑ</a:t>
            </a:r>
          </a:p>
        </p:txBody>
      </p:sp>
      <p:sp>
        <p:nvSpPr>
          <p:cNvPr id="20" name="Rectangle 9">
            <a:extLst>
              <a:ext uri="{FF2B5EF4-FFF2-40B4-BE49-F238E27FC236}">
                <a16:creationId xmlns:a16="http://schemas.microsoft.com/office/drawing/2014/main" id="{38305DAD-9BA7-0CDE-EA6F-BC17FEEC6435}"/>
              </a:ext>
            </a:extLst>
          </p:cNvPr>
          <p:cNvSpPr>
            <a:spLocks noChangeArrowheads="1"/>
          </p:cNvSpPr>
          <p:nvPr/>
        </p:nvSpPr>
        <p:spPr bwMode="auto">
          <a:xfrm>
            <a:off x="7291881" y="1377996"/>
            <a:ext cx="4623603" cy="4807636"/>
          </a:xfrm>
          <a:prstGeom prst="rect">
            <a:avLst/>
          </a:prstGeom>
          <a:solidFill>
            <a:schemeClr val="bg1">
              <a:lumMod val="85000"/>
            </a:schemeClr>
          </a:solidFill>
          <a:ln>
            <a:solidFill>
              <a:schemeClr val="bg1">
                <a:lumMod val="85000"/>
              </a:schemeClr>
            </a:solidFill>
          </a:ln>
          <a:effectLst/>
        </p:spPr>
        <p:txBody>
          <a:bodyPr vert="horz" wrap="square" lIns="91440" tIns="45720" rIns="91440" bIns="45720" numCol="1" anchor="t"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FACCIOL</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PELLICAN</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Ò,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VISALLI</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PAOLUCCI</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VENANZI RULLO</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CECCARELLI</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ALEO</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 PIETRO</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SQUERI</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NUNNARI</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FAUCI</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2019.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role of the hospital environment in the healthcare-associated infections: a general review of the literature. </a:t>
            </a:r>
            <a:r>
              <a:rPr kumimoji="0" lang="en-US" altLang="el-GR"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European Review for Medical and Pharmacological Sciences,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Volume 23, pp. 1266-1278.</a:t>
            </a:r>
            <a:endPar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l-GR" altLang="el-GR" sz="11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David R. Jenkins, 2021. Nosocomial infections and infection control. </a:t>
            </a:r>
            <a:r>
              <a:rPr kumimoji="0" lang="en-US" altLang="el-GR"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Medicine,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49(10), pp. 638-642.</a:t>
            </a:r>
            <a:endPar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l-GR" altLang="el-GR" sz="11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Hassan Ahmed Khan, Fatima Kanwal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Baig</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Riffat</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Mehboob, 2017. Nosocomial infections: Epidemiology, prevention, control and surveillance. </a:t>
            </a:r>
            <a:r>
              <a:rPr kumimoji="0" lang="en-US" altLang="el-GR"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Asian Pacific Journal of Tropical Biomedicine,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 478-482.</a:t>
            </a:r>
            <a:endPar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kumimoji="0" lang="el-GR" altLang="el-GR" sz="11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Russotto V,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Cortegiani</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Fasciana</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Iozzo</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Raineri</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SM,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Gregoretti</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Giammanco</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Giarratano</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2017. What Healthcare Workers Should Know about Environmental Bacterial Contamination in the Intensive Care Unit.. </a:t>
            </a:r>
            <a:r>
              <a:rPr kumimoji="0" lang="en-US" altLang="el-GR"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Biomed Res Int.</a:t>
            </a:r>
            <a:endParaRPr kumimoji="0" lang="el-GR" altLang="el-GR"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l-GR" sz="1100" i="1" dirty="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S.E. Bache, M. Maclean, G.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Gettinby</a:t>
            </a:r>
            <a:r>
              <a:rPr lang="en-US" sz="1100" dirty="0">
                <a:effectLst/>
                <a:latin typeface="Calibri" panose="020F0502020204030204" pitchFamily="34" charset="0"/>
                <a:ea typeface="Calibri" panose="020F0502020204030204" pitchFamily="34" charset="0"/>
                <a:cs typeface="Times New Roman" panose="02020603050405020304" pitchFamily="18" charset="0"/>
              </a:rPr>
              <a:t>, J.G. Anderson, S.J. MacGregor, I. Taggart, 2018. Universal decontamination of hospital surfaces in an occupied inpatient room with a continuous 405 nm light source.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Journal of Hospital Infection, </a:t>
            </a:r>
            <a:r>
              <a:rPr lang="en-US" sz="1100" dirty="0">
                <a:effectLst/>
                <a:latin typeface="Calibri" panose="020F0502020204030204" pitchFamily="34" charset="0"/>
                <a:ea typeface="Calibri" panose="020F0502020204030204" pitchFamily="34" charset="0"/>
                <a:cs typeface="Times New Roman" panose="02020603050405020304" pitchFamily="18" charset="0"/>
              </a:rPr>
              <a:t>98(1), pp. 67- 73.</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Víctor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Pertegal</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Engracia</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Lacasa</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Pablo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Cañizares</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Manuel A. Rodrigo, Cristina </a:t>
            </a:r>
            <a:r>
              <a:rPr kumimoji="0" lang="en-US"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Sáez</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2022. Understanding the influence of the bioaerosol source on the distribution of airborne bacteria in hospital indoor air. </a:t>
            </a:r>
            <a:r>
              <a:rPr kumimoji="0" lang="en-US" altLang="el-GR" sz="11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Environmental Research, </a:t>
            </a:r>
            <a:r>
              <a:rPr kumimoji="0" lang="en-US"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Volume 216.</a:t>
            </a:r>
            <a:endPar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FB6C6E4D-E3C5-4104-1174-B46AEE6ABD44}"/>
              </a:ext>
            </a:extLst>
          </p:cNvPr>
          <p:cNvSpPr txBox="1"/>
          <p:nvPr/>
        </p:nvSpPr>
        <p:spPr>
          <a:xfrm>
            <a:off x="81579" y="2391138"/>
            <a:ext cx="3017520" cy="3816429"/>
          </a:xfrm>
          <a:prstGeom prst="rect">
            <a:avLst/>
          </a:prstGeom>
          <a:solidFill>
            <a:schemeClr val="bg1">
              <a:lumMod val="85000"/>
            </a:schemeClr>
          </a:solidFill>
        </p:spPr>
        <p:txBody>
          <a:bodyPr wrap="square" rtlCol="0">
            <a:spAutoFit/>
          </a:bodyPr>
          <a:lstStyle/>
          <a:p>
            <a:pPr algn="just"/>
            <a:r>
              <a:rPr lang="el-GR" sz="1100" dirty="0"/>
              <a:t>Τόσο η σύνθεση όσο και η συγκέντρωση των </a:t>
            </a:r>
            <a:r>
              <a:rPr lang="el-GR" sz="1100" dirty="0" err="1"/>
              <a:t>βιοαεροζόλ</a:t>
            </a:r>
            <a:r>
              <a:rPr lang="el-GR" sz="1100" dirty="0"/>
              <a:t> στον αέρα εσωτερικού χώρου των ΥΜ, τονίζουν τη σημασία περαιτέρω μελέτης για τη βελτίωση της ποιότητας του αέρα για τον περιορισμό των </a:t>
            </a:r>
            <a:r>
              <a:rPr lang="el-GR" sz="1100" dirty="0" err="1"/>
              <a:t>ενδονοσοκομειακών</a:t>
            </a:r>
            <a:r>
              <a:rPr lang="el-GR" sz="1100" dirty="0"/>
              <a:t> λοιμώξεων.</a:t>
            </a:r>
          </a:p>
          <a:p>
            <a:pPr algn="just"/>
            <a:endParaRPr lang="el-GR" sz="1100" dirty="0"/>
          </a:p>
          <a:p>
            <a:pPr algn="just"/>
            <a:r>
              <a:rPr lang="el-GR" sz="1100" dirty="0"/>
              <a:t>Η χρήση θαλάμων απομόνωσης με αρνητική πίεση για </a:t>
            </a:r>
            <a:r>
              <a:rPr lang="el-GR" sz="1100" dirty="0" err="1"/>
              <a:t>αερογενή</a:t>
            </a:r>
            <a:r>
              <a:rPr lang="el-GR" sz="1100" dirty="0"/>
              <a:t> νοσήματα όπως η φυματίωση, θα πρέπει να έχει προθάλαμο και τουαλέτα και πρακτικά δεν επιτρέπει στον αέρα να εξέλθει από το δωμάτιο στον εξωτερικό διάδρομο λόγω χαμηλότερης πίεσης, αλλά εξέρχεται στο εξωτερικό περιβάλλον αφού φιλτραριστεί. Ωστόσο, θα πρέπει να γίνονται </a:t>
            </a:r>
            <a:r>
              <a:rPr lang="el-GR" sz="1100" b="1" dirty="0"/>
              <a:t>6 έως 12 εναλλαγές του αέρα ανά ώρα </a:t>
            </a:r>
            <a:r>
              <a:rPr lang="el-GR" sz="1100" dirty="0"/>
              <a:t>και φυσικά και ο εισερχόμενος αέρας θα πρέπει να φιλτράρεται. Επίσης, τα τελευταία χρόνια με τις εξάρσεις νοσημάτων όπως ο ιός </a:t>
            </a:r>
            <a:r>
              <a:rPr lang="fr-FR" sz="1100" dirty="0"/>
              <a:t>SARS- </a:t>
            </a:r>
            <a:r>
              <a:rPr lang="fr-FR" sz="1100" dirty="0" err="1"/>
              <a:t>CoV</a:t>
            </a:r>
            <a:r>
              <a:rPr lang="fr-FR" sz="1100" dirty="0"/>
              <a:t>- 2 </a:t>
            </a:r>
            <a:r>
              <a:rPr lang="el-GR" sz="1100" dirty="0"/>
              <a:t>και η γρίπη, φαίνεται ότι οι συσκευές απολύμανσης αέρα με υπεριώδη ακτινοβολία μπορούν να χρησιμοποιηθούν βοηθητικά με τα συστήματα εξαερισμού και φιλτραρίσματος.</a:t>
            </a:r>
          </a:p>
        </p:txBody>
      </p:sp>
      <p:sp>
        <p:nvSpPr>
          <p:cNvPr id="28" name="Rectangle: Top Corners Rounded 27">
            <a:extLst>
              <a:ext uri="{FF2B5EF4-FFF2-40B4-BE49-F238E27FC236}">
                <a16:creationId xmlns:a16="http://schemas.microsoft.com/office/drawing/2014/main" id="{7D9CC00C-CBC7-4116-3EDE-CDE0094FFEBB}"/>
              </a:ext>
            </a:extLst>
          </p:cNvPr>
          <p:cNvSpPr/>
          <p:nvPr/>
        </p:nvSpPr>
        <p:spPr>
          <a:xfrm>
            <a:off x="3228261" y="2176662"/>
            <a:ext cx="3892963" cy="182880"/>
          </a:xfrm>
          <a:prstGeom prst="round2Same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ΕΛΕΓΧΟΣ ΚΑΘΑΡΙΣΜΟΥ &amp; ΑΠΟΛΥΜΑΝΣΗΣ</a:t>
            </a:r>
          </a:p>
        </p:txBody>
      </p:sp>
      <p:pic>
        <p:nvPicPr>
          <p:cNvPr id="23" name="Picture 22">
            <a:extLst>
              <a:ext uri="{FF2B5EF4-FFF2-40B4-BE49-F238E27FC236}">
                <a16:creationId xmlns:a16="http://schemas.microsoft.com/office/drawing/2014/main" id="{F23BC3B6-DE5F-E276-1C54-0C073746D4C5}"/>
              </a:ext>
            </a:extLst>
          </p:cNvPr>
          <p:cNvPicPr>
            <a:picLocks noChangeAspect="1"/>
          </p:cNvPicPr>
          <p:nvPr/>
        </p:nvPicPr>
        <p:blipFill>
          <a:blip r:embed="rId3"/>
          <a:stretch>
            <a:fillRect/>
          </a:stretch>
        </p:blipFill>
        <p:spPr>
          <a:xfrm>
            <a:off x="3292231" y="3801736"/>
            <a:ext cx="3770289" cy="2228378"/>
          </a:xfrm>
          <a:prstGeom prst="rect">
            <a:avLst/>
          </a:prstGeom>
        </p:spPr>
      </p:pic>
      <p:cxnSp>
        <p:nvCxnSpPr>
          <p:cNvPr id="30" name="Straight Connector 29">
            <a:extLst>
              <a:ext uri="{FF2B5EF4-FFF2-40B4-BE49-F238E27FC236}">
                <a16:creationId xmlns:a16="http://schemas.microsoft.com/office/drawing/2014/main" id="{AD03E30C-87EA-524F-7765-01A8FA768440}"/>
              </a:ext>
            </a:extLst>
          </p:cNvPr>
          <p:cNvCxnSpPr>
            <a:cxnSpLocks/>
          </p:cNvCxnSpPr>
          <p:nvPr/>
        </p:nvCxnSpPr>
        <p:spPr>
          <a:xfrm>
            <a:off x="7206558" y="1195116"/>
            <a:ext cx="0" cy="4567939"/>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sp>
        <p:nvSpPr>
          <p:cNvPr id="27" name="Rectangle: Top Corners Rounded 26">
            <a:extLst>
              <a:ext uri="{FF2B5EF4-FFF2-40B4-BE49-F238E27FC236}">
                <a16:creationId xmlns:a16="http://schemas.microsoft.com/office/drawing/2014/main" id="{007A7D12-786C-B88A-678A-FA1AE83EE0A7}"/>
              </a:ext>
            </a:extLst>
          </p:cNvPr>
          <p:cNvSpPr/>
          <p:nvPr/>
        </p:nvSpPr>
        <p:spPr>
          <a:xfrm>
            <a:off x="3228260" y="1195116"/>
            <a:ext cx="3892961" cy="182880"/>
          </a:xfrm>
          <a:prstGeom prst="round2SameRect">
            <a:avLst/>
          </a:prstGeom>
          <a:solidFill>
            <a:schemeClr val="accent6"/>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t>ΤΡΟΠΟΣ ΔΡΑΣΗΣ</a:t>
            </a:r>
          </a:p>
        </p:txBody>
      </p:sp>
      <p:sp>
        <p:nvSpPr>
          <p:cNvPr id="31" name="Rectangle 30">
            <a:extLst>
              <a:ext uri="{FF2B5EF4-FFF2-40B4-BE49-F238E27FC236}">
                <a16:creationId xmlns:a16="http://schemas.microsoft.com/office/drawing/2014/main" id="{2A8E6AED-D490-C315-F52D-660ADC4A9556}"/>
              </a:ext>
            </a:extLst>
          </p:cNvPr>
          <p:cNvSpPr/>
          <p:nvPr/>
        </p:nvSpPr>
        <p:spPr>
          <a:xfrm>
            <a:off x="82810" y="1545807"/>
            <a:ext cx="3016289" cy="63085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100" dirty="0">
                <a:solidFill>
                  <a:schemeClr val="tx1"/>
                </a:solidFill>
              </a:rPr>
              <a:t>Χρήση ορατού φωτός, φάσματος 405 </a:t>
            </a:r>
            <a:r>
              <a:rPr lang="el-GR" sz="1100" dirty="0" err="1">
                <a:solidFill>
                  <a:schemeClr val="tx1"/>
                </a:solidFill>
              </a:rPr>
              <a:t>nm</a:t>
            </a:r>
            <a:r>
              <a:rPr lang="el-GR" sz="1100" dirty="0">
                <a:solidFill>
                  <a:schemeClr val="tx1"/>
                </a:solidFill>
              </a:rPr>
              <a:t> για διαρκή απολύμανση επιφανειών, επιτρέποντας την παρουσία ανθρώπων στο θάλαμο</a:t>
            </a:r>
          </a:p>
        </p:txBody>
      </p:sp>
      <p:sp>
        <p:nvSpPr>
          <p:cNvPr id="32" name="Rectangle: Top Corners Rounded 31">
            <a:extLst>
              <a:ext uri="{FF2B5EF4-FFF2-40B4-BE49-F238E27FC236}">
                <a16:creationId xmlns:a16="http://schemas.microsoft.com/office/drawing/2014/main" id="{9D9D8555-C6D3-49D0-1479-6E47F3CBAA2C}"/>
              </a:ext>
            </a:extLst>
          </p:cNvPr>
          <p:cNvSpPr/>
          <p:nvPr/>
        </p:nvSpPr>
        <p:spPr>
          <a:xfrm>
            <a:off x="84041" y="1195116"/>
            <a:ext cx="3030613" cy="365760"/>
          </a:xfrm>
          <a:prstGeom prst="round2Same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t>High-Intensity, Narrow Spectrum Light 405 nm </a:t>
            </a:r>
            <a:endParaRPr lang="el-GR" sz="1300" b="1" dirty="0"/>
          </a:p>
        </p:txBody>
      </p:sp>
      <p:pic>
        <p:nvPicPr>
          <p:cNvPr id="3" name="Picture 2">
            <a:extLst>
              <a:ext uri="{FF2B5EF4-FFF2-40B4-BE49-F238E27FC236}">
                <a16:creationId xmlns:a16="http://schemas.microsoft.com/office/drawing/2014/main" id="{F648B758-9456-CB0F-F26A-0AC0856EE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8707" y="6302589"/>
            <a:ext cx="436529" cy="555411"/>
          </a:xfrm>
          <a:prstGeom prst="rect">
            <a:avLst/>
          </a:prstGeom>
        </p:spPr>
      </p:pic>
    </p:spTree>
    <p:extLst>
      <p:ext uri="{BB962C8B-B14F-4D97-AF65-F5344CB8AC3E}">
        <p14:creationId xmlns:p14="http://schemas.microsoft.com/office/powerpoint/2010/main" val="325424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1570</Words>
  <Application>Microsoft Office PowerPoint</Application>
  <PresentationFormat>Widescreen</PresentationFormat>
  <Paragraphs>128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Karamalis</dc:creator>
  <cp:lastModifiedBy>Constantinos Karamalis</cp:lastModifiedBy>
  <cp:revision>7</cp:revision>
  <dcterms:created xsi:type="dcterms:W3CDTF">2022-10-25T17:59:30Z</dcterms:created>
  <dcterms:modified xsi:type="dcterms:W3CDTF">2022-10-29T10:00:51Z</dcterms:modified>
</cp:coreProperties>
</file>