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1" r:id="rId3"/>
    <p:sldId id="26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BA8F6AF-4868-4626-A161-8A7949426C6D}" type="datetimeFigureOut">
              <a:rPr lang="el-GR" smtClean="0"/>
              <a:t>27/10/2022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390856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A8F6AF-4868-4626-A161-8A7949426C6D}" type="datetimeFigureOut">
              <a:rPr lang="el-GR" smtClean="0"/>
              <a:t>27/10/2022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2876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A8F6AF-4868-4626-A161-8A7949426C6D}" type="datetimeFigureOut">
              <a:rPr lang="el-GR" smtClean="0"/>
              <a:t>27/10/2022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87677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A8F6AF-4868-4626-A161-8A7949426C6D}" type="datetimeFigureOut">
              <a:rPr lang="el-GR" smtClean="0"/>
              <a:t>27/10/2022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374964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BA8F6AF-4868-4626-A161-8A7949426C6D}" type="datetimeFigureOut">
              <a:rPr lang="el-GR" smtClean="0"/>
              <a:t>27/10/2022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20956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BA8F6AF-4868-4626-A161-8A7949426C6D}" type="datetimeFigureOut">
              <a:rPr lang="el-GR" smtClean="0"/>
              <a:t>27/10/2022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278529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BA8F6AF-4868-4626-A161-8A7949426C6D}" type="datetimeFigureOut">
              <a:rPr lang="el-GR" smtClean="0"/>
              <a:t>27/10/2022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350093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5BA8F6AF-4868-4626-A161-8A7949426C6D}" type="datetimeFigureOut">
              <a:rPr lang="el-GR" smtClean="0"/>
              <a:t>27/10/2022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366789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8F6AF-4868-4626-A161-8A7949426C6D}" type="datetimeFigureOut">
              <a:rPr lang="el-GR" smtClean="0"/>
              <a:t>27/10/2022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289175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BA8F6AF-4868-4626-A161-8A7949426C6D}" type="datetimeFigureOut">
              <a:rPr lang="el-GR" smtClean="0"/>
              <a:t>27/10/2022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231277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BA8F6AF-4868-4626-A161-8A7949426C6D}" type="datetimeFigureOut">
              <a:rPr lang="el-GR" smtClean="0"/>
              <a:t>27/10/2022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9E871A-70DD-488A-B56A-4AA808A6AC24}" type="slidenum">
              <a:rPr lang="el-GR" smtClean="0"/>
              <a:t>‹#›</a:t>
            </a:fld>
            <a:endParaRPr lang="el-GR"/>
          </a:p>
        </p:txBody>
      </p:sp>
    </p:spTree>
    <p:extLst>
      <p:ext uri="{BB962C8B-B14F-4D97-AF65-F5344CB8AC3E}">
        <p14:creationId xmlns:p14="http://schemas.microsoft.com/office/powerpoint/2010/main" val="29734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8F6AF-4868-4626-A161-8A7949426C6D}" type="datetimeFigureOut">
              <a:rPr lang="el-GR" smtClean="0"/>
              <a:t>27/10/2022</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E871A-70DD-488A-B56A-4AA808A6AC24}" type="slidenum">
              <a:rPr lang="el-GR" smtClean="0"/>
              <a:t>‹#›</a:t>
            </a:fld>
            <a:endParaRPr lang="el-GR"/>
          </a:p>
        </p:txBody>
      </p:sp>
    </p:spTree>
    <p:extLst>
      <p:ext uri="{BB962C8B-B14F-4D97-AF65-F5344CB8AC3E}">
        <p14:creationId xmlns:p14="http://schemas.microsoft.com/office/powerpoint/2010/main" val="4595725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B96E29-94C1-FB0E-E535-121DBC07D99B}"/>
              </a:ext>
            </a:extLst>
          </p:cNvPr>
          <p:cNvSpPr txBox="1"/>
          <p:nvPr/>
        </p:nvSpPr>
        <p:spPr>
          <a:xfrm>
            <a:off x="502920" y="388621"/>
            <a:ext cx="11224260" cy="5753178"/>
          </a:xfrm>
          <a:prstGeom prst="rect">
            <a:avLst/>
          </a:prstGeom>
          <a:noFill/>
        </p:spPr>
        <p:txBody>
          <a:bodyPr wrap="square">
            <a:spAutoFit/>
          </a:bodyPr>
          <a:lstStyle/>
          <a:p>
            <a:pPr algn="ctr"/>
            <a:r>
              <a:rPr lang="el-GR"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ΝΟΣΗΣΑΝΤΕΣ ΕΠΑΓΓΕΛΜΑΤΙΕΣ ΥΓΕΙΑΣ ΜΕ COVID-19 ΑΠΟ ΤΗΝ ΕΝΑΡΞΗ ΤΗΣ ΠΑΝΔΗΜΙΑΣ ΜΕΧΡΙ ΤΟΝ ΣΕΠΤΕΜΒΡΙΟ 2022</a:t>
            </a:r>
            <a:endPar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l-GR" sz="2400" b="1" dirty="0">
              <a:solidFill>
                <a:srgbClr val="002060"/>
              </a:solidFill>
              <a:latin typeface="Times New Roman" panose="02020603050405020304" pitchFamily="18" charset="0"/>
              <a:cs typeface="Times New Roman" panose="02020603050405020304" pitchFamily="18" charset="0"/>
            </a:endParaRPr>
          </a:p>
          <a:p>
            <a:pPr algn="ctr"/>
            <a:endParaRPr lang="el-GR" dirty="0">
              <a:latin typeface="Times New Roman" panose="02020603050405020304" pitchFamily="18" charset="0"/>
              <a:cs typeface="Times New Roman" panose="02020603050405020304" pitchFamily="18" charset="0"/>
            </a:endParaRPr>
          </a:p>
          <a:p>
            <a:pPr>
              <a:lnSpc>
                <a:spcPct val="107000"/>
              </a:lnSpc>
              <a:spcAft>
                <a:spcPts val="800"/>
              </a:spcAft>
            </a:pP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Παπαϊωάννου Α</a:t>
            </a:r>
            <a:r>
              <a:rPr lang="el-GR" sz="1800" b="1" baseline="30000"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1</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Δουβανάς Α</a:t>
            </a:r>
            <a:r>
              <a:rPr lang="el-GR" sz="1800" b="1" baseline="30000"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1</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a:t>
            </a:r>
            <a:r>
              <a:rPr lang="el-GR" sz="1800" b="1" u="sng"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Τσαντίλα Α</a:t>
            </a:r>
            <a:r>
              <a:rPr lang="el-GR" sz="1800" b="1" baseline="30000"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1</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Λαζαρίδου Χ</a:t>
            </a:r>
            <a:r>
              <a:rPr lang="el-GR" sz="1800" b="1" baseline="30000"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2</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a:t>
            </a:r>
            <a:r>
              <a:rPr lang="el-GR" sz="1800" b="1" dirty="0" err="1">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Γέραλη</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Μ</a:t>
            </a:r>
            <a:r>
              <a:rPr lang="el-GR" sz="1800" b="1" baseline="30000"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3</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Θυμέλη Ι</a:t>
            </a:r>
            <a:r>
              <a:rPr lang="el-GR" sz="1800" b="1" baseline="30000"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4</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Δρακάκη Α</a:t>
            </a:r>
            <a:r>
              <a:rPr lang="el-GR" sz="1800" b="1" baseline="30000"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5</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Λεμπέση Ε</a:t>
            </a:r>
            <a:r>
              <a:rPr lang="el-GR" sz="1800" b="1" baseline="30000"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6</a:t>
            </a:r>
            <a:r>
              <a:rPr lang="el-GR" sz="18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l-GR" sz="14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Νοσηλευτής/</a:t>
            </a:r>
            <a:r>
              <a:rPr lang="el-GR" sz="1400" b="1" dirty="0" err="1">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τρια</a:t>
            </a:r>
            <a:r>
              <a:rPr lang="el-GR" sz="14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Επιτήρησης Λοιμώξεων ΓΝΠΑ «Π.&amp;Α. ΚΥΡΙΑΚΟΥ»</a:t>
            </a:r>
            <a:endParaRPr lang="en-US" sz="14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endParaRPr>
          </a:p>
          <a:p>
            <a:pPr marL="342900" lvl="0" indent="-342900" algn="l">
              <a:lnSpc>
                <a:spcPct val="107000"/>
              </a:lnSpc>
              <a:buFont typeface="+mj-lt"/>
              <a:buAutoNum type="arabicPeriod"/>
            </a:pPr>
            <a:r>
              <a:rPr lang="el-GR" sz="14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Γραμματέας Διοίκησης ΓΝΠΑ «Π.&amp;Α. ΚΥΡΙΑΚΟΥ»</a:t>
            </a:r>
            <a:endParaRPr lang="el-G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l-GR" sz="14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Διευθύντρια Νοσηλευτικής Υπηρεσίας ΓΝΠΑ «Π.&amp;Α. ΚΥΡΙΑΚΟΥ»</a:t>
            </a:r>
            <a:endParaRPr lang="el-G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eriod"/>
            </a:pPr>
            <a:r>
              <a:rPr lang="el-GR" sz="14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Γραφείο Εκπαίδευσης Νοσηλευτικής υπηρεσίας ΓΝΠΑ «Π.&amp;Α. ΚΥΡΙΑΚΟΥ»</a:t>
            </a:r>
            <a:endParaRPr lang="el-G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mj-lt"/>
              <a:buAutoNum type="arabicPeriod"/>
            </a:pPr>
            <a:r>
              <a:rPr lang="el-GR" sz="14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Διευθύντρια </a:t>
            </a:r>
            <a:r>
              <a:rPr lang="el-GR" sz="1400" b="1" dirty="0" err="1">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Βιοπαθολόγος</a:t>
            </a:r>
            <a:r>
              <a:rPr lang="el-GR" sz="1400" b="1" dirty="0">
                <a:solidFill>
                  <a:srgbClr val="000000"/>
                </a:solidFill>
                <a:effectLst/>
                <a:latin typeface="Times New Roman" panose="02020603050405020304" pitchFamily="18" charset="0"/>
                <a:ea typeface="Oxygen" panose="02000503000000000000" pitchFamily="2" charset="0"/>
                <a:cs typeface="Times New Roman" panose="02020603050405020304" pitchFamily="18" charset="0"/>
              </a:rPr>
              <a:t> – Αντιπρόεδρος ΕΝΛ ΓΝΠΑ «Π.&amp;Α. ΚΥΡΙΑΚΟΥ»</a:t>
            </a:r>
            <a:endParaRPr lang="el-GR"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l-GR" dirty="0"/>
          </a:p>
          <a:p>
            <a:pPr algn="ctr"/>
            <a:endParaRPr lang="el-GR" dirty="0"/>
          </a:p>
          <a:p>
            <a:pPr algn="ctr">
              <a:lnSpc>
                <a:spcPct val="107000"/>
              </a:lnSpc>
              <a:spcAft>
                <a:spcPts val="800"/>
              </a:spcAft>
            </a:pPr>
            <a:r>
              <a:rPr lang="el-GR"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ΕΙΣΑΓΩΓΗ</a:t>
            </a:r>
            <a:endParaRPr lang="el-GR"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b="1" dirty="0">
                <a:effectLst/>
                <a:latin typeface="Times New Roman" panose="02020603050405020304" pitchFamily="18" charset="0"/>
                <a:ea typeface="Calibri" panose="020F0502020204030204" pitchFamily="34" charset="0"/>
                <a:cs typeface="Times New Roman" panose="02020603050405020304" pitchFamily="18" charset="0"/>
              </a:rPr>
              <a:t>Οι επαγγελματίες υγείας βρίσκονται στην πρώτη γραμμή αντιμετώπισης της νόσου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COVID</a:t>
            </a:r>
            <a:r>
              <a:rPr lang="el-GR" b="1" dirty="0">
                <a:effectLst/>
                <a:latin typeface="Times New Roman" panose="02020603050405020304" pitchFamily="18" charset="0"/>
                <a:ea typeface="Calibri" panose="020F0502020204030204" pitchFamily="34" charset="0"/>
                <a:cs typeface="Times New Roman" panose="02020603050405020304" pitchFamily="18" charset="0"/>
              </a:rPr>
              <a:t>– 19 όντας σε υψηλότερο κίνδυνο νόσησης από το γενικό πληθυσμό και στη συνέχεια να εκθέσουν στη νόσο τους ασθενείς που περιθάλπουν, τους συναδέλφους τους αλλά και το στενό οικογενειακό και φιλικό τους περιβάλλον. </a:t>
            </a:r>
            <a:endParaRPr lang="el-GR"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l-GR" dirty="0"/>
          </a:p>
          <a:p>
            <a:pPr algn="ctr"/>
            <a:endParaRPr lang="el-GR" dirty="0"/>
          </a:p>
        </p:txBody>
      </p:sp>
    </p:spTree>
    <p:extLst>
      <p:ext uri="{BB962C8B-B14F-4D97-AF65-F5344CB8AC3E}">
        <p14:creationId xmlns:p14="http://schemas.microsoft.com/office/powerpoint/2010/main" val="395442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4A97892C-28F3-FE89-CEFA-DACDA0244645}"/>
              </a:ext>
            </a:extLst>
          </p:cNvPr>
          <p:cNvSpPr>
            <a:spLocks noGrp="1"/>
          </p:cNvSpPr>
          <p:nvPr>
            <p:ph sz="half" idx="1"/>
          </p:nvPr>
        </p:nvSpPr>
        <p:spPr>
          <a:xfrm>
            <a:off x="8886204" y="480060"/>
            <a:ext cx="3162804" cy="5989320"/>
          </a:xfrm>
          <a:ln w="12700">
            <a:solidFill>
              <a:srgbClr val="002060"/>
            </a:solidFill>
          </a:ln>
        </p:spPr>
        <p:txBody>
          <a:bodyPr>
            <a:normAutofit fontScale="40000" lnSpcReduction="20000"/>
          </a:bodyPr>
          <a:lstStyle/>
          <a:p>
            <a:pPr marL="0" indent="0" algn="ctr">
              <a:buNone/>
            </a:pPr>
            <a:endParaRPr lang="en-US" sz="4000" b="1" dirty="0">
              <a:solidFill>
                <a:srgbClr val="002060"/>
              </a:solidFill>
              <a:latin typeface="Times New Roman" panose="02020603050405020304" pitchFamily="18" charset="0"/>
              <a:cs typeface="Times New Roman" panose="02020603050405020304" pitchFamily="18" charset="0"/>
            </a:endParaRPr>
          </a:p>
          <a:p>
            <a:pPr marL="0" indent="0" algn="ctr">
              <a:buNone/>
            </a:pPr>
            <a:r>
              <a:rPr lang="el-GR" sz="4000" b="1" dirty="0">
                <a:solidFill>
                  <a:srgbClr val="002060"/>
                </a:solidFill>
                <a:latin typeface="Times New Roman" panose="02020603050405020304" pitchFamily="18" charset="0"/>
                <a:cs typeface="Times New Roman" panose="02020603050405020304" pitchFamily="18" charset="0"/>
              </a:rPr>
              <a:t>ΥΛΙΚΟ</a:t>
            </a:r>
          </a:p>
          <a:p>
            <a:pPr algn="just">
              <a:lnSpc>
                <a:spcPct val="170000"/>
              </a:lnSpc>
              <a:buClr>
                <a:srgbClr val="002060"/>
              </a:buClr>
            </a:pPr>
            <a:r>
              <a:rPr lang="el-GR" sz="3400" dirty="0">
                <a:latin typeface="Times New Roman" panose="02020603050405020304" pitchFamily="18" charset="0"/>
                <a:cs typeface="Times New Roman" panose="02020603050405020304" pitchFamily="18" charset="0"/>
              </a:rPr>
              <a:t>Πρόκειται για μια συγχρονική μελέτη παρατήρησης που αφορά τους επαγγελματίες υγείας</a:t>
            </a:r>
            <a:r>
              <a:rPr lang="en-US" sz="3400" dirty="0">
                <a:latin typeface="Times New Roman" panose="02020603050405020304" pitchFamily="18" charset="0"/>
                <a:cs typeface="Times New Roman" panose="02020603050405020304" pitchFamily="18" charset="0"/>
              </a:rPr>
              <a:t> (E.Y.)</a:t>
            </a:r>
            <a:r>
              <a:rPr lang="el-GR" sz="3400" dirty="0">
                <a:latin typeface="Times New Roman" panose="02020603050405020304" pitchFamily="18" charset="0"/>
                <a:cs typeface="Times New Roman" panose="02020603050405020304" pitchFamily="18" charset="0"/>
              </a:rPr>
              <a:t> του νοσοκομείου και νόσησαν από COVID-19 από την αρχή της πανδημίας έως  Σεπτέμβριο 2022.</a:t>
            </a:r>
            <a:endParaRPr lang="en-US" sz="3400" dirty="0">
              <a:latin typeface="Times New Roman" panose="02020603050405020304" pitchFamily="18" charset="0"/>
              <a:cs typeface="Times New Roman" panose="02020603050405020304" pitchFamily="18" charset="0"/>
            </a:endParaRPr>
          </a:p>
          <a:p>
            <a:endParaRPr lang="en-US" sz="2600" b="1" dirty="0">
              <a:latin typeface="Times New Roman" panose="02020603050405020304" pitchFamily="18" charset="0"/>
              <a:cs typeface="Times New Roman" panose="02020603050405020304" pitchFamily="18" charset="0"/>
            </a:endParaRPr>
          </a:p>
          <a:p>
            <a:pPr marL="0" indent="0" algn="ctr">
              <a:buNone/>
            </a:pPr>
            <a:r>
              <a:rPr lang="el-GR" sz="4000" b="1" dirty="0">
                <a:solidFill>
                  <a:srgbClr val="002060"/>
                </a:solidFill>
                <a:latin typeface="Times New Roman" panose="02020603050405020304" pitchFamily="18" charset="0"/>
                <a:cs typeface="Times New Roman" panose="02020603050405020304" pitchFamily="18" charset="0"/>
              </a:rPr>
              <a:t>ΜΕΘΟΔΟΣ</a:t>
            </a:r>
            <a:endParaRPr lang="en-US" sz="4000" b="1" dirty="0">
              <a:solidFill>
                <a:srgbClr val="002060"/>
              </a:solidFill>
              <a:latin typeface="Times New Roman" panose="02020603050405020304" pitchFamily="18" charset="0"/>
              <a:cs typeface="Times New Roman" panose="02020603050405020304" pitchFamily="18" charset="0"/>
            </a:endParaRPr>
          </a:p>
          <a:p>
            <a:pPr algn="just">
              <a:lnSpc>
                <a:spcPct val="170000"/>
              </a:lnSpc>
              <a:buClr>
                <a:srgbClr val="002060"/>
              </a:buClr>
            </a:pPr>
            <a:r>
              <a:rPr lang="el-GR" sz="3500" dirty="0">
                <a:latin typeface="Times New Roman" panose="02020603050405020304" pitchFamily="18" charset="0"/>
                <a:cs typeface="Times New Roman" panose="02020603050405020304" pitchFamily="18" charset="0"/>
              </a:rPr>
              <a:t>Συλλογή και  καταγραφή δεδομένων από τα έντυπα καταγραφής </a:t>
            </a:r>
            <a:r>
              <a:rPr lang="el-GR" sz="3500" dirty="0" err="1">
                <a:latin typeface="Times New Roman" panose="02020603050405020304" pitchFamily="18" charset="0"/>
                <a:cs typeface="Times New Roman" panose="02020603050405020304" pitchFamily="18" charset="0"/>
              </a:rPr>
              <a:t>νοσούντων</a:t>
            </a:r>
            <a:r>
              <a:rPr lang="el-GR" sz="3500" dirty="0">
                <a:latin typeface="Times New Roman" panose="02020603050405020304" pitchFamily="18" charset="0"/>
                <a:cs typeface="Times New Roman" panose="02020603050405020304" pitchFamily="18" charset="0"/>
              </a:rPr>
              <a:t> Ε.Υ. με COVID-19 και αδρή στατιστική ανάλυση ως προς τις φάσεις έξαρσης και ύφεσης του επιδημικού κύματος της νόσου καθώς και τον ποσοστιαίο επιμερισμό επίπτωσης ανά κλάδο.</a:t>
            </a:r>
          </a:p>
        </p:txBody>
      </p:sp>
      <p:pic>
        <p:nvPicPr>
          <p:cNvPr id="5" name="Εικόνα 4">
            <a:extLst>
              <a:ext uri="{FF2B5EF4-FFF2-40B4-BE49-F238E27FC236}">
                <a16:creationId xmlns:a16="http://schemas.microsoft.com/office/drawing/2014/main" id="{393E9798-FAA5-F9E9-8809-8D93F34F663E}"/>
              </a:ext>
            </a:extLst>
          </p:cNvPr>
          <p:cNvPicPr>
            <a:picLocks noChangeAspect="1"/>
          </p:cNvPicPr>
          <p:nvPr/>
        </p:nvPicPr>
        <p:blipFill>
          <a:blip r:embed="rId2"/>
          <a:stretch>
            <a:fillRect/>
          </a:stretch>
        </p:blipFill>
        <p:spPr>
          <a:xfrm>
            <a:off x="142992" y="491490"/>
            <a:ext cx="8649984" cy="5566410"/>
          </a:xfrm>
          <a:prstGeom prst="rect">
            <a:avLst/>
          </a:prstGeom>
        </p:spPr>
      </p:pic>
    </p:spTree>
    <p:extLst>
      <p:ext uri="{BB962C8B-B14F-4D97-AF65-F5344CB8AC3E}">
        <p14:creationId xmlns:p14="http://schemas.microsoft.com/office/powerpoint/2010/main" val="292926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07795D-C206-38F7-46F2-E61BF873FBF2}"/>
              </a:ext>
            </a:extLst>
          </p:cNvPr>
          <p:cNvSpPr>
            <a:spLocks noGrp="1"/>
          </p:cNvSpPr>
          <p:nvPr>
            <p:ph type="title"/>
          </p:nvPr>
        </p:nvSpPr>
        <p:spPr>
          <a:xfrm>
            <a:off x="315278" y="4646497"/>
            <a:ext cx="8397240" cy="1974481"/>
          </a:xfrm>
          <a:ln w="19050" cmpd="dbl">
            <a:solidFill>
              <a:srgbClr val="002060"/>
            </a:solidFill>
          </a:ln>
        </p:spPr>
        <p:txBody>
          <a:bodyPr>
            <a:noAutofit/>
          </a:bodyPr>
          <a:lstStyle/>
          <a:p>
            <a:pPr algn="ctr">
              <a:lnSpc>
                <a:spcPct val="100000"/>
              </a:lnSpc>
              <a:spcAft>
                <a:spcPts val="800"/>
              </a:spcAft>
            </a:pPr>
            <a:r>
              <a:rPr lang="el-GR" sz="1800" b="1" dirty="0">
                <a:solidFill>
                  <a:srgbClr val="002060"/>
                </a:solidFill>
                <a:latin typeface="Times New Roman" panose="02020603050405020304" pitchFamily="18" charset="0"/>
                <a:cs typeface="Times New Roman" panose="02020603050405020304" pitchFamily="18" charset="0"/>
              </a:rPr>
              <a:t>ΣΥΜΠΕΡΑΣΜΑΤΑ</a:t>
            </a:r>
            <a:br>
              <a:rPr lang="el-GR" sz="1800" dirty="0">
                <a:latin typeface="Times New Roman" panose="02020603050405020304" pitchFamily="18" charset="0"/>
                <a:cs typeface="Times New Roman" panose="02020603050405020304" pitchFamily="18" charset="0"/>
              </a:rPr>
            </a:br>
            <a:r>
              <a:rPr lang="el-GR" sz="1800" dirty="0">
                <a:latin typeface="Times New Roman" panose="02020603050405020304" pitchFamily="18" charset="0"/>
                <a:cs typeface="Times New Roman" panose="02020603050405020304" pitchFamily="18" charset="0"/>
              </a:rPr>
              <a:t>Η επαγγελματική νόσος απασχολεί χρόνια  των επιστημονικό κόσμο. Το πρόβλημα εστιάζεται ιδιαίτερα στους </a:t>
            </a:r>
            <a:r>
              <a:rPr lang="el-GR" sz="1800" dirty="0" err="1">
                <a:latin typeface="Times New Roman" panose="02020603050405020304" pitchFamily="18" charset="0"/>
                <a:cs typeface="Times New Roman" panose="02020603050405020304" pitchFamily="18" charset="0"/>
              </a:rPr>
              <a:t>ασυμπτωματικούς</a:t>
            </a:r>
            <a:r>
              <a:rPr lang="el-GR" sz="1800" dirty="0">
                <a:latin typeface="Times New Roman" panose="02020603050405020304" pitchFamily="18" charset="0"/>
                <a:cs typeface="Times New Roman" panose="02020603050405020304" pitchFamily="18" charset="0"/>
              </a:rPr>
              <a:t> επαγγελματίες υγείας δεδομένου ότι σε  αρκετές δημοσιευμένες μελέτες έχει φανεί ότι οι </a:t>
            </a:r>
            <a:r>
              <a:rPr lang="el-GR" sz="1800" dirty="0" err="1">
                <a:latin typeface="Times New Roman" panose="02020603050405020304" pitchFamily="18" charset="0"/>
                <a:cs typeface="Times New Roman" panose="02020603050405020304" pitchFamily="18" charset="0"/>
              </a:rPr>
              <a:t>ασυμπωματικοί</a:t>
            </a:r>
            <a:r>
              <a:rPr lang="el-GR" sz="1800" dirty="0">
                <a:latin typeface="Times New Roman" panose="02020603050405020304" pitchFamily="18" charset="0"/>
                <a:cs typeface="Times New Roman" panose="02020603050405020304" pitchFamily="18" charset="0"/>
              </a:rPr>
              <a:t> φορείς συμβάλουν ουσιαστικά στην εξάπλωση του ιού και για το λόγο αυτό είναι επιβεβλημένη η χρήση μάσκας σε όλους τους χώρους του νοσοκομείου.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sz="1800" dirty="0"/>
          </a:p>
        </p:txBody>
      </p:sp>
      <p:pic>
        <p:nvPicPr>
          <p:cNvPr id="5" name="Θέση περιεχομένου 4">
            <a:extLst>
              <a:ext uri="{FF2B5EF4-FFF2-40B4-BE49-F238E27FC236}">
                <a16:creationId xmlns:a16="http://schemas.microsoft.com/office/drawing/2014/main" id="{0E69C1D1-F5FA-4916-8A58-BDB90408A914}"/>
              </a:ext>
            </a:extLst>
          </p:cNvPr>
          <p:cNvPicPr>
            <a:picLocks noGrp="1" noChangeAspect="1"/>
          </p:cNvPicPr>
          <p:nvPr>
            <p:ph sz="half" idx="1"/>
          </p:nvPr>
        </p:nvPicPr>
        <p:blipFill>
          <a:blip r:embed="rId2"/>
          <a:stretch>
            <a:fillRect/>
          </a:stretch>
        </p:blipFill>
        <p:spPr>
          <a:xfrm>
            <a:off x="315278" y="128420"/>
            <a:ext cx="3575683" cy="4351338"/>
          </a:xfrm>
          <a:prstGeom prst="rect">
            <a:avLst/>
          </a:prstGeom>
        </p:spPr>
      </p:pic>
      <p:pic>
        <p:nvPicPr>
          <p:cNvPr id="10" name="Θέση περιεχομένου 9">
            <a:extLst>
              <a:ext uri="{FF2B5EF4-FFF2-40B4-BE49-F238E27FC236}">
                <a16:creationId xmlns:a16="http://schemas.microsoft.com/office/drawing/2014/main" id="{8688EE58-BFB8-260A-F61A-66D1871818DF}"/>
              </a:ext>
            </a:extLst>
          </p:cNvPr>
          <p:cNvPicPr>
            <a:picLocks noGrp="1" noChangeAspect="1"/>
          </p:cNvPicPr>
          <p:nvPr>
            <p:ph sz="half" idx="2"/>
          </p:nvPr>
        </p:nvPicPr>
        <p:blipFill>
          <a:blip r:embed="rId3"/>
          <a:stretch>
            <a:fillRect/>
          </a:stretch>
        </p:blipFill>
        <p:spPr>
          <a:xfrm>
            <a:off x="4531509" y="165497"/>
            <a:ext cx="3936702" cy="4351338"/>
          </a:xfrm>
          <a:prstGeom prst="rect">
            <a:avLst/>
          </a:prstGeom>
        </p:spPr>
      </p:pic>
      <p:sp>
        <p:nvSpPr>
          <p:cNvPr id="12" name="TextBox 11">
            <a:extLst>
              <a:ext uri="{FF2B5EF4-FFF2-40B4-BE49-F238E27FC236}">
                <a16:creationId xmlns:a16="http://schemas.microsoft.com/office/drawing/2014/main" id="{48057506-443C-EC39-B07D-3EE30EA8D3DA}"/>
              </a:ext>
            </a:extLst>
          </p:cNvPr>
          <p:cNvSpPr txBox="1"/>
          <p:nvPr/>
        </p:nvSpPr>
        <p:spPr>
          <a:xfrm>
            <a:off x="9269730" y="105560"/>
            <a:ext cx="2606992" cy="5539978"/>
          </a:xfrm>
          <a:prstGeom prst="rect">
            <a:avLst/>
          </a:prstGeom>
          <a:noFill/>
          <a:ln w="12700">
            <a:solidFill>
              <a:srgbClr val="002060"/>
            </a:solidFill>
          </a:ln>
        </p:spPr>
        <p:txBody>
          <a:bodyPr wrap="square" rtlCol="0">
            <a:spAutoFit/>
          </a:bodyPr>
          <a:lstStyle/>
          <a:p>
            <a:pPr algn="ctr"/>
            <a:r>
              <a:rPr lang="el-GR" sz="16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ΑΠΟΤΕΛΕΣΜΑΤΑ</a:t>
            </a:r>
            <a:endParaRPr lang="en-US" sz="16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br>
              <a:rPr lang="el-GR" sz="1600" dirty="0">
                <a:effectLst/>
                <a:latin typeface="Calibri" panose="020F0502020204030204" pitchFamily="34" charset="0"/>
                <a:ea typeface="Calibri" panose="020F0502020204030204" pitchFamily="34" charset="0"/>
                <a:cs typeface="Times New Roman" panose="02020603050405020304" pitchFamily="18" charset="0"/>
              </a:rPr>
            </a:b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Από τον Αύγουστο του 2020 όπου καταγράφηκε το 1</a:t>
            </a:r>
            <a:r>
              <a:rPr lang="el-GR" sz="1600" baseline="30000" dirty="0">
                <a:effectLst/>
                <a:latin typeface="Times New Roman" panose="02020603050405020304" pitchFamily="18" charset="0"/>
                <a:ea typeface="Calibri" panose="020F0502020204030204" pitchFamily="34" charset="0"/>
                <a:cs typeface="Times New Roman" panose="02020603050405020304" pitchFamily="18" charset="0"/>
              </a:rPr>
              <a:t>ο</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περιστατικό νόσησης σε Ε.Υ. στο νοσοκομείο μας, έως το Σεπτέμβριο του 2022 καταγράφηκαν </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657 </a:t>
            </a:r>
            <a:r>
              <a:rPr lang="el-GR" sz="1600" b="1" dirty="0" err="1">
                <a:effectLst/>
                <a:latin typeface="Times New Roman" panose="02020603050405020304" pitchFamily="18" charset="0"/>
                <a:ea typeface="Calibri" panose="020F0502020204030204" pitchFamily="34" charset="0"/>
                <a:cs typeface="Times New Roman" panose="02020603050405020304" pitchFamily="18" charset="0"/>
              </a:rPr>
              <a:t>νοσούντες</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από τους οποίους </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40% ήταν Νοσηλευτικό </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προσωπικό, </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29% Ιατρικό </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προσωπικό, </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11% Διοικητικό </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προσωπικό και </a:t>
            </a:r>
            <a:r>
              <a:rPr lang="el-GR" sz="1600" b="1" dirty="0">
                <a:effectLst/>
                <a:latin typeface="Times New Roman" panose="02020603050405020304" pitchFamily="18" charset="0"/>
                <a:ea typeface="Calibri" panose="020F0502020204030204" pitchFamily="34" charset="0"/>
                <a:cs typeface="Times New Roman" panose="02020603050405020304" pitchFamily="18" charset="0"/>
              </a:rPr>
              <a:t>20% Λοιπό προσωπικό</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Η πλειονότητα των </a:t>
            </a:r>
            <a:r>
              <a:rPr lang="el-GR" sz="1600" dirty="0" err="1">
                <a:effectLst/>
                <a:latin typeface="Times New Roman" panose="02020603050405020304" pitchFamily="18" charset="0"/>
                <a:ea typeface="Calibri" panose="020F0502020204030204" pitchFamily="34" charset="0"/>
                <a:cs typeface="Times New Roman" panose="02020603050405020304" pitchFamily="18" charset="0"/>
              </a:rPr>
              <a:t>νοσούντων</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όπως ήταν αναμενόμενο ανήκε στο νοσηλευτικό προσωπικό δεδομένης της συχνότερης επαφής με τους ασθενείς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COVID</a:t>
            </a: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-19 και ακολουθεί το ιατρικό προσωπικό. </a:t>
            </a:r>
            <a:br>
              <a:rPr lang="en-US" sz="1800" dirty="0">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1365731161"/>
      </p:ext>
    </p:extLst>
  </p:cSld>
  <p:clrMapOvr>
    <a:masterClrMapping/>
  </p:clrMapOvr>
</p:sld>
</file>

<file path=ppt/theme/theme1.xml><?xml version="1.0" encoding="utf-8"?>
<a:theme xmlns:a="http://schemas.openxmlformats.org/drawingml/2006/main" name="Office Them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TotalTime>
  <Words>354</Words>
  <Application>Microsoft Office PowerPoint</Application>
  <PresentationFormat>Ευρεία οθόνη</PresentationFormat>
  <Paragraphs>22</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vt:i4>
      </vt:variant>
    </vt:vector>
  </HeadingPairs>
  <TitlesOfParts>
    <vt:vector size="8" baseType="lpstr">
      <vt:lpstr>Arial</vt:lpstr>
      <vt:lpstr>Calibri</vt:lpstr>
      <vt:lpstr>Calibri Light</vt:lpstr>
      <vt:lpstr>Times New Roman</vt:lpstr>
      <vt:lpstr>Office Theme</vt:lpstr>
      <vt:lpstr>Παρουσίαση του PowerPoint</vt:lpstr>
      <vt:lpstr>Παρουσίαση του PowerPoint</vt:lpstr>
      <vt:lpstr>ΣΥΜΠΕΡΑΣΜΑΤΑ Η επαγγελματική νόσος απασχολεί χρόνια  των επιστημονικό κόσμο. Το πρόβλημα εστιάζεται ιδιαίτερα στους ασυμπτωματικούς επαγγελματίες υγείας δεδομένου ότι σε  αρκετές δημοσιευμένες μελέτες έχει φανεί ότι οι ασυμπωματικοί φορείς συμβάλουν ουσιαστικά στην εξάπλωση του ιού και για το λόγο αυτό είναι επιβεβλημένη η χρήση μάσκας σε όλους τους χώρους του νοσοκομείου.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loimokseis4</dc:creator>
  <cp:lastModifiedBy>loimokseis4</cp:lastModifiedBy>
  <cp:revision>21</cp:revision>
  <dcterms:created xsi:type="dcterms:W3CDTF">2022-10-24T11:34:43Z</dcterms:created>
  <dcterms:modified xsi:type="dcterms:W3CDTF">2022-10-27T07:24:37Z</dcterms:modified>
</cp:coreProperties>
</file>