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6975-2E5F-45E6-9181-C426403B1AF9}" type="datetimeFigureOut">
              <a:rPr lang="el-GR" smtClean="0"/>
              <a:t>29/10/2022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B291B38-C782-4CF5-B215-CC50E90F81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56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6975-2E5F-45E6-9181-C426403B1AF9}" type="datetimeFigureOut">
              <a:rPr lang="el-GR" smtClean="0"/>
              <a:t>29/10/2022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1B38-C782-4CF5-B215-CC50E90F81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28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6975-2E5F-45E6-9181-C426403B1AF9}" type="datetimeFigureOut">
              <a:rPr lang="el-GR" smtClean="0"/>
              <a:t>29/10/2022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1B38-C782-4CF5-B215-CC50E90F81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725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6975-2E5F-45E6-9181-C426403B1AF9}" type="datetimeFigureOut">
              <a:rPr lang="el-GR" smtClean="0"/>
              <a:t>29/10/2022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1B38-C782-4CF5-B215-CC50E90F81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830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E456975-2E5F-45E6-9181-C426403B1AF9}" type="datetimeFigureOut">
              <a:rPr lang="el-GR" smtClean="0"/>
              <a:t>29/10/2022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B291B38-C782-4CF5-B215-CC50E90F81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391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6975-2E5F-45E6-9181-C426403B1AF9}" type="datetimeFigureOut">
              <a:rPr lang="el-GR" smtClean="0"/>
              <a:t>29/10/2022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1B38-C782-4CF5-B215-CC50E90F81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779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6975-2E5F-45E6-9181-C426403B1AF9}" type="datetimeFigureOut">
              <a:rPr lang="el-GR" smtClean="0"/>
              <a:t>29/10/2022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1B38-C782-4CF5-B215-CC50E90F81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12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6975-2E5F-45E6-9181-C426403B1AF9}" type="datetimeFigureOut">
              <a:rPr lang="el-GR" smtClean="0"/>
              <a:t>29/10/2022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1B38-C782-4CF5-B215-CC50E90F81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37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6975-2E5F-45E6-9181-C426403B1AF9}" type="datetimeFigureOut">
              <a:rPr lang="el-GR" smtClean="0"/>
              <a:t>29/10/2022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1B38-C782-4CF5-B215-CC50E90F81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223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6975-2E5F-45E6-9181-C426403B1AF9}" type="datetimeFigureOut">
              <a:rPr lang="el-GR" smtClean="0"/>
              <a:t>29/10/2022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1B38-C782-4CF5-B215-CC50E90F81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855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6975-2E5F-45E6-9181-C426403B1AF9}" type="datetimeFigureOut">
              <a:rPr lang="el-GR" smtClean="0"/>
              <a:t>29/10/2022</a:t>
            </a:fld>
            <a:endParaRPr lang="el-G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1B38-C782-4CF5-B215-CC50E90F81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943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E456975-2E5F-45E6-9181-C426403B1AF9}" type="datetimeFigureOut">
              <a:rPr lang="el-GR" smtClean="0"/>
              <a:t>29/10/2022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B291B38-C782-4CF5-B215-CC50E90F81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052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8CF875-0D41-05DE-5EA4-095DD8864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406779"/>
            <a:ext cx="11102009" cy="6044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ΑΝΤΙΜΙΚΡΟΒΙΑΚΗ ΑΝΤΟΧΗ ΣΤΗΝ ΕΠΟΧΗ ΤΗΣ ΠΑΝΔΗΜΙΑΣ </a:t>
            </a:r>
            <a:r>
              <a:rPr lang="en-US" dirty="0"/>
              <a:t>COVID-19</a:t>
            </a:r>
          </a:p>
          <a:p>
            <a:pPr marL="0" indent="0">
              <a:buNone/>
            </a:pPr>
            <a:r>
              <a:rPr lang="el-GR" sz="2000" dirty="0" err="1"/>
              <a:t>Τσαβδάρογλου</a:t>
            </a:r>
            <a:r>
              <a:rPr lang="el-GR" sz="2000" dirty="0"/>
              <a:t> Τριανταφυλλιά</a:t>
            </a:r>
            <a:r>
              <a:rPr lang="en-US" sz="2000" dirty="0"/>
              <a:t> </a:t>
            </a:r>
            <a:r>
              <a:rPr lang="el-GR" sz="1600" dirty="0"/>
              <a:t>1</a:t>
            </a:r>
            <a:r>
              <a:rPr lang="el-GR" sz="2000" dirty="0"/>
              <a:t>, Αγγελάκη Μαρία</a:t>
            </a:r>
            <a:r>
              <a:rPr lang="en-US" sz="2000" dirty="0"/>
              <a:t> </a:t>
            </a:r>
            <a:r>
              <a:rPr lang="el-GR" sz="1600" dirty="0"/>
              <a:t>2</a:t>
            </a:r>
          </a:p>
          <a:p>
            <a:pPr marL="0" indent="0">
              <a:buNone/>
            </a:pPr>
            <a:r>
              <a:rPr lang="el-GR" sz="1600" dirty="0"/>
              <a:t>1</a:t>
            </a:r>
            <a:r>
              <a:rPr lang="en-US" sz="1600" dirty="0"/>
              <a:t> </a:t>
            </a:r>
            <a:r>
              <a:rPr lang="el-GR" sz="2000" dirty="0"/>
              <a:t>Ερρίκος Ντυνάν </a:t>
            </a:r>
            <a:r>
              <a:rPr lang="en-US" sz="2000" dirty="0"/>
              <a:t>Hospital Center, </a:t>
            </a:r>
            <a:r>
              <a:rPr lang="en-US" sz="1600" dirty="0"/>
              <a:t>2 </a:t>
            </a:r>
            <a:r>
              <a:rPr lang="en-US" sz="2000" dirty="0"/>
              <a:t>251 </a:t>
            </a:r>
            <a:r>
              <a:rPr lang="el-GR" sz="2000" dirty="0"/>
              <a:t>Γενικό Νοσοκομείο Αεροπορίας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r>
              <a:rPr lang="el-GR" sz="2000" b="1" dirty="0"/>
              <a:t>Εισαγωγή</a:t>
            </a:r>
            <a:r>
              <a:rPr lang="el-GR" sz="2000" dirty="0"/>
              <a:t>: Το Μάρτιο του 2020 ο Παγκόσμιος Οργανισμός Υγείας ανακοίνωσε την πανδημία COVID-19, που ταχύτατα διαδόθηκε από την επαρχία </a:t>
            </a:r>
            <a:r>
              <a:rPr lang="el-GR" sz="2000" dirty="0" err="1"/>
              <a:t>Γουχάν</a:t>
            </a:r>
            <a:r>
              <a:rPr lang="el-GR" sz="2000" dirty="0"/>
              <a:t> της Κίνας. Κατά τη διάρκεια της πανδημίας παρατηρήθηκε αλόγιστη χρήση αντιβιοτικών που οδήγησε στην αύξηση της μικροβιακής αντοχής. </a:t>
            </a:r>
          </a:p>
          <a:p>
            <a:pPr marL="0" indent="0" algn="just">
              <a:buNone/>
            </a:pPr>
            <a:r>
              <a:rPr lang="el-GR" sz="2000" b="1" dirty="0"/>
              <a:t>Σκοπός: </a:t>
            </a:r>
            <a:r>
              <a:rPr lang="el-GR" sz="2000" dirty="0"/>
              <a:t>Σκοπός της παρούσας ανασκόπησης ήταν η διερεύνηση της </a:t>
            </a:r>
            <a:r>
              <a:rPr lang="el-GR" sz="2000" dirty="0" err="1"/>
              <a:t>αντιμικροβιακής</a:t>
            </a:r>
            <a:r>
              <a:rPr lang="el-GR" sz="2000" dirty="0"/>
              <a:t> αντοχής κατά τη διάρκεια της πανδημίας COVID-19.</a:t>
            </a:r>
          </a:p>
          <a:p>
            <a:pPr marL="0" indent="0" algn="just">
              <a:buNone/>
            </a:pPr>
            <a:r>
              <a:rPr lang="el-GR" sz="2000" b="1" dirty="0"/>
              <a:t>Υλικό και Μέθοδος: </a:t>
            </a:r>
            <a:r>
              <a:rPr lang="el-GR" sz="2000" dirty="0"/>
              <a:t>Πραγματοποιήθηκε βιβλιογραφική ανασκόπηση στις διεθνείς βάσεις δεδομένων ‘</a:t>
            </a:r>
            <a:r>
              <a:rPr lang="el-GR" sz="2000" dirty="0" err="1"/>
              <a:t>Medline</a:t>
            </a:r>
            <a:r>
              <a:rPr lang="el-GR" sz="2000" dirty="0"/>
              <a:t>’, ‘</a:t>
            </a:r>
            <a:r>
              <a:rPr lang="el-GR" sz="2000" dirty="0" err="1"/>
              <a:t>Cochrane</a:t>
            </a:r>
            <a:r>
              <a:rPr lang="el-GR" sz="2000" dirty="0"/>
              <a:t>’, ‘</a:t>
            </a:r>
            <a:r>
              <a:rPr lang="el-GR" sz="2000" dirty="0" err="1"/>
              <a:t>Scopus</a:t>
            </a:r>
            <a:r>
              <a:rPr lang="el-GR" sz="2000" dirty="0"/>
              <a:t>’, ‘</a:t>
            </a:r>
            <a:r>
              <a:rPr lang="el-GR" sz="2000" dirty="0" err="1"/>
              <a:t>Cinahl</a:t>
            </a:r>
            <a:r>
              <a:rPr lang="el-GR" sz="2000" dirty="0"/>
              <a:t>’ και ‘</a:t>
            </a:r>
            <a:r>
              <a:rPr lang="el-GR" sz="2000" dirty="0" err="1"/>
              <a:t>Pubmed</a:t>
            </a:r>
            <a:r>
              <a:rPr lang="el-GR" sz="2000" dirty="0"/>
              <a:t>’. Η αναζήτηση της βιβλιογραφίας αφορούσε επιστημονικά άρθρα δημοσιευμένα από το Δεκέμβριο 2019- Μάιο 2022 με τις ακόλουθες λέξεις κλειδιά: </a:t>
            </a:r>
            <a:r>
              <a:rPr lang="el-GR" sz="2000" dirty="0" err="1"/>
              <a:t>antibiotic</a:t>
            </a:r>
            <a:r>
              <a:rPr lang="el-GR" sz="2000" dirty="0"/>
              <a:t> </a:t>
            </a:r>
            <a:r>
              <a:rPr lang="el-GR" sz="2000" dirty="0" err="1"/>
              <a:t>resistance</a:t>
            </a:r>
            <a:r>
              <a:rPr lang="el-GR" sz="2000" dirty="0"/>
              <a:t>, </a:t>
            </a:r>
            <a:r>
              <a:rPr lang="el-GR" sz="2000" dirty="0" err="1"/>
              <a:t>antibiotic-resistant</a:t>
            </a:r>
            <a:r>
              <a:rPr lang="el-GR" sz="2000" dirty="0"/>
              <a:t> </a:t>
            </a:r>
            <a:r>
              <a:rPr lang="el-GR" sz="2000" dirty="0" err="1"/>
              <a:t>bacteria</a:t>
            </a:r>
            <a:r>
              <a:rPr lang="el-GR" sz="2000" dirty="0"/>
              <a:t>, COVID-19; SARS-2, </a:t>
            </a:r>
            <a:r>
              <a:rPr lang="el-GR" sz="2000" dirty="0" err="1"/>
              <a:t>pandemic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69656DCB-5565-1125-4BE2-6D1D369CB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7738" y="406779"/>
            <a:ext cx="2982567" cy="185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49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Θέση περιεχομένου 7">
            <a:extLst>
              <a:ext uri="{FF2B5EF4-FFF2-40B4-BE49-F238E27FC236}">
                <a16:creationId xmlns:a16="http://schemas.microsoft.com/office/drawing/2014/main" id="{C967F46D-27E4-6FC7-E0EF-D1A519B860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8917" y="384430"/>
            <a:ext cx="9594166" cy="608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6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3066E5-D414-5612-432E-15ADEAF3A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31" y="1461409"/>
            <a:ext cx="10982738" cy="56866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r>
              <a:rPr lang="el-GR" sz="2000" b="1" dirty="0"/>
              <a:t>Αποτελέσματα: </a:t>
            </a:r>
            <a:r>
              <a:rPr lang="el-GR" sz="2000" dirty="0"/>
              <a:t>Το συχνότερο </a:t>
            </a:r>
            <a:r>
              <a:rPr lang="el-GR" sz="2000" dirty="0" err="1"/>
              <a:t>gram</a:t>
            </a:r>
            <a:r>
              <a:rPr lang="el-GR" sz="2000" dirty="0"/>
              <a:t>-αρνητικό βακτήριο ήταν το </a:t>
            </a:r>
            <a:r>
              <a:rPr lang="el-GR" sz="2000" dirty="0" err="1"/>
              <a:t>Acinetobacter</a:t>
            </a:r>
            <a:r>
              <a:rPr lang="el-GR" sz="2000" dirty="0"/>
              <a:t> </a:t>
            </a:r>
            <a:r>
              <a:rPr lang="el-GR" sz="2000" dirty="0" err="1"/>
              <a:t>baumannii</a:t>
            </a:r>
            <a:r>
              <a:rPr lang="el-GR" sz="2000" dirty="0"/>
              <a:t> και ακολουθούσε η </a:t>
            </a:r>
            <a:r>
              <a:rPr lang="el-GR" sz="2000" dirty="0" err="1"/>
              <a:t>Klebsiella</a:t>
            </a:r>
            <a:r>
              <a:rPr lang="el-GR" sz="2000" dirty="0"/>
              <a:t> </a:t>
            </a:r>
            <a:r>
              <a:rPr lang="el-GR" sz="2000" dirty="0" err="1"/>
              <a:t>pneumonia</a:t>
            </a:r>
            <a:r>
              <a:rPr lang="el-GR" sz="2000" dirty="0"/>
              <a:t>, η </a:t>
            </a:r>
            <a:r>
              <a:rPr lang="el-GR" sz="2000" dirty="0" err="1"/>
              <a:t>Escherichia</a:t>
            </a:r>
            <a:r>
              <a:rPr lang="el-GR" sz="2000" dirty="0"/>
              <a:t> </a:t>
            </a:r>
            <a:r>
              <a:rPr lang="el-GR" sz="2000" dirty="0" err="1"/>
              <a:t>Coli</a:t>
            </a:r>
            <a:r>
              <a:rPr lang="el-GR" sz="2000" dirty="0"/>
              <a:t> και η </a:t>
            </a:r>
            <a:r>
              <a:rPr lang="el-GR" sz="2000" dirty="0" err="1"/>
              <a:t>Pseudomonas</a:t>
            </a:r>
            <a:r>
              <a:rPr lang="el-GR" sz="2000" dirty="0"/>
              <a:t> </a:t>
            </a:r>
            <a:r>
              <a:rPr lang="el-GR" sz="2000" dirty="0" err="1"/>
              <a:t>aeruginosa</a:t>
            </a:r>
            <a:r>
              <a:rPr lang="el-GR" sz="2000" dirty="0"/>
              <a:t>. Το Α. </a:t>
            </a:r>
            <a:r>
              <a:rPr lang="el-GR" sz="2000" dirty="0" err="1"/>
              <a:t>baumannii</a:t>
            </a:r>
            <a:r>
              <a:rPr lang="el-GR" sz="2000" dirty="0"/>
              <a:t> και η K. </a:t>
            </a:r>
            <a:r>
              <a:rPr lang="el-GR" sz="2000" dirty="0" err="1"/>
              <a:t>pneumonia</a:t>
            </a:r>
            <a:r>
              <a:rPr lang="el-GR" sz="2000" dirty="0"/>
              <a:t> εμφάνιζαν μεγαλύτερη ανθεκτικότητα στα αντιβιοτικά συγκριτικά με την </a:t>
            </a:r>
            <a:r>
              <a:rPr lang="el-GR" sz="2000" dirty="0" err="1"/>
              <a:t>Ε.coli</a:t>
            </a:r>
            <a:r>
              <a:rPr lang="el-GR" sz="2000" dirty="0"/>
              <a:t> και την P.</a:t>
            </a:r>
            <a:r>
              <a:rPr lang="en-US" sz="2000" dirty="0"/>
              <a:t> </a:t>
            </a:r>
            <a:r>
              <a:rPr lang="el-GR" sz="2000" dirty="0" err="1"/>
              <a:t>aeruginosa</a:t>
            </a:r>
            <a:r>
              <a:rPr lang="el-GR" sz="2000" dirty="0"/>
              <a:t>, ενώ η K. </a:t>
            </a:r>
            <a:r>
              <a:rPr lang="el-GR" sz="2000" dirty="0" err="1"/>
              <a:t>Pneumonia</a:t>
            </a:r>
            <a:r>
              <a:rPr lang="el-GR" sz="2000" dirty="0"/>
              <a:t> ήταν ιδιαίτερα ανθεκτική στην </a:t>
            </a:r>
            <a:r>
              <a:rPr lang="el-GR" sz="2000" dirty="0" err="1"/>
              <a:t>κολιμυκίνη</a:t>
            </a:r>
            <a:r>
              <a:rPr lang="el-GR" sz="2000" dirty="0"/>
              <a:t>. Τα συχνότερα </a:t>
            </a:r>
            <a:r>
              <a:rPr lang="el-GR" sz="2000" dirty="0" err="1"/>
              <a:t>gram</a:t>
            </a:r>
            <a:r>
              <a:rPr lang="el-GR" sz="2000" dirty="0"/>
              <a:t>-θετικά βακτήρια ήταν ο </a:t>
            </a:r>
            <a:r>
              <a:rPr lang="el-GR" sz="2000" dirty="0" err="1"/>
              <a:t>Staphylococcus</a:t>
            </a:r>
            <a:r>
              <a:rPr lang="el-GR" sz="2000" dirty="0"/>
              <a:t> </a:t>
            </a:r>
            <a:r>
              <a:rPr lang="el-GR" sz="2000" dirty="0" err="1"/>
              <a:t>aureus</a:t>
            </a:r>
            <a:r>
              <a:rPr lang="el-GR" sz="2000" dirty="0"/>
              <a:t> και ο </a:t>
            </a:r>
            <a:r>
              <a:rPr lang="el-GR" sz="2000" dirty="0" err="1"/>
              <a:t>Enterococcus</a:t>
            </a:r>
            <a:r>
              <a:rPr lang="el-GR" sz="2000" dirty="0"/>
              <a:t> </a:t>
            </a:r>
            <a:r>
              <a:rPr lang="el-GR" sz="2000" dirty="0" err="1"/>
              <a:t>faecium</a:t>
            </a:r>
            <a:r>
              <a:rPr lang="el-GR" sz="2000" dirty="0"/>
              <a:t>. Ο E.</a:t>
            </a:r>
            <a:r>
              <a:rPr lang="en-US" sz="2000" dirty="0"/>
              <a:t> </a:t>
            </a:r>
            <a:r>
              <a:rPr lang="el-GR" sz="2000" dirty="0" err="1"/>
              <a:t>faecium</a:t>
            </a:r>
            <a:r>
              <a:rPr lang="el-GR" sz="2000" dirty="0"/>
              <a:t> παρουσίαζε μεγάλα ποσοστά αντοχής στην </a:t>
            </a:r>
            <a:r>
              <a:rPr lang="el-GR" sz="2000" dirty="0" err="1"/>
              <a:t>αμπικιλλινη</a:t>
            </a:r>
            <a:r>
              <a:rPr lang="el-GR" sz="2000" dirty="0"/>
              <a:t>, </a:t>
            </a:r>
            <a:r>
              <a:rPr lang="el-GR" sz="2000" dirty="0" err="1"/>
              <a:t>ερυθρομυκίνη</a:t>
            </a:r>
            <a:r>
              <a:rPr lang="el-GR" sz="2000" dirty="0"/>
              <a:t> και </a:t>
            </a:r>
            <a:r>
              <a:rPr lang="el-GR" sz="2000" dirty="0" err="1"/>
              <a:t>σιπροφλοξασίνη</a:t>
            </a:r>
            <a:r>
              <a:rPr lang="el-GR" sz="2000" dirty="0"/>
              <a:t>. </a:t>
            </a:r>
          </a:p>
          <a:p>
            <a:pPr marL="0" indent="0" algn="just">
              <a:buNone/>
            </a:pPr>
            <a:r>
              <a:rPr lang="el-GR" sz="2000" b="1" dirty="0"/>
              <a:t>Συμπεράσματα:</a:t>
            </a:r>
            <a:r>
              <a:rPr lang="el-GR" sz="2000" dirty="0"/>
              <a:t> Η </a:t>
            </a:r>
            <a:r>
              <a:rPr lang="el-GR" sz="2000" dirty="0" err="1"/>
              <a:t>αντιμικροβιακή</a:t>
            </a:r>
            <a:r>
              <a:rPr lang="el-GR" sz="2000" dirty="0"/>
              <a:t> αντοχή ήταν υψηλή. Η αντιβιοτική αγωγή που αυτοβούλως λάμβανε ένα άτομο, η εμπειρική αγωγή καθώς και τα αντιβιοτικά που </a:t>
            </a:r>
            <a:r>
              <a:rPr lang="el-GR" sz="2000" dirty="0" err="1"/>
              <a:t>συνταγογραφήθηκαν</a:t>
            </a:r>
            <a:r>
              <a:rPr lang="el-GR" sz="2000" dirty="0"/>
              <a:t> από ιατρούς στην κοινότητα οδήγησαν σε υψηλά επίπεδα μικροβιακής αντοχής κατά την περίοδο της πανδημίας. Η </a:t>
            </a:r>
            <a:r>
              <a:rPr lang="el-GR" sz="2000" dirty="0" err="1"/>
              <a:t>συνταγογράφηση</a:t>
            </a:r>
            <a:r>
              <a:rPr lang="el-GR" sz="2000" dirty="0"/>
              <a:t> των αντιβιοτικών πρέπει να ενταχθεί σε πρόγραμμα </a:t>
            </a:r>
            <a:r>
              <a:rPr lang="el-GR" sz="2000" dirty="0" err="1"/>
              <a:t>αντιβικροβιακής</a:t>
            </a:r>
            <a:r>
              <a:rPr lang="el-GR" sz="2000" dirty="0"/>
              <a:t> επιμελητείας και να βασίζεται σε κατευθυντήριες οδηγίες.</a:t>
            </a:r>
          </a:p>
          <a:p>
            <a:pPr algn="just"/>
            <a:endParaRPr lang="el-GR" sz="2000" dirty="0"/>
          </a:p>
          <a:p>
            <a:pPr algn="just"/>
            <a:endParaRPr lang="el-GR" sz="2000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BC9ED1D-8D76-880B-516C-711D26C558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22" y="275646"/>
            <a:ext cx="2748427" cy="185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51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Ξυλογραφία">
  <a:themeElements>
    <a:clrScheme name="Ξυλογραφί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Ξυλογραφί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Ξυλογραφί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TM03090434[[fn=Ξυλογραφία]]</Template>
  <TotalTime>91</TotalTime>
  <Words>294</Words>
  <Application>Microsoft Office PowerPoint</Application>
  <PresentationFormat>Ευρεία οθόνη</PresentationFormat>
  <Paragraphs>12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Cambria</vt:lpstr>
      <vt:lpstr>Rockwell</vt:lpstr>
      <vt:lpstr>Rockwell Condensed</vt:lpstr>
      <vt:lpstr>Wingdings</vt:lpstr>
      <vt:lpstr>Ξυλογραφία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Φιλίτσα</dc:creator>
  <cp:lastModifiedBy>Φιλίτσα</cp:lastModifiedBy>
  <cp:revision>5</cp:revision>
  <dcterms:created xsi:type="dcterms:W3CDTF">2022-10-29T06:25:33Z</dcterms:created>
  <dcterms:modified xsi:type="dcterms:W3CDTF">2022-10-29T08:07:59Z</dcterms:modified>
</cp:coreProperties>
</file>