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96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17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8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8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32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72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78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30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1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64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9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43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93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843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66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33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83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6F80148-A07B-4537-B5EB-15D7DA3D586C}" type="datetimeFigureOut">
              <a:rPr lang="el-GR" smtClean="0"/>
              <a:t>30/10/2022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E3A62D7-42C2-4381-967C-8E0FDE59E5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2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807C6C68-AF5C-1F61-978F-733ACDF283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06" y="-1"/>
            <a:ext cx="3696511" cy="695527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E9C2E2-B77A-2AC1-A1FA-7A1022E6688D}"/>
              </a:ext>
            </a:extLst>
          </p:cNvPr>
          <p:cNvSpPr txBox="1"/>
          <p:nvPr/>
        </p:nvSpPr>
        <p:spPr>
          <a:xfrm>
            <a:off x="598251" y="1200171"/>
            <a:ext cx="615760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ΔΕΙΚΤΕΣ ΣΥΜΒΑΜΑΤΩΝ ΠΟΥ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 ΣΧΕΤΙΖΟΝΤΑΙ ΜΕ ΤΟΝ ΑΝΑΠΝΕΥΣΤΗΡΑ ΣΥΜΦΩΝΑ ΜΕ ΤΟ ΕΘΝΙΚΟ ΔΙΚΤΥΟ ΑΣΦΑΛΕΙΑΣ ΦΡΟΝΤΙΔΑΣ ΥΓΕΙΑΣ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Ε.Ανδρέου</a:t>
            </a:r>
            <a:r>
              <a:rPr lang="el-GR" b="1" baseline="30000" dirty="0">
                <a:solidFill>
                  <a:schemeClr val="bg1"/>
                </a:solidFill>
              </a:rPr>
              <a:t>1</a:t>
            </a:r>
            <a:r>
              <a:rPr lang="el-GR" b="1" dirty="0">
                <a:solidFill>
                  <a:schemeClr val="bg1"/>
                </a:solidFill>
              </a:rPr>
              <a:t>, Ε. Αποστολοπούλου</a:t>
            </a:r>
            <a:r>
              <a:rPr lang="el-GR" b="1" baseline="30000" dirty="0">
                <a:solidFill>
                  <a:schemeClr val="bg1"/>
                </a:solidFill>
              </a:rPr>
              <a:t>2</a:t>
            </a:r>
            <a:r>
              <a:rPr lang="el-GR" b="1" dirty="0">
                <a:solidFill>
                  <a:schemeClr val="bg1"/>
                </a:solidFill>
              </a:rPr>
              <a:t>, Α.Καφάζη</a:t>
            </a:r>
            <a:r>
              <a:rPr lang="el-GR" b="1" baseline="30000" dirty="0">
                <a:solidFill>
                  <a:schemeClr val="bg1"/>
                </a:solidFill>
              </a:rPr>
              <a:t>3</a:t>
            </a:r>
            <a:r>
              <a:rPr lang="el-GR" b="1" dirty="0">
                <a:solidFill>
                  <a:schemeClr val="bg1"/>
                </a:solidFill>
              </a:rPr>
              <a:t>, Β. Μπενέτου </a:t>
            </a:r>
            <a:r>
              <a:rPr lang="el-GR" b="1" baseline="30000" dirty="0">
                <a:solidFill>
                  <a:schemeClr val="bg1"/>
                </a:solidFill>
              </a:rPr>
              <a:t>4</a:t>
            </a:r>
            <a:r>
              <a:rPr lang="el-GR" b="1" dirty="0">
                <a:solidFill>
                  <a:schemeClr val="bg1"/>
                </a:solidFill>
              </a:rPr>
              <a:t>, Ι. Παυλοπούλου</a:t>
            </a:r>
            <a:r>
              <a:rPr lang="el-GR" b="1" baseline="30000" dirty="0">
                <a:solidFill>
                  <a:schemeClr val="bg1"/>
                </a:solidFill>
              </a:rPr>
              <a:t>2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sz="1600" b="1" dirty="0">
              <a:solidFill>
                <a:schemeClr val="bg1"/>
              </a:solidFill>
            </a:endParaRPr>
          </a:p>
          <a:p>
            <a:r>
              <a:rPr lang="el-GR" sz="1600" b="1" dirty="0">
                <a:solidFill>
                  <a:schemeClr val="bg1"/>
                </a:solidFill>
              </a:rPr>
              <a:t>1 Γ.Ν. Νίκαιας - Πειραιά «Άγιος Παντελεήμων»,  Τμήμα Νοσηλευτικής ΕΚΠΑ          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2 Τμήμα Νοσηλευτικής ΕΚΠΑ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3 </a:t>
            </a:r>
            <a:r>
              <a:rPr lang="el-GR" sz="1600" b="1" dirty="0" err="1">
                <a:solidFill>
                  <a:schemeClr val="bg1"/>
                </a:solidFill>
              </a:rPr>
              <a:t>Ευρωκλινική</a:t>
            </a:r>
            <a:r>
              <a:rPr lang="el-GR" sz="1600" b="1" dirty="0">
                <a:solidFill>
                  <a:schemeClr val="bg1"/>
                </a:solidFill>
              </a:rPr>
              <a:t> Αθηνών, Τμήμα Νοσηλευτικής ΕΚΠΑ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4Ιατρική Σχολή ΕΚΠΑ</a:t>
            </a:r>
          </a:p>
        </p:txBody>
      </p:sp>
    </p:spTree>
    <p:extLst>
      <p:ext uri="{BB962C8B-B14F-4D97-AF65-F5344CB8AC3E}">
        <p14:creationId xmlns:p14="http://schemas.microsoft.com/office/powerpoint/2010/main" val="339668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EB94B-60F7-5E15-C2FB-C068A11C88AB}"/>
              </a:ext>
            </a:extLst>
          </p:cNvPr>
          <p:cNvSpPr txBox="1"/>
          <p:nvPr/>
        </p:nvSpPr>
        <p:spPr>
          <a:xfrm>
            <a:off x="593389" y="1055707"/>
            <a:ext cx="59338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 dirty="0">
                <a:solidFill>
                  <a:schemeClr val="bg1"/>
                </a:solidFill>
              </a:rPr>
              <a:t>Ο αλγόριθμος ορισμού επιτήρησης Συμβαμάτων Σχετιζόμενων με τον Αναπνευστήρα (</a:t>
            </a:r>
            <a:r>
              <a:rPr lang="el-GR" sz="1400" b="1" dirty="0" err="1">
                <a:solidFill>
                  <a:schemeClr val="bg1"/>
                </a:solidFill>
              </a:rPr>
              <a:t>Ventilator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Associated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Events</a:t>
            </a:r>
            <a:r>
              <a:rPr lang="el-GR" sz="1400" b="1" dirty="0">
                <a:solidFill>
                  <a:schemeClr val="bg1"/>
                </a:solidFill>
              </a:rPr>
              <a:t>- VAE) που εφαρμόστηκε στο Εθνικό Δίκτυο Ασφάλειας Φροντίδας Υγείας των ΗΠΑ (</a:t>
            </a:r>
            <a:r>
              <a:rPr lang="el-GR" sz="1400" b="1" dirty="0" err="1">
                <a:solidFill>
                  <a:schemeClr val="bg1"/>
                </a:solidFill>
              </a:rPr>
              <a:t>National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Healthcare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Safety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Network</a:t>
            </a:r>
            <a:r>
              <a:rPr lang="el-GR" sz="1400" b="1" dirty="0">
                <a:solidFill>
                  <a:schemeClr val="bg1"/>
                </a:solidFill>
              </a:rPr>
              <a:t> - NHSN) το 2013, βασίζεται σε αντικειμενικά κριτήρια που προσδιορίζουν ένα ευρύ φάσμα καταστάσεων και επιπλοκών ασθενών υπό Μηχανική Αναπνοή (ΜΑ). </a:t>
            </a:r>
          </a:p>
          <a:p>
            <a:r>
              <a:rPr lang="el-GR" sz="1400" b="1" dirty="0">
                <a:solidFill>
                  <a:schemeClr val="bg1"/>
                </a:solidFill>
              </a:rPr>
              <a:t>Υπάρχουν τρία επίπεδα ορισμού VAE (εικόνα1):</a:t>
            </a:r>
          </a:p>
          <a:p>
            <a:pPr algn="just"/>
            <a:r>
              <a:rPr lang="el-GR" sz="1400" b="1" dirty="0">
                <a:solidFill>
                  <a:schemeClr val="bg1"/>
                </a:solidFill>
              </a:rPr>
              <a:t>1)Κατάσταση Σχετιζόμενη με Αναπνευστήρα (</a:t>
            </a:r>
            <a:r>
              <a:rPr lang="el-GR" sz="1400" b="1" dirty="0" err="1">
                <a:solidFill>
                  <a:schemeClr val="bg1"/>
                </a:solidFill>
              </a:rPr>
              <a:t>Ventilator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Associated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Condition</a:t>
            </a:r>
            <a:r>
              <a:rPr lang="el-GR" sz="1400" b="1" dirty="0">
                <a:solidFill>
                  <a:schemeClr val="bg1"/>
                </a:solidFill>
              </a:rPr>
              <a:t>- VAC). </a:t>
            </a:r>
          </a:p>
          <a:p>
            <a:pPr algn="just"/>
            <a:r>
              <a:rPr lang="el-GR" sz="1400" b="1" dirty="0">
                <a:solidFill>
                  <a:schemeClr val="bg1"/>
                </a:solidFill>
              </a:rPr>
              <a:t>2)Λοιμώδεις Επιπλοκές Σχετιζόμενες με τον Αναπνευστήρα (</a:t>
            </a:r>
            <a:r>
              <a:rPr lang="el-GR" sz="1400" b="1" dirty="0" err="1">
                <a:solidFill>
                  <a:schemeClr val="bg1"/>
                </a:solidFill>
              </a:rPr>
              <a:t>Infection</a:t>
            </a:r>
            <a:r>
              <a:rPr lang="el-GR" sz="1400" b="1" dirty="0">
                <a:solidFill>
                  <a:schemeClr val="bg1"/>
                </a:solidFill>
              </a:rPr>
              <a:t>- </a:t>
            </a:r>
            <a:r>
              <a:rPr lang="el-GR" sz="1400" b="1" dirty="0" err="1">
                <a:solidFill>
                  <a:schemeClr val="bg1"/>
                </a:solidFill>
              </a:rPr>
              <a:t>Related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Ventilator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Associated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Complication</a:t>
            </a:r>
            <a:r>
              <a:rPr lang="el-GR" sz="1400" b="1" dirty="0">
                <a:solidFill>
                  <a:schemeClr val="bg1"/>
                </a:solidFill>
              </a:rPr>
              <a:t>- IVAC) </a:t>
            </a:r>
          </a:p>
          <a:p>
            <a:pPr algn="just"/>
            <a:r>
              <a:rPr lang="el-GR" sz="1400" b="1" dirty="0">
                <a:solidFill>
                  <a:schemeClr val="bg1"/>
                </a:solidFill>
              </a:rPr>
              <a:t>3)Πιθανή VAP (</a:t>
            </a:r>
            <a:r>
              <a:rPr lang="el-GR" sz="1400" b="1" dirty="0" err="1">
                <a:solidFill>
                  <a:schemeClr val="bg1"/>
                </a:solidFill>
              </a:rPr>
              <a:t>Possible</a:t>
            </a:r>
            <a:r>
              <a:rPr lang="el-GR" sz="1400" b="1" dirty="0">
                <a:solidFill>
                  <a:schemeClr val="bg1"/>
                </a:solidFill>
              </a:rPr>
              <a:t> VAP- </a:t>
            </a:r>
            <a:r>
              <a:rPr lang="el-GR" sz="1400" b="1" dirty="0" err="1">
                <a:solidFill>
                  <a:schemeClr val="bg1"/>
                </a:solidFill>
              </a:rPr>
              <a:t>pVAP</a:t>
            </a:r>
            <a:r>
              <a:rPr lang="el-GR" sz="14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77C02-E57D-F91B-ADA4-373DED97D792}"/>
              </a:ext>
            </a:extLst>
          </p:cNvPr>
          <p:cNvSpPr txBox="1"/>
          <p:nvPr/>
        </p:nvSpPr>
        <p:spPr>
          <a:xfrm>
            <a:off x="1935806" y="658029"/>
            <a:ext cx="230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Εισαγωγή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ECD56F5-B844-7A9F-19F5-48701933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9" y="3907928"/>
            <a:ext cx="2645923" cy="2430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6AE1F-4651-D687-0525-80AA086B24D1}"/>
              </a:ext>
            </a:extLst>
          </p:cNvPr>
          <p:cNvSpPr txBox="1"/>
          <p:nvPr/>
        </p:nvSpPr>
        <p:spPr>
          <a:xfrm flipH="1">
            <a:off x="3294759" y="6061471"/>
            <a:ext cx="946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</a:rPr>
              <a:t>Εικόνα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FD08E-F735-3A9B-9F87-0BF2B1831776}"/>
              </a:ext>
            </a:extLst>
          </p:cNvPr>
          <p:cNvSpPr txBox="1"/>
          <p:nvPr/>
        </p:nvSpPr>
        <p:spPr>
          <a:xfrm>
            <a:off x="3949432" y="3955633"/>
            <a:ext cx="3394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Σκοπός</a:t>
            </a:r>
          </a:p>
          <a:p>
            <a:pPr algn="just"/>
            <a:r>
              <a:rPr lang="el-GR" b="1" dirty="0">
                <a:solidFill>
                  <a:schemeClr val="bg1"/>
                </a:solidFill>
              </a:rPr>
              <a:t>Ο σκοπός της παρούσας μελέτης είναι η διερεύνηση των  δεικτών VAE  σύμφωνα με το NHSN.</a:t>
            </a:r>
          </a:p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B4027-3A4E-5A39-65E8-2EAEAE9D5DA6}"/>
              </a:ext>
            </a:extLst>
          </p:cNvPr>
          <p:cNvSpPr txBox="1"/>
          <p:nvPr/>
        </p:nvSpPr>
        <p:spPr>
          <a:xfrm>
            <a:off x="7850221" y="1055707"/>
            <a:ext cx="352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Υλικό και Μέθοδοι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2C536-373C-B0D4-F82F-8F9A52BA82FB}"/>
              </a:ext>
            </a:extLst>
          </p:cNvPr>
          <p:cNvSpPr txBox="1"/>
          <p:nvPr/>
        </p:nvSpPr>
        <p:spPr>
          <a:xfrm>
            <a:off x="7062281" y="1431865"/>
            <a:ext cx="430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Πραγματοποιήθηκε προοπτική μελέτη επιτήρησης  από 1/1/18 έως 31/12/19. Η εκτίμηση των δεικτών VAE έγινε βάσει των τύπων του πίνακα 1.</a:t>
            </a:r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63AD62A6-C103-77FD-7E4A-80B53C522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26638"/>
              </p:ext>
            </p:extLst>
          </p:nvPr>
        </p:nvGraphicFramePr>
        <p:xfrm>
          <a:off x="7551121" y="3268770"/>
          <a:ext cx="4047490" cy="2533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213823131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2280806240"/>
                    </a:ext>
                  </a:extLst>
                </a:gridCol>
              </a:tblGrid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Δείκτης </a:t>
                      </a:r>
                      <a:r>
                        <a:rPr lang="en-US" sz="1100">
                          <a:effectLst/>
                        </a:rPr>
                        <a:t>VAE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Υπολογισμός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750196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VAE SIR 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Παρατηρούμενα </a:t>
                      </a:r>
                      <a:r>
                        <a:rPr lang="en-US" sz="1100">
                          <a:effectLst/>
                        </a:rPr>
                        <a:t>VAE/</a:t>
                      </a:r>
                      <a:r>
                        <a:rPr lang="el-GR" sz="1100">
                          <a:effectLst/>
                        </a:rPr>
                        <a:t>Αναμενόμενα </a:t>
                      </a:r>
                      <a:r>
                        <a:rPr lang="en-US" sz="1100">
                          <a:effectLst/>
                        </a:rPr>
                        <a:t>VAE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302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Επίπτωση </a:t>
                      </a:r>
                      <a:r>
                        <a:rPr lang="en-US" sz="1100">
                          <a:effectLst/>
                        </a:rPr>
                        <a:t>VAE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Αριθμός </a:t>
                      </a:r>
                      <a:r>
                        <a:rPr lang="en-US" sz="1100">
                          <a:effectLst/>
                        </a:rPr>
                        <a:t>VAE </a:t>
                      </a:r>
                      <a:r>
                        <a:rPr lang="el-GR" sz="1100">
                          <a:effectLst/>
                        </a:rPr>
                        <a:t>/ 1000ημέρες ΜΑ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79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l-G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VAE SUR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Παρατηρούμενες ημέρες ΜΑ/ αναμενόμενες ημέρες ΜΑ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6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DUR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Παρατηρούμενες ημέρες ΜΑ / Παρατηρούμενες Ασθενείς- Ημέρες 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094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3337DF2-C266-0DEA-39F5-C589155C5180}"/>
              </a:ext>
            </a:extLst>
          </p:cNvPr>
          <p:cNvSpPr txBox="1"/>
          <p:nvPr/>
        </p:nvSpPr>
        <p:spPr>
          <a:xfrm>
            <a:off x="7743216" y="2966936"/>
            <a:ext cx="339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</a:rPr>
              <a:t>Πίνακας 1. Υπολογισμός δεικτών </a:t>
            </a:r>
            <a:r>
              <a:rPr lang="en-US" sz="1200" b="1" dirty="0">
                <a:solidFill>
                  <a:schemeClr val="bg1"/>
                </a:solidFill>
              </a:rPr>
              <a:t>VAE</a:t>
            </a:r>
            <a:endParaRPr lang="el-G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8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7BD3A-2D70-9DF7-ED8C-6A142FEFF683}"/>
              </a:ext>
            </a:extLst>
          </p:cNvPr>
          <p:cNvSpPr txBox="1"/>
          <p:nvPr/>
        </p:nvSpPr>
        <p:spPr>
          <a:xfrm>
            <a:off x="1274323" y="875489"/>
            <a:ext cx="396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Αποτελέσματα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B0583-7AF5-D3E5-E9EA-1D12C388BDD2}"/>
              </a:ext>
            </a:extLst>
          </p:cNvPr>
          <p:cNvSpPr txBox="1"/>
          <p:nvPr/>
        </p:nvSpPr>
        <p:spPr>
          <a:xfrm>
            <a:off x="778213" y="1410191"/>
            <a:ext cx="5165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chemeClr val="bg1"/>
                </a:solidFill>
              </a:rPr>
              <a:t>Κατά το διάστημα της επιτήρησης μελετήθηκαν 500 ασθενείς με διάρκεια μηχανικού αερισμού (ΜΑ) ≥ 4 ημέρες. Το 59,4% ήταν άρρενες με διάμεση ηλικία τα 61 έτη. Η διάμεση διάρκεια ΜΑ ήταν 23 και 10 ημέρες αντίστοιχα για ασθενείς με VAE και χωρίς VAE (p=0,000). Από τα 207 VAE που καταγράφηκαν συνολικά, 106 ήταν VAC , 65 IVAC και 36 </a:t>
            </a:r>
            <a:r>
              <a:rPr lang="el-GR" b="1" dirty="0" err="1">
                <a:solidFill>
                  <a:schemeClr val="bg1"/>
                </a:solidFill>
              </a:rPr>
              <a:t>pVAP</a:t>
            </a:r>
            <a:r>
              <a:rPr lang="el-GR" b="1" dirty="0">
                <a:solidFill>
                  <a:schemeClr val="bg1"/>
                </a:solidFill>
              </a:rPr>
              <a:t>. Το </a:t>
            </a:r>
            <a:r>
              <a:rPr lang="el-GR" b="1" dirty="0" err="1">
                <a:solidFill>
                  <a:schemeClr val="bg1"/>
                </a:solidFill>
              </a:rPr>
              <a:t>προτυπωμένο</a:t>
            </a:r>
            <a:r>
              <a:rPr lang="el-GR" b="1" dirty="0">
                <a:solidFill>
                  <a:schemeClr val="bg1"/>
                </a:solidFill>
              </a:rPr>
              <a:t> πηλίκο λοίμωξης (SIR) ήταν 2,65 για το σύνολο των VAE, ενώ μεταξύ των </a:t>
            </a:r>
            <a:r>
              <a:rPr lang="el-GR" b="1" dirty="0" err="1">
                <a:solidFill>
                  <a:schemeClr val="bg1"/>
                </a:solidFill>
              </a:rPr>
              <a:t>υπο</a:t>
            </a:r>
            <a:r>
              <a:rPr lang="el-GR" b="1" dirty="0">
                <a:solidFill>
                  <a:schemeClr val="bg1"/>
                </a:solidFill>
              </a:rPr>
              <a:t>-κατηγοριών VAE το υψηλότερο SIR παρατηρήθηκε για τα VAC (1,39).</a:t>
            </a: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1FAF41B8-100D-A311-37F5-22AD9B46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8463"/>
              </p:ext>
            </p:extLst>
          </p:nvPr>
        </p:nvGraphicFramePr>
        <p:xfrm>
          <a:off x="6248404" y="1809346"/>
          <a:ext cx="5282565" cy="273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605">
                  <a:extLst>
                    <a:ext uri="{9D8B030D-6E8A-4147-A177-3AD203B41FA5}">
                      <a16:colId xmlns:a16="http://schemas.microsoft.com/office/drawing/2014/main" val="1553067427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309700795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7128866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4036675585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649480227"/>
                    </a:ext>
                  </a:extLst>
                </a:gridCol>
              </a:tblGrid>
              <a:tr h="659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Είδος </a:t>
                      </a:r>
                      <a:r>
                        <a:rPr lang="en-US" sz="1200" dirty="0">
                          <a:effectLst/>
                        </a:rPr>
                        <a:t>VAE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Επίπτωση  </a:t>
                      </a:r>
                      <a:r>
                        <a:rPr lang="en-US" sz="1100" dirty="0">
                          <a:effectLst/>
                        </a:rPr>
                        <a:t>VAE</a:t>
                      </a:r>
                      <a:r>
                        <a:rPr lang="el-GR" sz="1100" dirty="0">
                          <a:effectLst/>
                        </a:rPr>
                        <a:t> (ανά 1000 ημέρες ΜΑ)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DUR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SIR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SUR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1774061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Σύνολο </a:t>
                      </a:r>
                      <a:r>
                        <a:rPr lang="en-US" sz="1200" dirty="0">
                          <a:effectLst/>
                        </a:rPr>
                        <a:t>VAE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20</a:t>
                      </a:r>
                      <a:r>
                        <a:rPr lang="el-GR" sz="1200" b="1" dirty="0">
                          <a:effectLst/>
                        </a:rPr>
                        <a:t>,11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0,80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2,65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2,86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933373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VAC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10,29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1,39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303265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IVAC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6,31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745754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pVAP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effectLst/>
                        </a:rPr>
                        <a:t>3,50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405773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IVAC plus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9</a:t>
                      </a:r>
                      <a:r>
                        <a:rPr lang="el-GR" sz="1200" b="1" dirty="0">
                          <a:effectLst/>
                        </a:rPr>
                        <a:t>,71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1,29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3643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3514A0-E5CA-3CF4-9C18-7338B928F0E6}"/>
              </a:ext>
            </a:extLst>
          </p:cNvPr>
          <p:cNvSpPr txBox="1"/>
          <p:nvPr/>
        </p:nvSpPr>
        <p:spPr>
          <a:xfrm>
            <a:off x="6248404" y="1410192"/>
            <a:ext cx="312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Πίνακας 2. Δείκτες </a:t>
            </a:r>
            <a:r>
              <a:rPr lang="en-US" sz="1400" b="1" dirty="0">
                <a:solidFill>
                  <a:schemeClr val="bg1"/>
                </a:solidFill>
              </a:rPr>
              <a:t>VAE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EC1DE-B3EB-363E-26B8-056BC056F2E9}"/>
              </a:ext>
            </a:extLst>
          </p:cNvPr>
          <p:cNvSpPr txBox="1"/>
          <p:nvPr/>
        </p:nvSpPr>
        <p:spPr>
          <a:xfrm>
            <a:off x="2644306" y="5359940"/>
            <a:ext cx="720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>
                <a:solidFill>
                  <a:schemeClr val="bg1"/>
                </a:solidFill>
              </a:rPr>
              <a:t>Η χρήση των ενδεικνυόμενων δεικτών επιτήρησης κρίνεται αναγκαία για την εξαγωγή αξιόπιστων συμπερασμάτων και την εφαρμογή κατάλληλων προληπτικών μέτρων.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D23BE-5E83-39D2-E55B-664CD82A8AD3}"/>
              </a:ext>
            </a:extLst>
          </p:cNvPr>
          <p:cNvSpPr txBox="1"/>
          <p:nvPr/>
        </p:nvSpPr>
        <p:spPr>
          <a:xfrm>
            <a:off x="4503906" y="5000017"/>
            <a:ext cx="35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1837930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</TotalTime>
  <Words>423</Words>
  <Application>Microsoft Office PowerPoint</Application>
  <PresentationFormat>Ευρεία οθόνη</PresentationFormat>
  <Paragraphs>71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Αίθουσα συσκέψεων "Ιόν"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15</cp:revision>
  <dcterms:created xsi:type="dcterms:W3CDTF">2022-10-30T08:13:26Z</dcterms:created>
  <dcterms:modified xsi:type="dcterms:W3CDTF">2022-10-30T09:15:27Z</dcterms:modified>
</cp:coreProperties>
</file>