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7A89384A-3259-47DF-B7DE-F7348786E27A}"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C24BB-98F6-4107-8D5D-FB0EEC998BB9}" type="slidenum">
              <a:rPr lang="en-US" smtClean="0"/>
              <a:t>‹#›</a:t>
            </a:fld>
            <a:endParaRPr lang="en-US"/>
          </a:p>
        </p:txBody>
      </p:sp>
    </p:spTree>
    <p:extLst>
      <p:ext uri="{BB962C8B-B14F-4D97-AF65-F5344CB8AC3E}">
        <p14:creationId xmlns:p14="http://schemas.microsoft.com/office/powerpoint/2010/main" val="1635433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A89384A-3259-47DF-B7DE-F7348786E27A}"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C24BB-98F6-4107-8D5D-FB0EEC998BB9}" type="slidenum">
              <a:rPr lang="en-US" smtClean="0"/>
              <a:t>‹#›</a:t>
            </a:fld>
            <a:endParaRPr lang="en-US"/>
          </a:p>
        </p:txBody>
      </p:sp>
    </p:spTree>
    <p:extLst>
      <p:ext uri="{BB962C8B-B14F-4D97-AF65-F5344CB8AC3E}">
        <p14:creationId xmlns:p14="http://schemas.microsoft.com/office/powerpoint/2010/main" val="1395717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A89384A-3259-47DF-B7DE-F7348786E27A}"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C24BB-98F6-4107-8D5D-FB0EEC998BB9}" type="slidenum">
              <a:rPr lang="en-US" smtClean="0"/>
              <a:t>‹#›</a:t>
            </a:fld>
            <a:endParaRPr lang="en-US"/>
          </a:p>
        </p:txBody>
      </p:sp>
    </p:spTree>
    <p:extLst>
      <p:ext uri="{BB962C8B-B14F-4D97-AF65-F5344CB8AC3E}">
        <p14:creationId xmlns:p14="http://schemas.microsoft.com/office/powerpoint/2010/main" val="3197204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A89384A-3259-47DF-B7DE-F7348786E27A}"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C24BB-98F6-4107-8D5D-FB0EEC998BB9}"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47510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A89384A-3259-47DF-B7DE-F7348786E27A}"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C24BB-98F6-4107-8D5D-FB0EEC998BB9}" type="slidenum">
              <a:rPr lang="en-US" smtClean="0"/>
              <a:t>‹#›</a:t>
            </a:fld>
            <a:endParaRPr lang="en-US"/>
          </a:p>
        </p:txBody>
      </p:sp>
    </p:spTree>
    <p:extLst>
      <p:ext uri="{BB962C8B-B14F-4D97-AF65-F5344CB8AC3E}">
        <p14:creationId xmlns:p14="http://schemas.microsoft.com/office/powerpoint/2010/main" val="3118664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7A89384A-3259-47DF-B7DE-F7348786E27A}" type="datetimeFigureOut">
              <a:rPr lang="en-US" smtClean="0"/>
              <a:t>10/30/2022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3C24BB-98F6-4107-8D5D-FB0EEC998BB9}" type="slidenum">
              <a:rPr lang="en-US" smtClean="0"/>
              <a:t>‹#›</a:t>
            </a:fld>
            <a:endParaRPr lang="en-US"/>
          </a:p>
        </p:txBody>
      </p:sp>
    </p:spTree>
    <p:extLst>
      <p:ext uri="{BB962C8B-B14F-4D97-AF65-F5344CB8AC3E}">
        <p14:creationId xmlns:p14="http://schemas.microsoft.com/office/powerpoint/2010/main" val="1752331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7A89384A-3259-47DF-B7DE-F7348786E27A}" type="datetimeFigureOut">
              <a:rPr lang="en-US" smtClean="0"/>
              <a:t>10/30/2022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3C24BB-98F6-4107-8D5D-FB0EEC998BB9}" type="slidenum">
              <a:rPr lang="en-US" smtClean="0"/>
              <a:t>‹#›</a:t>
            </a:fld>
            <a:endParaRPr lang="en-US"/>
          </a:p>
        </p:txBody>
      </p:sp>
    </p:spTree>
    <p:extLst>
      <p:ext uri="{BB962C8B-B14F-4D97-AF65-F5344CB8AC3E}">
        <p14:creationId xmlns:p14="http://schemas.microsoft.com/office/powerpoint/2010/main" val="2819793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A89384A-3259-47DF-B7DE-F7348786E27A}"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C24BB-98F6-4107-8D5D-FB0EEC998BB9}" type="slidenum">
              <a:rPr lang="en-US" smtClean="0"/>
              <a:t>‹#›</a:t>
            </a:fld>
            <a:endParaRPr lang="en-US"/>
          </a:p>
        </p:txBody>
      </p:sp>
    </p:spTree>
    <p:extLst>
      <p:ext uri="{BB962C8B-B14F-4D97-AF65-F5344CB8AC3E}">
        <p14:creationId xmlns:p14="http://schemas.microsoft.com/office/powerpoint/2010/main" val="397483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A89384A-3259-47DF-B7DE-F7348786E27A}"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C24BB-98F6-4107-8D5D-FB0EEC998BB9}" type="slidenum">
              <a:rPr lang="en-US" smtClean="0"/>
              <a:t>‹#›</a:t>
            </a:fld>
            <a:endParaRPr lang="en-US"/>
          </a:p>
        </p:txBody>
      </p:sp>
    </p:spTree>
    <p:extLst>
      <p:ext uri="{BB962C8B-B14F-4D97-AF65-F5344CB8AC3E}">
        <p14:creationId xmlns:p14="http://schemas.microsoft.com/office/powerpoint/2010/main" val="239578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A89384A-3259-47DF-B7DE-F7348786E27A}"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C24BB-98F6-4107-8D5D-FB0EEC998BB9}" type="slidenum">
              <a:rPr lang="en-US" smtClean="0"/>
              <a:t>‹#›</a:t>
            </a:fld>
            <a:endParaRPr lang="en-US"/>
          </a:p>
        </p:txBody>
      </p:sp>
    </p:spTree>
    <p:extLst>
      <p:ext uri="{BB962C8B-B14F-4D97-AF65-F5344CB8AC3E}">
        <p14:creationId xmlns:p14="http://schemas.microsoft.com/office/powerpoint/2010/main" val="33591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A89384A-3259-47DF-B7DE-F7348786E27A}"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C24BB-98F6-4107-8D5D-FB0EEC998BB9}" type="slidenum">
              <a:rPr lang="en-US" smtClean="0"/>
              <a:t>‹#›</a:t>
            </a:fld>
            <a:endParaRPr lang="en-US"/>
          </a:p>
        </p:txBody>
      </p:sp>
    </p:spTree>
    <p:extLst>
      <p:ext uri="{BB962C8B-B14F-4D97-AF65-F5344CB8AC3E}">
        <p14:creationId xmlns:p14="http://schemas.microsoft.com/office/powerpoint/2010/main" val="1219333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7A89384A-3259-47DF-B7DE-F7348786E27A}"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C24BB-98F6-4107-8D5D-FB0EEC998BB9}" type="slidenum">
              <a:rPr lang="en-US" smtClean="0"/>
              <a:t>‹#›</a:t>
            </a:fld>
            <a:endParaRPr lang="en-US"/>
          </a:p>
        </p:txBody>
      </p:sp>
    </p:spTree>
    <p:extLst>
      <p:ext uri="{BB962C8B-B14F-4D97-AF65-F5344CB8AC3E}">
        <p14:creationId xmlns:p14="http://schemas.microsoft.com/office/powerpoint/2010/main" val="3447294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7A89384A-3259-47DF-B7DE-F7348786E27A}" type="datetimeFigureOut">
              <a:rPr lang="en-US" smtClean="0"/>
              <a:t>10/30/2022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3C24BB-98F6-4107-8D5D-FB0EEC998BB9}" type="slidenum">
              <a:rPr lang="en-US" smtClean="0"/>
              <a:t>‹#›</a:t>
            </a:fld>
            <a:endParaRPr lang="en-US"/>
          </a:p>
        </p:txBody>
      </p:sp>
    </p:spTree>
    <p:extLst>
      <p:ext uri="{BB962C8B-B14F-4D97-AF65-F5344CB8AC3E}">
        <p14:creationId xmlns:p14="http://schemas.microsoft.com/office/powerpoint/2010/main" val="1905187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7A89384A-3259-47DF-B7DE-F7348786E27A}" type="datetimeFigureOut">
              <a:rPr lang="en-US" smtClean="0"/>
              <a:t>10/30/2022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3C24BB-98F6-4107-8D5D-FB0EEC998BB9}" type="slidenum">
              <a:rPr lang="en-US" smtClean="0"/>
              <a:t>‹#›</a:t>
            </a:fld>
            <a:endParaRPr lang="en-US"/>
          </a:p>
        </p:txBody>
      </p:sp>
    </p:spTree>
    <p:extLst>
      <p:ext uri="{BB962C8B-B14F-4D97-AF65-F5344CB8AC3E}">
        <p14:creationId xmlns:p14="http://schemas.microsoft.com/office/powerpoint/2010/main" val="2312127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9384A-3259-47DF-B7DE-F7348786E27A}" type="datetimeFigureOut">
              <a:rPr lang="en-US" smtClean="0"/>
              <a:t>10/30/2022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3C24BB-98F6-4107-8D5D-FB0EEC998BB9}" type="slidenum">
              <a:rPr lang="en-US" smtClean="0"/>
              <a:t>‹#›</a:t>
            </a:fld>
            <a:endParaRPr lang="en-US"/>
          </a:p>
        </p:txBody>
      </p:sp>
    </p:spTree>
    <p:extLst>
      <p:ext uri="{BB962C8B-B14F-4D97-AF65-F5344CB8AC3E}">
        <p14:creationId xmlns:p14="http://schemas.microsoft.com/office/powerpoint/2010/main" val="2233664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A89384A-3259-47DF-B7DE-F7348786E27A}"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C24BB-98F6-4107-8D5D-FB0EEC998BB9}" type="slidenum">
              <a:rPr lang="en-US" smtClean="0"/>
              <a:t>‹#›</a:t>
            </a:fld>
            <a:endParaRPr lang="en-US"/>
          </a:p>
        </p:txBody>
      </p:sp>
    </p:spTree>
    <p:extLst>
      <p:ext uri="{BB962C8B-B14F-4D97-AF65-F5344CB8AC3E}">
        <p14:creationId xmlns:p14="http://schemas.microsoft.com/office/powerpoint/2010/main" val="1917961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A89384A-3259-47DF-B7DE-F7348786E27A}"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C24BB-98F6-4107-8D5D-FB0EEC998BB9}" type="slidenum">
              <a:rPr lang="en-US" smtClean="0"/>
              <a:t>‹#›</a:t>
            </a:fld>
            <a:endParaRPr lang="en-US"/>
          </a:p>
        </p:txBody>
      </p:sp>
    </p:spTree>
    <p:extLst>
      <p:ext uri="{BB962C8B-B14F-4D97-AF65-F5344CB8AC3E}">
        <p14:creationId xmlns:p14="http://schemas.microsoft.com/office/powerpoint/2010/main" val="963665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A89384A-3259-47DF-B7DE-F7348786E27A}" type="datetimeFigureOut">
              <a:rPr lang="en-US" smtClean="0"/>
              <a:t>10/30/2022</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C3C24BB-98F6-4107-8D5D-FB0EEC998BB9}" type="slidenum">
              <a:rPr lang="en-US" smtClean="0"/>
              <a:t>‹#›</a:t>
            </a:fld>
            <a:endParaRPr lang="en-US"/>
          </a:p>
        </p:txBody>
      </p:sp>
    </p:spTree>
    <p:extLst>
      <p:ext uri="{BB962C8B-B14F-4D97-AF65-F5344CB8AC3E}">
        <p14:creationId xmlns:p14="http://schemas.microsoft.com/office/powerpoint/2010/main" val="6243419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Εικόνα 12">
            <a:extLst>
              <a:ext uri="{FF2B5EF4-FFF2-40B4-BE49-F238E27FC236}">
                <a16:creationId xmlns:a16="http://schemas.microsoft.com/office/drawing/2014/main" id="{6A1E2D0B-5991-8FD3-039F-9948B8EFC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899" y="5285064"/>
            <a:ext cx="2185206" cy="1466384"/>
          </a:xfrm>
          <a:prstGeom prst="rect">
            <a:avLst/>
          </a:prstGeom>
        </p:spPr>
      </p:pic>
      <p:sp>
        <p:nvSpPr>
          <p:cNvPr id="2" name="Τίτλος 1">
            <a:extLst>
              <a:ext uri="{FF2B5EF4-FFF2-40B4-BE49-F238E27FC236}">
                <a16:creationId xmlns:a16="http://schemas.microsoft.com/office/drawing/2014/main" id="{9EA3F9AD-E35C-43C8-8529-B2F96E2D9320}"/>
              </a:ext>
            </a:extLst>
          </p:cNvPr>
          <p:cNvSpPr>
            <a:spLocks noGrp="1"/>
          </p:cNvSpPr>
          <p:nvPr>
            <p:ph type="title"/>
          </p:nvPr>
        </p:nvSpPr>
        <p:spPr/>
        <p:txBody>
          <a:bodyPr>
            <a:normAutofit fontScale="90000"/>
          </a:bodyPr>
          <a:lstStyle/>
          <a:p>
            <a:pPr marL="0" marR="0" algn="ctr">
              <a:lnSpc>
                <a:spcPct val="106000"/>
              </a:lnSpc>
              <a:spcBef>
                <a:spcPts val="0"/>
              </a:spcBef>
              <a:spcAft>
                <a:spcPts val="800"/>
              </a:spcAft>
            </a:pPr>
            <a:br>
              <a:rPr lang="en-US" sz="16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1600" b="1" dirty="0">
                <a:effectLst/>
                <a:latin typeface="Times New Roman" panose="02020603050405020304" pitchFamily="18" charset="0"/>
                <a:ea typeface="Calibri" panose="020F0502020204030204" pitchFamily="34" charset="0"/>
                <a:cs typeface="Times New Roman" panose="02020603050405020304" pitchFamily="18" charset="0"/>
              </a:rPr>
            </a:br>
            <a:r>
              <a:rPr lang="el-GR" sz="1600" b="1" dirty="0">
                <a:effectLst/>
                <a:latin typeface="Times New Roman" panose="02020603050405020304" pitchFamily="18" charset="0"/>
                <a:ea typeface="Calibri" panose="020F0502020204030204" pitchFamily="34" charset="0"/>
                <a:cs typeface="Times New Roman" panose="02020603050405020304" pitchFamily="18" charset="0"/>
              </a:rPr>
              <a:t>Η ΣΥΜΒΟΛΗ ΤΟΥ ΤΟΥ ΤΜΗΜΑΤΟΣ ΛΟΙΜΩΞΕΩΝ ΤΟΥ   424ΓΣΝΕ ΣΤΗΝ ΑΝΤΙΜΕΤΩΠΙΣΗ ΤΗΣ ΠΑΝΔΗΜΙΑΣ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l-GR" sz="1000" b="1" dirty="0">
                <a:effectLst/>
                <a:latin typeface="Times New Roman" panose="02020603050405020304" pitchFamily="18" charset="0"/>
                <a:ea typeface="Calibri" panose="020F0502020204030204" pitchFamily="34" charset="0"/>
                <a:cs typeface="Times New Roman" panose="02020603050405020304" pitchFamily="18" charset="0"/>
              </a:rPr>
              <a:t>Κ.Καρόζης</a:t>
            </a:r>
            <a:r>
              <a:rPr lang="el-GR" sz="1000" b="1"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l-GR" sz="1000" b="1" dirty="0">
                <a:effectLst/>
                <a:latin typeface="Times New Roman" panose="02020603050405020304" pitchFamily="18" charset="0"/>
                <a:ea typeface="Calibri" panose="020F0502020204030204" pitchFamily="34" charset="0"/>
                <a:cs typeface="Times New Roman" panose="02020603050405020304" pitchFamily="18" charset="0"/>
              </a:rPr>
              <a:t>, Ε.Δερβισοπούλου</a:t>
            </a:r>
            <a:r>
              <a:rPr lang="el-GR" sz="1000" b="1"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l-GR" sz="1000" b="1" dirty="0">
                <a:effectLst/>
                <a:latin typeface="Times New Roman" panose="02020603050405020304" pitchFamily="18" charset="0"/>
                <a:ea typeface="Calibri" panose="020F0502020204030204" pitchFamily="34" charset="0"/>
                <a:cs typeface="Times New Roman" panose="02020603050405020304" pitchFamily="18" charset="0"/>
              </a:rPr>
              <a:t>, Κλ.Αλμαλιώτου</a:t>
            </a:r>
            <a:r>
              <a:rPr lang="el-GR" sz="1000" b="1"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l-GR" sz="1000" b="1" dirty="0">
                <a:effectLst/>
                <a:latin typeface="Times New Roman" panose="02020603050405020304" pitchFamily="18" charset="0"/>
                <a:ea typeface="Calibri" panose="020F0502020204030204" pitchFamily="34" charset="0"/>
                <a:cs typeface="Times New Roman" panose="02020603050405020304" pitchFamily="18" charset="0"/>
              </a:rPr>
              <a:t>, Π.Χριστόπουλος</a:t>
            </a:r>
            <a:r>
              <a:rPr lang="el-GR" sz="1000" b="1"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l-GR" sz="1000" b="1" dirty="0">
                <a:effectLst/>
                <a:latin typeface="Times New Roman" panose="02020603050405020304" pitchFamily="18" charset="0"/>
                <a:ea typeface="Calibri" panose="020F0502020204030204" pitchFamily="34" charset="0"/>
                <a:cs typeface="Times New Roman" panose="02020603050405020304" pitchFamily="18" charset="0"/>
              </a:rPr>
              <a:t>, Ε.Σάλτα</a:t>
            </a:r>
            <a:r>
              <a:rPr lang="el-GR" sz="1000" b="1"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l-GR" sz="1000" b="1" dirty="0">
                <a:effectLst/>
                <a:latin typeface="Times New Roman" panose="02020603050405020304" pitchFamily="18" charset="0"/>
                <a:ea typeface="Calibri" panose="020F0502020204030204" pitchFamily="34" charset="0"/>
                <a:cs typeface="Times New Roman" panose="02020603050405020304" pitchFamily="18" charset="0"/>
              </a:rPr>
              <a:t>, Δ.Ζησόπουλος</a:t>
            </a:r>
            <a:r>
              <a:rPr lang="el-GR" sz="1000" b="1"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l-GR" sz="1000" b="1" dirty="0">
                <a:effectLst/>
                <a:latin typeface="Times New Roman" panose="02020603050405020304" pitchFamily="18" charset="0"/>
                <a:ea typeface="Calibri" panose="020F0502020204030204" pitchFamily="34" charset="0"/>
                <a:cs typeface="Times New Roman" panose="02020603050405020304" pitchFamily="18" charset="0"/>
              </a:rPr>
              <a:t>, Ε.Κοτλίδα</a:t>
            </a:r>
            <a:r>
              <a:rPr lang="el-GR" sz="1000" b="1"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l-GR" sz="1000" b="1" dirty="0">
                <a:effectLst/>
                <a:latin typeface="Times New Roman" panose="02020603050405020304" pitchFamily="18" charset="0"/>
                <a:ea typeface="Calibri" panose="020F0502020204030204" pitchFamily="34" charset="0"/>
                <a:cs typeface="Times New Roman" panose="02020603050405020304" pitchFamily="18" charset="0"/>
              </a:rPr>
              <a:t>, Ε.Ψωμάς</a:t>
            </a:r>
            <a:r>
              <a:rPr lang="el-GR" sz="1000" b="1" baseline="30000" dirty="0">
                <a:effectLst/>
                <a:latin typeface="Times New Roman" panose="02020603050405020304" pitchFamily="18" charset="0"/>
                <a:ea typeface="Calibri" panose="020F0502020204030204" pitchFamily="34" charset="0"/>
                <a:cs typeface="Times New Roman" panose="02020603050405020304" pitchFamily="18" charset="0"/>
              </a:rPr>
              <a:t>1 </a:t>
            </a:r>
            <a:r>
              <a:rPr lang="el-GR" sz="1000" b="1" dirty="0">
                <a:effectLst/>
                <a:latin typeface="Times New Roman" panose="02020603050405020304" pitchFamily="18" charset="0"/>
                <a:ea typeface="Calibri" panose="020F0502020204030204" pitchFamily="34" charset="0"/>
                <a:cs typeface="Times New Roman" panose="02020603050405020304" pitchFamily="18" charset="0"/>
              </a:rPr>
              <a:t>Δ.Καραπιπέρης</a:t>
            </a:r>
            <a:r>
              <a:rPr lang="el-GR" sz="1000" b="1"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l-GR" sz="1000" b="1"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r>
              <a:rPr lang="el-GR" sz="1100" b="1" dirty="0">
                <a:effectLst/>
                <a:latin typeface="Times New Roman" panose="02020603050405020304" pitchFamily="18" charset="0"/>
                <a:ea typeface="Calibri" panose="020F0502020204030204" pitchFamily="34" charset="0"/>
                <a:cs typeface="Times New Roman" panose="02020603050405020304" pitchFamily="18" charset="0"/>
              </a:rPr>
              <a:t>1.Τμήμα Λοιμώξεων 424ΓΣΝΕ</a:t>
            </a:r>
            <a:r>
              <a:rPr lang="en-US" sz="1100" b="1" dirty="0">
                <a:latin typeface="Calibri" panose="020F0502020204030204" pitchFamily="34" charset="0"/>
                <a:ea typeface="Calibri" panose="020F0502020204030204" pitchFamily="34" charset="0"/>
                <a:cs typeface="Times New Roman" panose="02020603050405020304" pitchFamily="18" charset="0"/>
              </a:rPr>
              <a:t>  </a:t>
            </a:r>
            <a:r>
              <a:rPr lang="el-GR" sz="1100" b="1" dirty="0">
                <a:effectLst/>
                <a:latin typeface="Times New Roman" panose="02020603050405020304" pitchFamily="18" charset="0"/>
                <a:ea typeface="Calibri" panose="020F0502020204030204" pitchFamily="34" charset="0"/>
                <a:cs typeface="Times New Roman" panose="02020603050405020304" pitchFamily="18" charset="0"/>
              </a:rPr>
              <a:t>2.Ρευματολογικό Τμήμα 424ΓΣΝΕ</a:t>
            </a:r>
            <a:r>
              <a:rPr lang="en-US" sz="1100" b="1" dirty="0">
                <a:latin typeface="Calibri" panose="020F0502020204030204" pitchFamily="34" charset="0"/>
                <a:ea typeface="Calibri" panose="020F0502020204030204" pitchFamily="34" charset="0"/>
                <a:cs typeface="Times New Roman" panose="02020603050405020304" pitchFamily="18" charset="0"/>
              </a:rPr>
              <a:t> </a:t>
            </a:r>
            <a:r>
              <a:rPr lang="el-GR" sz="1100" b="1" dirty="0">
                <a:effectLst/>
                <a:latin typeface="Times New Roman" panose="02020603050405020304" pitchFamily="18" charset="0"/>
                <a:ea typeface="Calibri" panose="020F0502020204030204" pitchFamily="34" charset="0"/>
                <a:cs typeface="Times New Roman" panose="02020603050405020304" pitchFamily="18" charset="0"/>
              </a:rPr>
              <a:t>3. Νοσηλευτική υπηρεσία 424ΓΣΝΕ</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Θέση περιεχομένου 2">
            <a:extLst>
              <a:ext uri="{FF2B5EF4-FFF2-40B4-BE49-F238E27FC236}">
                <a16:creationId xmlns:a16="http://schemas.microsoft.com/office/drawing/2014/main" id="{3CEC0717-201B-41F4-7B16-43EB709A8440}"/>
              </a:ext>
            </a:extLst>
          </p:cNvPr>
          <p:cNvSpPr>
            <a:spLocks noGrp="1"/>
          </p:cNvSpPr>
          <p:nvPr>
            <p:ph idx="1"/>
          </p:nvPr>
        </p:nvSpPr>
        <p:spPr>
          <a:xfrm>
            <a:off x="838200" y="1825625"/>
            <a:ext cx="2962013" cy="4351338"/>
          </a:xfrm>
        </p:spPr>
        <p:txBody>
          <a:bodyPr>
            <a:normAutofit fontScale="70000" lnSpcReduction="20000"/>
          </a:bodyPr>
          <a:lstStyle/>
          <a:p>
            <a:pPr marL="0" marR="0" indent="0" algn="just">
              <a:lnSpc>
                <a:spcPct val="106000"/>
              </a:lnSpc>
              <a:spcBef>
                <a:spcPts val="0"/>
              </a:spcBef>
              <a:spcAft>
                <a:spcPts val="800"/>
              </a:spcAft>
              <a:buNone/>
            </a:pPr>
            <a:r>
              <a:rPr lang="el-GR" sz="1300" b="1" dirty="0">
                <a:effectLst/>
                <a:latin typeface="Arial" panose="020B0604020202020204" pitchFamily="34" charset="0"/>
                <a:ea typeface="Calibri" panose="020F0502020204030204" pitchFamily="34" charset="0"/>
                <a:cs typeface="Arial" panose="020B0604020202020204" pitchFamily="34" charset="0"/>
              </a:rPr>
              <a:t>Εισαγωγή</a:t>
            </a:r>
            <a:endParaRPr lang="en-US" sz="1300" b="1" dirty="0">
              <a:effectLst/>
              <a:latin typeface="Arial" panose="020B0604020202020204" pitchFamily="34" charset="0"/>
              <a:ea typeface="Calibri" panose="020F0502020204030204" pitchFamily="34" charset="0"/>
              <a:cs typeface="Arial" panose="020B0604020202020204" pitchFamily="34" charset="0"/>
            </a:endParaRPr>
          </a:p>
          <a:p>
            <a:pPr marL="0" marR="0" indent="0" algn="just">
              <a:spcBef>
                <a:spcPts val="0"/>
              </a:spcBef>
              <a:spcAft>
                <a:spcPts val="0"/>
              </a:spcAft>
              <a:buNone/>
            </a:pPr>
            <a:r>
              <a:rPr lang="el-GR" sz="1300" dirty="0">
                <a:effectLst/>
                <a:latin typeface="Arial" panose="020B0604020202020204" pitchFamily="34" charset="0"/>
                <a:ea typeface="Calibri" panose="020F0502020204030204" pitchFamily="34" charset="0"/>
                <a:cs typeface="Arial" panose="020B0604020202020204" pitchFamily="34" charset="0"/>
              </a:rPr>
              <a:t>Το 424ΓΣΝΕ είναι το μεγαλύτερο στρατιωτικό νοσοκομείο της Βόρειας Ελλάδας. Από την έναρξη της πανδημίας το προσωπικό του τμήματος λοιμώξεων του νοσοκομείου κλήθηκε να εκπαιδεύσει το προσωπικό και να  δημιουργήσει τις απαραίτητες υποδομές για την υποδοχή ,νοσηλεία και </a:t>
            </a:r>
            <a:r>
              <a:rPr lang="el-GR" sz="1300" dirty="0" err="1">
                <a:effectLst/>
                <a:latin typeface="Arial" panose="020B0604020202020204" pitchFamily="34" charset="0"/>
                <a:ea typeface="Calibri" panose="020F0502020204030204" pitchFamily="34" charset="0"/>
                <a:cs typeface="Arial" panose="020B0604020202020204" pitchFamily="34" charset="0"/>
              </a:rPr>
              <a:t>ιχνηλάτηση</a:t>
            </a:r>
            <a:r>
              <a:rPr lang="el-GR" sz="1300" dirty="0">
                <a:effectLst/>
                <a:latin typeface="Arial" panose="020B0604020202020204" pitchFamily="34" charset="0"/>
                <a:ea typeface="Calibri" panose="020F0502020204030204" pitchFamily="34" charset="0"/>
                <a:cs typeface="Arial" panose="020B0604020202020204" pitchFamily="34" charset="0"/>
              </a:rPr>
              <a:t> συρροών ασθενών με κορονοϊό. Την ίδρυση και λειτουργία εμβολιαστικού κέντρου στο νοσοκομείο για τον εμβολιασμό του υγειονομικού προσωπικού ,καθώς και την ίδρυση και λειτουργία του Μέγα εμβολιαστικού κέντρου ΔΕΘ-</a:t>
            </a:r>
            <a:r>
              <a:rPr lang="en-US" sz="1300" dirty="0">
                <a:effectLst/>
                <a:latin typeface="Arial" panose="020B0604020202020204" pitchFamily="34" charset="0"/>
                <a:ea typeface="Calibri" panose="020F0502020204030204" pitchFamily="34" charset="0"/>
                <a:cs typeface="Arial" panose="020B0604020202020204" pitchFamily="34" charset="0"/>
              </a:rPr>
              <a:t>HELEXPO</a:t>
            </a:r>
            <a:r>
              <a:rPr lang="el-GR" sz="1300" dirty="0">
                <a:effectLst/>
                <a:latin typeface="Arial" panose="020B0604020202020204" pitchFamily="34" charset="0"/>
                <a:ea typeface="Calibri" panose="020F0502020204030204" pitchFamily="34" charset="0"/>
                <a:cs typeface="Arial" panose="020B0604020202020204" pitchFamily="34" charset="0"/>
              </a:rPr>
              <a:t> στη Θεσσαλονίκη. </a:t>
            </a:r>
            <a:endParaRPr lang="en-US" sz="1300" dirty="0">
              <a:effectLst/>
              <a:latin typeface="Arial" panose="020B0604020202020204" pitchFamily="34" charset="0"/>
              <a:ea typeface="Calibri" panose="020F0502020204030204" pitchFamily="34" charset="0"/>
              <a:cs typeface="Arial" panose="020B0604020202020204" pitchFamily="34" charset="0"/>
            </a:endParaRPr>
          </a:p>
          <a:p>
            <a:pPr marL="0" marR="0" indent="0" algn="just">
              <a:lnSpc>
                <a:spcPct val="106000"/>
              </a:lnSpc>
              <a:spcBef>
                <a:spcPts val="0"/>
              </a:spcBef>
              <a:spcAft>
                <a:spcPts val="800"/>
              </a:spcAft>
              <a:buNone/>
            </a:pPr>
            <a:r>
              <a:rPr lang="el-GR" sz="1300" dirty="0">
                <a:effectLst/>
                <a:latin typeface="Arial" panose="020B0604020202020204" pitchFamily="34" charset="0"/>
                <a:ea typeface="Calibri" panose="020F0502020204030204" pitchFamily="34" charset="0"/>
                <a:cs typeface="Arial" panose="020B0604020202020204" pitchFamily="34" charset="0"/>
              </a:rPr>
              <a:t> </a:t>
            </a:r>
            <a:endParaRPr lang="en-US" sz="1300" dirty="0">
              <a:effectLst/>
              <a:latin typeface="Arial" panose="020B0604020202020204" pitchFamily="34" charset="0"/>
              <a:ea typeface="Calibri" panose="020F0502020204030204" pitchFamily="34" charset="0"/>
              <a:cs typeface="Arial" panose="020B0604020202020204" pitchFamily="34" charset="0"/>
            </a:endParaRPr>
          </a:p>
          <a:p>
            <a:pPr marL="0" marR="0" indent="0" algn="just">
              <a:lnSpc>
                <a:spcPct val="106000"/>
              </a:lnSpc>
              <a:spcBef>
                <a:spcPts val="0"/>
              </a:spcBef>
              <a:spcAft>
                <a:spcPts val="800"/>
              </a:spcAft>
              <a:buNone/>
            </a:pPr>
            <a:r>
              <a:rPr lang="el-GR" sz="1300" b="1" dirty="0">
                <a:effectLst/>
                <a:latin typeface="Arial" panose="020B0604020202020204" pitchFamily="34" charset="0"/>
                <a:ea typeface="Calibri" panose="020F0502020204030204" pitchFamily="34" charset="0"/>
                <a:cs typeface="Arial" panose="020B0604020202020204" pitchFamily="34" charset="0"/>
              </a:rPr>
              <a:t>Σκοπός</a:t>
            </a:r>
            <a:endParaRPr lang="en-US" sz="1300" b="1" dirty="0">
              <a:effectLst/>
              <a:latin typeface="Arial" panose="020B0604020202020204" pitchFamily="34" charset="0"/>
              <a:ea typeface="Calibri" panose="020F0502020204030204" pitchFamily="34" charset="0"/>
              <a:cs typeface="Arial" panose="020B0604020202020204" pitchFamily="34" charset="0"/>
            </a:endParaRPr>
          </a:p>
          <a:p>
            <a:pPr marL="0" marR="0" indent="0" algn="just">
              <a:lnSpc>
                <a:spcPct val="106000"/>
              </a:lnSpc>
              <a:spcBef>
                <a:spcPts val="0"/>
              </a:spcBef>
              <a:spcAft>
                <a:spcPts val="800"/>
              </a:spcAft>
              <a:buNone/>
            </a:pPr>
            <a:r>
              <a:rPr lang="el-GR" sz="1300" dirty="0">
                <a:effectLst/>
                <a:latin typeface="Arial" panose="020B0604020202020204" pitchFamily="34" charset="0"/>
                <a:ea typeface="Calibri" panose="020F0502020204030204" pitchFamily="34" charset="0"/>
                <a:cs typeface="Arial" panose="020B0604020202020204" pitchFamily="34" charset="0"/>
              </a:rPr>
              <a:t>Η υλοποίηση του σχεδίου αντιμετώπισης της πανδημίας με τη μέγιστη δυνατή ασφάλεια για το προσωπικό, την παροχή υψηλού επιπέδου υπηρεσιών υγείας στους ασθενείς και η υλοποίηση του εμβολιαστικού προγράμματος</a:t>
            </a:r>
            <a:r>
              <a:rPr lang="en-US" sz="1300" dirty="0">
                <a:effectLst/>
                <a:latin typeface="Arial" panose="020B0604020202020204" pitchFamily="34" charset="0"/>
                <a:ea typeface="Calibri" panose="020F0502020204030204" pitchFamily="34" charset="0"/>
                <a:cs typeface="Arial" panose="020B0604020202020204" pitchFamily="34" charset="0"/>
              </a:rPr>
              <a:t>.</a:t>
            </a:r>
          </a:p>
          <a:p>
            <a:pPr marL="0" marR="0" indent="0" algn="just">
              <a:lnSpc>
                <a:spcPct val="106000"/>
              </a:lnSpc>
              <a:spcBef>
                <a:spcPts val="0"/>
              </a:spcBef>
              <a:spcAft>
                <a:spcPts val="800"/>
              </a:spcAft>
              <a:buNone/>
            </a:pPr>
            <a:r>
              <a:rPr lang="el-GR" sz="1300" b="1" dirty="0">
                <a:effectLst/>
                <a:latin typeface="Arial" panose="020B0604020202020204" pitchFamily="34" charset="0"/>
                <a:ea typeface="Calibri" panose="020F0502020204030204" pitchFamily="34" charset="0"/>
                <a:cs typeface="Arial" panose="020B0604020202020204" pitchFamily="34" charset="0"/>
              </a:rPr>
              <a:t>Υλικό</a:t>
            </a:r>
            <a:endParaRPr lang="en-US" sz="1300" b="1" dirty="0">
              <a:effectLst/>
              <a:latin typeface="Arial" panose="020B0604020202020204" pitchFamily="34" charset="0"/>
              <a:ea typeface="Calibri" panose="020F0502020204030204" pitchFamily="34" charset="0"/>
              <a:cs typeface="Arial" panose="020B0604020202020204" pitchFamily="34" charset="0"/>
            </a:endParaRPr>
          </a:p>
          <a:p>
            <a:pPr marL="0" marR="0" indent="0" algn="just">
              <a:lnSpc>
                <a:spcPct val="106000"/>
              </a:lnSpc>
              <a:spcBef>
                <a:spcPts val="0"/>
              </a:spcBef>
              <a:spcAft>
                <a:spcPts val="800"/>
              </a:spcAft>
              <a:buNone/>
            </a:pPr>
            <a:r>
              <a:rPr lang="el-GR" sz="1300" dirty="0">
                <a:effectLst/>
                <a:latin typeface="Arial" panose="020B0604020202020204" pitchFamily="34" charset="0"/>
                <a:ea typeface="Calibri" panose="020F0502020204030204" pitchFamily="34" charset="0"/>
                <a:cs typeface="Arial" panose="020B0604020202020204" pitchFamily="34" charset="0"/>
              </a:rPr>
              <a:t>Δημιουργία και λειτουργία κλινικής </a:t>
            </a:r>
            <a:r>
              <a:rPr lang="el-GR" sz="1300" dirty="0" err="1">
                <a:effectLst/>
                <a:latin typeface="Arial" panose="020B0604020202020204" pitchFamily="34" charset="0"/>
                <a:ea typeface="Calibri" panose="020F0502020204030204" pitchFamily="34" charset="0"/>
                <a:cs typeface="Arial" panose="020B0604020202020204" pitchFamily="34" charset="0"/>
              </a:rPr>
              <a:t>Βιοπροστασίας</a:t>
            </a:r>
            <a:r>
              <a:rPr lang="el-GR" sz="1300" dirty="0">
                <a:effectLst/>
                <a:latin typeface="Arial" panose="020B0604020202020204" pitchFamily="34" charset="0"/>
                <a:ea typeface="Calibri" panose="020F0502020204030204" pitchFamily="34" charset="0"/>
                <a:cs typeface="Arial" panose="020B0604020202020204" pitchFamily="34" charset="0"/>
              </a:rPr>
              <a:t> δυναμικότητας 112 κλινών, 15 κλινών ΜΕΘ </a:t>
            </a:r>
            <a:r>
              <a:rPr lang="en-US" sz="1300" dirty="0">
                <a:effectLst/>
                <a:latin typeface="Arial" panose="020B0604020202020204" pitchFamily="34" charset="0"/>
                <a:ea typeface="Calibri" panose="020F0502020204030204" pitchFamily="34" charset="0"/>
                <a:cs typeface="Arial" panose="020B0604020202020204" pitchFamily="34" charset="0"/>
              </a:rPr>
              <a:t>covid</a:t>
            </a:r>
            <a:r>
              <a:rPr lang="el-GR" sz="1300" dirty="0">
                <a:effectLst/>
                <a:latin typeface="Arial" panose="020B0604020202020204" pitchFamily="34" charset="0"/>
                <a:ea typeface="Calibri" panose="020F0502020204030204" pitchFamily="34" charset="0"/>
                <a:cs typeface="Arial" panose="020B0604020202020204" pitchFamily="34" charset="0"/>
              </a:rPr>
              <a:t>, τμήματος επειγόντων </a:t>
            </a:r>
            <a:r>
              <a:rPr lang="en-US" sz="1300" dirty="0">
                <a:effectLst/>
                <a:latin typeface="Arial" panose="020B0604020202020204" pitchFamily="34" charset="0"/>
                <a:ea typeface="Calibri" panose="020F0502020204030204" pitchFamily="34" charset="0"/>
                <a:cs typeface="Arial" panose="020B0604020202020204" pitchFamily="34" charset="0"/>
              </a:rPr>
              <a:t>covid</a:t>
            </a:r>
            <a:r>
              <a:rPr lang="el-GR" sz="1300" dirty="0">
                <a:effectLst/>
                <a:latin typeface="Arial" panose="020B0604020202020204" pitchFamily="34" charset="0"/>
                <a:ea typeface="Calibri" panose="020F0502020204030204" pitchFamily="34" charset="0"/>
                <a:cs typeface="Arial" panose="020B0604020202020204" pitchFamily="34" charset="0"/>
              </a:rPr>
              <a:t> με 10 ξεχωριστά εξεταστικά δωμάτια . Ίδρυση  και λειτουργία του Μέγα εμβολιαστικού κέντρου ΔΕΘ με δυναμικότητα που ξεπερνούσε τους 10.000 εμβολιασμούς ανά ημέρα.</a:t>
            </a:r>
            <a:endParaRPr lang="en-US" sz="13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94B43FD-63B7-59BF-28D3-692C3832B577}"/>
              </a:ext>
            </a:extLst>
          </p:cNvPr>
          <p:cNvSpPr txBox="1"/>
          <p:nvPr/>
        </p:nvSpPr>
        <p:spPr>
          <a:xfrm>
            <a:off x="3884103" y="1825625"/>
            <a:ext cx="2768368" cy="4369145"/>
          </a:xfrm>
          <a:prstGeom prst="rect">
            <a:avLst/>
          </a:prstGeom>
          <a:noFill/>
        </p:spPr>
        <p:txBody>
          <a:bodyPr wrap="square" rtlCol="0">
            <a:spAutoFit/>
          </a:bodyPr>
          <a:lstStyle/>
          <a:p>
            <a:pPr marL="0" marR="0" algn="just">
              <a:lnSpc>
                <a:spcPct val="106000"/>
              </a:lnSpc>
              <a:spcBef>
                <a:spcPts val="0"/>
              </a:spcBef>
              <a:spcAft>
                <a:spcPts val="800"/>
              </a:spcAft>
            </a:pPr>
            <a:r>
              <a:rPr lang="el-GR" sz="1000" b="1" dirty="0">
                <a:effectLst/>
                <a:latin typeface="Arial" panose="020B0604020202020204" pitchFamily="34" charset="0"/>
                <a:ea typeface="Calibri" panose="020F0502020204030204" pitchFamily="34" charset="0"/>
                <a:cs typeface="Arial" panose="020B0604020202020204" pitchFamily="34" charset="0"/>
              </a:rPr>
              <a:t>Μέθοδοι</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6000"/>
              </a:lnSpc>
              <a:spcBef>
                <a:spcPts val="0"/>
              </a:spcBef>
              <a:spcAft>
                <a:spcPts val="800"/>
              </a:spcAft>
            </a:pPr>
            <a:r>
              <a:rPr lang="el-GR" sz="1000" dirty="0">
                <a:effectLst/>
                <a:latin typeface="Arial" panose="020B0604020202020204" pitchFamily="34" charset="0"/>
                <a:ea typeface="Calibri" panose="020F0502020204030204" pitchFamily="34" charset="0"/>
                <a:cs typeface="Arial" panose="020B0604020202020204" pitchFamily="34" charset="0"/>
              </a:rPr>
              <a:t>Εφαρμογή ευρέος ανασχηματισμού του οργανογράμματος του νοσοκομείου με συγχωνεύσεις κλινικών για την εξοικονόμηση πόρων και η διάθεση τους για την αντιμετώπιση της πανδημίας</a:t>
            </a:r>
            <a:r>
              <a:rPr lang="en-US" sz="1000" dirty="0">
                <a:effectLst/>
                <a:latin typeface="Arial" panose="020B0604020202020204" pitchFamily="34" charset="0"/>
                <a:ea typeface="Calibri" panose="020F0502020204030204" pitchFamily="34" charset="0"/>
                <a:cs typeface="Arial" panose="020B0604020202020204" pitchFamily="34" charset="0"/>
              </a:rPr>
              <a:t>. </a:t>
            </a:r>
            <a:r>
              <a:rPr lang="el-GR" sz="1000" dirty="0">
                <a:latin typeface="Arial" panose="020B0604020202020204" pitchFamily="34" charset="0"/>
                <a:ea typeface="Calibri" panose="020F0502020204030204" pitchFamily="34" charset="0"/>
                <a:cs typeface="Arial" panose="020B0604020202020204" pitchFamily="34" charset="0"/>
              </a:rPr>
              <a:t>Συγχώνευση των δύο </a:t>
            </a:r>
            <a:r>
              <a:rPr lang="el-GR" sz="1000" dirty="0" err="1">
                <a:latin typeface="Arial" panose="020B0604020202020204" pitchFamily="34" charset="0"/>
                <a:ea typeface="Calibri" panose="020F0502020204030204" pitchFamily="34" charset="0"/>
                <a:cs typeface="Arial" panose="020B0604020202020204" pitchFamily="34" charset="0"/>
              </a:rPr>
              <a:t>ορθοπαιδικών</a:t>
            </a:r>
            <a:r>
              <a:rPr lang="el-GR" sz="1000" dirty="0">
                <a:latin typeface="Arial" panose="020B0604020202020204" pitchFamily="34" charset="0"/>
                <a:ea typeface="Calibri" panose="020F0502020204030204" pitchFamily="34" charset="0"/>
                <a:cs typeface="Arial" panose="020B0604020202020204" pitchFamily="34" charset="0"/>
              </a:rPr>
              <a:t> κλινικών σε μια, συγχώνευση των δύο χειρουργικών κλινικών σε μία , συγχώνευση της καρδιολογικής κλινικής με την νευρολογική κλπ.</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000" b="1" dirty="0">
                <a:effectLst/>
                <a:latin typeface="Arial" panose="020B0604020202020204" pitchFamily="34" charset="0"/>
                <a:ea typeface="Calibri" panose="020F0502020204030204" pitchFamily="34" charset="0"/>
                <a:cs typeface="Arial" panose="020B0604020202020204" pitchFamily="34" charset="0"/>
              </a:rPr>
              <a:t>Αποτελέσματα</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6000"/>
              </a:lnSpc>
              <a:spcBef>
                <a:spcPts val="0"/>
              </a:spcBef>
              <a:spcAft>
                <a:spcPts val="800"/>
              </a:spcAft>
            </a:pPr>
            <a:r>
              <a:rPr lang="el-GR" sz="1000" dirty="0">
                <a:effectLst/>
                <a:latin typeface="Arial" panose="020B0604020202020204" pitchFamily="34" charset="0"/>
                <a:ea typeface="Calibri" panose="020F0502020204030204" pitchFamily="34" charset="0"/>
                <a:cs typeface="Arial" panose="020B0604020202020204" pitchFamily="34" charset="0"/>
              </a:rPr>
              <a:t>Στην κλινική </a:t>
            </a:r>
            <a:r>
              <a:rPr lang="el-GR" sz="1000" dirty="0" err="1">
                <a:effectLst/>
                <a:latin typeface="Arial" panose="020B0604020202020204" pitchFamily="34" charset="0"/>
                <a:ea typeface="Calibri" panose="020F0502020204030204" pitchFamily="34" charset="0"/>
                <a:cs typeface="Arial" panose="020B0604020202020204" pitchFamily="34" charset="0"/>
              </a:rPr>
              <a:t>Βιοπροστασίας</a:t>
            </a:r>
            <a:r>
              <a:rPr lang="el-GR" sz="1000" dirty="0">
                <a:effectLst/>
                <a:latin typeface="Arial" panose="020B0604020202020204" pitchFamily="34" charset="0"/>
                <a:ea typeface="Calibri" panose="020F0502020204030204" pitchFamily="34" charset="0"/>
                <a:cs typeface="Arial" panose="020B0604020202020204" pitchFamily="34" charset="0"/>
              </a:rPr>
              <a:t> του νοσοκομείου μας νοσηλεύτηκαν, από την αρχή της πανδημίας μέχρι σήμερα, 3323 ασθενείς. Σήμερα η κλινική </a:t>
            </a:r>
            <a:r>
              <a:rPr lang="el-GR" sz="1000" dirty="0" err="1">
                <a:effectLst/>
                <a:latin typeface="Arial" panose="020B0604020202020204" pitchFamily="34" charset="0"/>
                <a:ea typeface="Calibri" panose="020F0502020204030204" pitchFamily="34" charset="0"/>
                <a:cs typeface="Arial" panose="020B0604020202020204" pitchFamily="34" charset="0"/>
              </a:rPr>
              <a:t>Βιοπροστασίας</a:t>
            </a:r>
            <a:r>
              <a:rPr lang="el-GR" sz="1000" dirty="0">
                <a:effectLst/>
                <a:latin typeface="Arial" panose="020B0604020202020204" pitchFamily="34" charset="0"/>
                <a:ea typeface="Calibri" panose="020F0502020204030204" pitchFamily="34" charset="0"/>
                <a:cs typeface="Arial" panose="020B0604020202020204" pitchFamily="34" charset="0"/>
              </a:rPr>
              <a:t> έχει ανεπτυγμένες 28 κλίνες. Στο τμήμα επειγόντων κορονοϊού εξετάστηκαν μέχρι σήμερα, 30532 ασθενείς . Στο Μέγα εμβολιαστικό κέντρο ΔΕΘ-</a:t>
            </a:r>
            <a:r>
              <a:rPr lang="en-US" sz="1000" dirty="0">
                <a:effectLst/>
                <a:latin typeface="Arial" panose="020B0604020202020204" pitchFamily="34" charset="0"/>
                <a:ea typeface="Calibri" panose="020F0502020204030204" pitchFamily="34" charset="0"/>
                <a:cs typeface="Arial" panose="020B0604020202020204" pitchFamily="34" charset="0"/>
              </a:rPr>
              <a:t>HELEXPO </a:t>
            </a:r>
            <a:r>
              <a:rPr lang="el-GR" sz="1000" dirty="0">
                <a:effectLst/>
                <a:latin typeface="Arial" panose="020B0604020202020204" pitchFamily="34" charset="0"/>
                <a:ea typeface="Calibri" panose="020F0502020204030204" pitchFamily="34" charset="0"/>
                <a:cs typeface="Arial" panose="020B0604020202020204" pitchFamily="34" charset="0"/>
              </a:rPr>
              <a:t>έχουν διενεργηθεί συνολικά 540.228 εμβολιασμοί μέχρι τις 15.6.2022 ,οπού και σταμάτησε η λειτουργία του.</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6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1BC656B6-36DF-DC86-0E5B-BB3384B052B6}"/>
              </a:ext>
            </a:extLst>
          </p:cNvPr>
          <p:cNvSpPr txBox="1"/>
          <p:nvPr/>
        </p:nvSpPr>
        <p:spPr>
          <a:xfrm>
            <a:off x="6652471" y="1825625"/>
            <a:ext cx="2962013" cy="2862066"/>
          </a:xfrm>
          <a:prstGeom prst="rect">
            <a:avLst/>
          </a:prstGeom>
          <a:noFill/>
        </p:spPr>
        <p:txBody>
          <a:bodyPr wrap="square">
            <a:spAutoFit/>
          </a:bodyPr>
          <a:lstStyle/>
          <a:p>
            <a:pPr marL="0" marR="0" algn="just">
              <a:lnSpc>
                <a:spcPct val="106000"/>
              </a:lnSpc>
              <a:spcBef>
                <a:spcPts val="0"/>
              </a:spcBef>
              <a:spcAft>
                <a:spcPts val="80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000" b="1" dirty="0">
                <a:effectLst/>
                <a:latin typeface="Arial" panose="020B0604020202020204" pitchFamily="34" charset="0"/>
                <a:ea typeface="Calibri" panose="020F0502020204030204" pitchFamily="34" charset="0"/>
                <a:cs typeface="Arial" panose="020B0604020202020204" pitchFamily="34" charset="0"/>
              </a:rPr>
              <a:t>Συμπεράσματα</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6000"/>
              </a:lnSpc>
              <a:spcBef>
                <a:spcPts val="0"/>
              </a:spcBef>
              <a:spcAft>
                <a:spcPts val="800"/>
              </a:spcAft>
            </a:pPr>
            <a:r>
              <a:rPr lang="el-GR" sz="1000" dirty="0">
                <a:effectLst/>
                <a:latin typeface="Arial" panose="020B0604020202020204" pitchFamily="34" charset="0"/>
                <a:ea typeface="Calibri" panose="020F0502020204030204" pitchFamily="34" charset="0"/>
                <a:cs typeface="Arial" panose="020B0604020202020204" pitchFamily="34" charset="0"/>
              </a:rPr>
              <a:t>Η ικανότητα μετασχηματισμού που στηρίζεται στην ανάλυση των κλινικών αναγκών, η επικοινωνία, η εκπαίδευση και ενημέρωση για τα νέα επιστημονικά δεδομένα ,η ηθική και η επίδειξη ανθεκτικότητας είναι τα εφόδια μας για την αντιμετώπιση της πανδημίας.</a:t>
            </a:r>
          </a:p>
          <a:p>
            <a:pPr marL="0" marR="0" algn="just">
              <a:lnSpc>
                <a:spcPct val="106000"/>
              </a:lnSpc>
              <a:spcBef>
                <a:spcPts val="0"/>
              </a:spcBef>
              <a:spcAft>
                <a:spcPts val="800"/>
              </a:spcAft>
            </a:pPr>
            <a:r>
              <a:rPr lang="el-GR" sz="1000" b="1" dirty="0">
                <a:latin typeface="Arial" panose="020B0604020202020204" pitchFamily="34" charset="0"/>
                <a:ea typeface="Calibri" panose="020F0502020204030204" pitchFamily="34" charset="0"/>
                <a:cs typeface="Arial" panose="020B0604020202020204" pitchFamily="34" charset="0"/>
              </a:rPr>
              <a:t>Συζήτηση </a:t>
            </a:r>
          </a:p>
          <a:p>
            <a:r>
              <a:rPr lang="el-GR" sz="1000" dirty="0">
                <a:latin typeface="Arial" panose="020B0604020202020204" pitchFamily="34" charset="0"/>
                <a:cs typeface="Arial" panose="020B0604020202020204" pitchFamily="34" charset="0"/>
              </a:rPr>
              <a:t>Η πανδημία είναι  μια πρώτης τάξης ευκαιρία για την πραγματοποίηση μεταρρυθμίσεων, την ενίσχυση της κοινωνίας των πολιτών,</a:t>
            </a:r>
          </a:p>
          <a:p>
            <a:r>
              <a:rPr lang="el-GR" sz="1000" dirty="0">
                <a:latin typeface="Arial" panose="020B0604020202020204" pitchFamily="34" charset="0"/>
                <a:cs typeface="Arial" panose="020B0604020202020204" pitchFamily="34" charset="0"/>
              </a:rPr>
              <a:t>την ενίσχυση των  δεξιοτήτων για συνεργασία μεταξύ των κρατικών φορέων , αλλά και εντός των ίδιων οργανισμών.</a:t>
            </a:r>
            <a:endParaRPr lang="en-US" sz="10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11" name="Picture 10" descr="Shape&#10;&#10;Description automatically generated with medium confidence">
            <a:extLst>
              <a:ext uri="{FF2B5EF4-FFF2-40B4-BE49-F238E27FC236}">
                <a16:creationId xmlns:a16="http://schemas.microsoft.com/office/drawing/2014/main" id="{A5376D49-3EE8-A569-8056-48886A9CA966}"/>
              </a:ext>
            </a:extLst>
          </p:cNvPr>
          <p:cNvPicPr>
            <a:picLocks noChangeAspect="1"/>
          </p:cNvPicPr>
          <p:nvPr/>
        </p:nvPicPr>
        <p:blipFill rotWithShape="1">
          <a:blip r:embed="rId3">
            <a:extLst>
              <a:ext uri="{28A0092B-C50C-407E-A947-70E740481C1C}">
                <a14:useLocalDpi xmlns:a14="http://schemas.microsoft.com/office/drawing/2010/main" val="0"/>
              </a:ext>
            </a:extLst>
          </a:blip>
          <a:srcRect r="82124"/>
          <a:stretch/>
        </p:blipFill>
        <p:spPr>
          <a:xfrm>
            <a:off x="107716" y="171775"/>
            <a:ext cx="1315615" cy="1518913"/>
          </a:xfrm>
          <a:prstGeom prst="rect">
            <a:avLst/>
          </a:prstGeom>
        </p:spPr>
      </p:pic>
      <p:pic>
        <p:nvPicPr>
          <p:cNvPr id="12" name="Picture 5">
            <a:extLst>
              <a:ext uri="{FF2B5EF4-FFF2-40B4-BE49-F238E27FC236}">
                <a16:creationId xmlns:a16="http://schemas.microsoft.com/office/drawing/2014/main" id="{D2149E2D-3699-E5B8-A0F0-677DB8FEAD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16" y="171775"/>
            <a:ext cx="1293687" cy="1518912"/>
          </a:xfrm>
          <a:prstGeom prst="rect">
            <a:avLst/>
          </a:prstGeom>
          <a:noFill/>
          <a:extLst>
            <a:ext uri="{909E8E84-426E-40DD-AFC4-6F175D3DCCD1}">
              <a14:hiddenFill xmlns:a14="http://schemas.microsoft.com/office/drawing/2010/main">
                <a:solidFill>
                  <a:srgbClr val="FFFFFF"/>
                </a:solidFill>
              </a14:hiddenFill>
            </a:ext>
          </a:extLst>
        </p:spPr>
      </p:pic>
      <p:pic>
        <p:nvPicPr>
          <p:cNvPr id="14" name="Content Placeholder 4" descr="A picture containing text, ceiling, indoor, sport&#10;&#10;Description automatically generated">
            <a:extLst>
              <a:ext uri="{FF2B5EF4-FFF2-40B4-BE49-F238E27FC236}">
                <a16:creationId xmlns:a16="http://schemas.microsoft.com/office/drawing/2014/main" id="{E607E88A-F1CF-EE16-0D47-F681D3AE181E}"/>
              </a:ext>
            </a:extLst>
          </p:cNvPr>
          <p:cNvPicPr>
            <a:picLocks noChangeAspect="1"/>
          </p:cNvPicPr>
          <p:nvPr/>
        </p:nvPicPr>
        <p:blipFill rotWithShape="1">
          <a:blip r:embed="rId5">
            <a:extLst>
              <a:ext uri="{28A0092B-C50C-407E-A947-70E740481C1C}">
                <a14:useLocalDpi xmlns:a14="http://schemas.microsoft.com/office/drawing/2010/main" val="0"/>
              </a:ext>
            </a:extLst>
          </a:blip>
          <a:srcRect l="3324" r="11499" b="10080"/>
          <a:stretch/>
        </p:blipFill>
        <p:spPr>
          <a:xfrm>
            <a:off x="9982899" y="4001294"/>
            <a:ext cx="2185206" cy="1358137"/>
          </a:xfrm>
          <a:prstGeom prst="rect">
            <a:avLst/>
          </a:prstGeom>
        </p:spPr>
      </p:pic>
      <p:pic>
        <p:nvPicPr>
          <p:cNvPr id="16" name="Picture 8" descr="A picture containing text, outdoor&#10;&#10;Description automatically generated">
            <a:extLst>
              <a:ext uri="{FF2B5EF4-FFF2-40B4-BE49-F238E27FC236}">
                <a16:creationId xmlns:a16="http://schemas.microsoft.com/office/drawing/2014/main" id="{0C8497FE-F1C6-F116-DC94-7F383B8FBCEA}"/>
              </a:ext>
            </a:extLst>
          </p:cNvPr>
          <p:cNvPicPr>
            <a:picLocks noChangeAspect="1"/>
          </p:cNvPicPr>
          <p:nvPr/>
        </p:nvPicPr>
        <p:blipFill rotWithShape="1">
          <a:blip r:embed="rId6">
            <a:extLst>
              <a:ext uri="{28A0092B-C50C-407E-A947-70E740481C1C}">
                <a14:useLocalDpi xmlns:a14="http://schemas.microsoft.com/office/drawing/2010/main" val="0"/>
              </a:ext>
            </a:extLst>
          </a:blip>
          <a:srcRect l="3873" r="33505" b="1"/>
          <a:stretch/>
        </p:blipFill>
        <p:spPr>
          <a:xfrm>
            <a:off x="9979173" y="2428358"/>
            <a:ext cx="2188932" cy="1572936"/>
          </a:xfrm>
          <a:prstGeom prst="rect">
            <a:avLst/>
          </a:prstGeom>
        </p:spPr>
      </p:pic>
    </p:spTree>
    <p:extLst>
      <p:ext uri="{BB962C8B-B14F-4D97-AF65-F5344CB8AC3E}">
        <p14:creationId xmlns:p14="http://schemas.microsoft.com/office/powerpoint/2010/main" val="9100616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χιστόλιθος">
  <a:themeElements>
    <a:clrScheme name="Σχιστόλιθος">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Σχιστόλιθος">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Σχιστόλιθος">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TM04033929[[fn=Σχιστόλιθος]]</Template>
  <TotalTime>66</TotalTime>
  <Words>412</Words>
  <Application>Microsoft Office PowerPoint</Application>
  <PresentationFormat>Ευρεία οθόνη</PresentationFormat>
  <Paragraphs>16</Paragraphs>
  <Slides>1</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vt:i4>
      </vt:variant>
    </vt:vector>
  </HeadingPairs>
  <TitlesOfParts>
    <vt:vector size="7" baseType="lpstr">
      <vt:lpstr>Arial</vt:lpstr>
      <vt:lpstr>Calibri</vt:lpstr>
      <vt:lpstr>Calisto MT</vt:lpstr>
      <vt:lpstr>Times New Roman</vt:lpstr>
      <vt:lpstr>Wingdings 2</vt:lpstr>
      <vt:lpstr>Σχιστόλιθος</vt:lpstr>
      <vt:lpstr>  Η ΣΥΜΒΟΛΗ ΤΟΥ ΤΟΥ ΤΜΗΜΑΤΟΣ ΛΟΙΜΩΞΕΩΝ ΤΟΥ   424ΓΣΝΕ ΣΤΗΝ ΑΝΤΙΜΕΤΩΠΙΣΗ ΤΗΣ ΠΑΝΔΗΜΙΑΣ   Κ.Καρόζης1, Ε.Δερβισοπούλου1, Κλ.Αλμαλιώτου1, Π.Χριστόπουλος1, Ε.Σάλτα1, Δ.Ζησόπουλος2, Ε.Κοτλίδα3, Ε.Ψωμάς1 Δ.Καραπιπέρης1. 1.Τμήμα Λοιμώξεων 424ΓΣΝΕ  2.Ρευματολογικό Τμήμα 424ΓΣΝΕ 3. Νοσηλευτική υπηρεσία 424ΓΣΝΕ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KΩΝΣΤΑΝΤΙΝΟΣ ΚΑΡΟΖΗΣ</dc:creator>
  <cp:lastModifiedBy>KΩΝΣΤΑΝΤΙΝΟΣ ΚΑΡΟΖΗΣ</cp:lastModifiedBy>
  <cp:revision>3</cp:revision>
  <dcterms:created xsi:type="dcterms:W3CDTF">2022-10-30T13:59:38Z</dcterms:created>
  <dcterms:modified xsi:type="dcterms:W3CDTF">2022-10-30T15:06:13Z</dcterms:modified>
</cp:coreProperties>
</file>