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62" r:id="rId3"/>
    <p:sldId id="263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 snapToGrid="0">
      <p:cViewPr>
        <p:scale>
          <a:sx n="70" d="100"/>
          <a:sy n="70" d="100"/>
        </p:scale>
        <p:origin x="-114" y="-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0" name="Υπότιτλος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D347D-5ACD-4C99-B74B-A9C85AD731AF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9A250-FF31-4206-8172-F9D3106AACB1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9A250-FF31-4206-8172-F9D3106AACB1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D347D-5ACD-4C99-B74B-A9C85AD731AF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Στρογγυλεμένο ορθογώνιο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6027F-7875-4030-9381-8BD8C4F21935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6027F-7875-4030-9381-8BD8C4F21935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6027F-7875-4030-9381-8BD8C4F21935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9A250-FF31-4206-8172-F9D3106AACB1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D347D-5ACD-4C99-B74B-A9C85AD731AF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9A250-FF31-4206-8172-F9D3106AACB1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Στρογγύλεμα μίας γωνίας ορθογωνίου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9A250-FF31-4206-8172-F9D3106AACB1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Θέση τίτλου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18" name="Θέση υποσέλιδου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BB828BD-2EB6-5EAD-69A9-43A3C1ABD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754705"/>
            <a:ext cx="8825658" cy="34451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00B0F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00B0F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00B0F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B0F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B0F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90516F78-B20D-0477-FDA1-78F1D0BB1B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>
              <a:latin typeface="Arial Black" panose="020B0A04020102020204" pitchFamily="34" charset="0"/>
            </a:endParaRPr>
          </a:p>
        </p:txBody>
      </p:sp>
      <p:pic>
        <p:nvPicPr>
          <p:cNvPr id="4" name="Picture 29">
            <a:extLst>
              <a:ext uri="{FF2B5EF4-FFF2-40B4-BE49-F238E27FC236}">
                <a16:creationId xmlns="" xmlns:a16="http://schemas.microsoft.com/office/drawing/2014/main" xmlns:lc="http://schemas.openxmlformats.org/drawingml/2006/lockedCanvas" id="{31830090-3E6C-CDB3-0E17-0F994BB8D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" y="3779134"/>
            <a:ext cx="11859906" cy="257848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5" name="Ορθογώνιο 4"/>
          <p:cNvSpPr/>
          <p:nvPr/>
        </p:nvSpPr>
        <p:spPr>
          <a:xfrm>
            <a:off x="532263" y="455684"/>
            <a:ext cx="11068333" cy="330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ΜΕΛΕΤΗ ΠΟΛΥΑΝΘΕΚΤΙΚΩΝ ΜΙΚΡΟΒΙΩΝ ΠΟΥ ΑΠΟΜΟΝΩΘΗΚΑΝ ΑΠΟ  ΑΙΜΟΚΑΛΛΙΕΡΓΕΙΕΣ ΑΣΘΕΝΩΝ ΜΕ ΝΟΣΟ </a:t>
            </a:r>
            <a:r>
              <a:rPr lang="en-US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l-GR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-19 ΣΤΗ ΜΕΘ ΓΕΝΙΚΟΥ </a:t>
            </a:r>
            <a:r>
              <a:rPr lang="el-GR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ΝΟΣΟΚΟΜΕΙΟ</a:t>
            </a:r>
            <a:r>
              <a:rPr lang="el-GR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Υ</a:t>
            </a:r>
            <a:br>
              <a:rPr lang="el-GR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dirty="0" smtClean="0">
                <a:ea typeface="Calibri" pitchFamily="34" charset="0"/>
                <a:cs typeface="Times New Roman" panose="02020603050405020304" pitchFamily="18" charset="0"/>
              </a:rPr>
              <a:t>Σοφία </a:t>
            </a:r>
            <a:r>
              <a:rPr lang="el-GR" dirty="0" err="1">
                <a:ea typeface="Calibri" pitchFamily="34" charset="0"/>
                <a:cs typeface="Times New Roman" panose="02020603050405020304" pitchFamily="18" charset="0"/>
              </a:rPr>
              <a:t>Ζώτου</a:t>
            </a:r>
            <a:r>
              <a:rPr lang="el-GR" dirty="0">
                <a:ea typeface="Calibri" pitchFamily="34" charset="0"/>
                <a:cs typeface="Times New Roman" panose="02020603050405020304" pitchFamily="18" charset="0"/>
              </a:rPr>
              <a:t>, Ευπραξία Βαρβάρα, Ιωάννης Καψάλης, Χρυσούλα </a:t>
            </a:r>
            <a:r>
              <a:rPr lang="el-GR" dirty="0" err="1">
                <a:ea typeface="Calibri" pitchFamily="34" charset="0"/>
                <a:cs typeface="Times New Roman" panose="02020603050405020304" pitchFamily="18" charset="0"/>
              </a:rPr>
              <a:t>Μπελαή</a:t>
            </a:r>
            <a:r>
              <a:rPr lang="el-GR" dirty="0">
                <a:ea typeface="Calibri" pitchFamily="34" charset="0"/>
                <a:cs typeface="Times New Roman" panose="02020603050405020304" pitchFamily="18" charset="0"/>
              </a:rPr>
              <a:t>, Κωνσταντίνα </a:t>
            </a:r>
            <a:r>
              <a:rPr lang="el-GR" dirty="0" err="1">
                <a:ea typeface="Calibri" pitchFamily="34" charset="0"/>
                <a:cs typeface="Times New Roman" panose="02020603050405020304" pitchFamily="18" charset="0"/>
              </a:rPr>
              <a:t>Κοντοπούλου</a:t>
            </a:r>
            <a:endParaRPr lang="el-GR" dirty="0">
              <a:ea typeface="Calibri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dirty="0">
                <a:ea typeface="Calibri" pitchFamily="34" charset="0"/>
                <a:cs typeface="Times New Roman" panose="02020603050405020304" pitchFamily="18" charset="0"/>
              </a:rPr>
              <a:t>Μικροβιολογικό Εργαστήριο, Γ.Ν.Θ. «Γ.ΓΕΝΝΗΜΑΤΑΣ»</a:t>
            </a:r>
          </a:p>
          <a:p>
            <a:pPr algn="ctr"/>
            <a:endParaRPr lang="el-G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7" y="-57763"/>
            <a:ext cx="11805314" cy="18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Έλλειψη 3"/>
          <p:cNvSpPr/>
          <p:nvPr/>
        </p:nvSpPr>
        <p:spPr>
          <a:xfrm>
            <a:off x="655092" y="1719612"/>
            <a:ext cx="2183642" cy="764275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1">
                    <a:lumMod val="95000"/>
                  </a:schemeClr>
                </a:solidFill>
              </a:rPr>
              <a:t>Εισαγωγή</a:t>
            </a:r>
            <a:endParaRPr lang="el-G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2388357" y="2129038"/>
            <a:ext cx="4094329" cy="1405724"/>
          </a:xfrm>
          <a:prstGeom prst="roundRect">
            <a:avLst/>
          </a:prstGeom>
          <a:solidFill>
            <a:srgbClr val="1D5D8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Το φαινόμενο της μικροβιακής αντοχής αποτελεί μια από τις μεγαλύτερες απειλές για τα συστήματα υγειονομικής περίθαλψης και έχει χαρακτηριστεί παγκοσμίως ως «μια κρυφή πανδημία</a:t>
            </a:r>
            <a:r>
              <a:rPr lang="el-GR" dirty="0"/>
              <a:t>»</a:t>
            </a:r>
          </a:p>
        </p:txBody>
      </p:sp>
      <p:sp>
        <p:nvSpPr>
          <p:cNvPr id="6" name="Έλλειψη 5"/>
          <p:cNvSpPr/>
          <p:nvPr/>
        </p:nvSpPr>
        <p:spPr>
          <a:xfrm>
            <a:off x="6223358" y="1583129"/>
            <a:ext cx="1828801" cy="914400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Σκοπός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7042246" y="2204091"/>
            <a:ext cx="4503760" cy="1521745"/>
          </a:xfrm>
          <a:prstGeom prst="rect">
            <a:avLst/>
          </a:prstGeom>
          <a:solidFill>
            <a:srgbClr val="1D5D8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Η καταγραφή των </a:t>
            </a:r>
            <a:r>
              <a:rPr lang="el-GR" sz="1400" dirty="0" err="1"/>
              <a:t>πολυανθεκτικών</a:t>
            </a:r>
            <a:r>
              <a:rPr lang="el-GR" sz="1400" dirty="0"/>
              <a:t> στελεχών που απομονώθηκαν από αιμοκαλλιέργειες των ασθενών με νόσο COVID-19 στη Μονάδα Εντατικής Θεραπείας και η  μελέτη της ευαισθησίας στους </a:t>
            </a:r>
            <a:r>
              <a:rPr lang="el-GR" sz="1400" dirty="0" err="1"/>
              <a:t>αντιμικροβιακούς</a:t>
            </a:r>
            <a:r>
              <a:rPr lang="el-GR" sz="1400" dirty="0"/>
              <a:t> παράγοντες.</a:t>
            </a:r>
          </a:p>
        </p:txBody>
      </p:sp>
      <p:sp>
        <p:nvSpPr>
          <p:cNvPr id="8" name="Έλλειψη 7"/>
          <p:cNvSpPr/>
          <p:nvPr/>
        </p:nvSpPr>
        <p:spPr>
          <a:xfrm>
            <a:off x="559558" y="3302746"/>
            <a:ext cx="2538478" cy="914400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1">
                    <a:lumMod val="95000"/>
                  </a:schemeClr>
                </a:solidFill>
              </a:rPr>
              <a:t>Υλικό-Μέθοδοι</a:t>
            </a:r>
            <a:endParaRPr lang="el-G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524837" y="3596171"/>
            <a:ext cx="5964071" cy="2231422"/>
          </a:xfrm>
          <a:prstGeom prst="rect">
            <a:avLst/>
          </a:prstGeom>
          <a:solidFill>
            <a:srgbClr val="1D5D8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itchFamily="2" charset="2"/>
              <a:buChar char="v"/>
            </a:pPr>
            <a:r>
              <a:rPr lang="el-GR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98 </a:t>
            </a:r>
            <a:r>
              <a:rPr lang="el-GR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ασθενείς  με νόσο </a:t>
            </a:r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COVID</a:t>
            </a:r>
            <a:r>
              <a:rPr lang="el-GR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-19: ΜΕΘ, </a:t>
            </a:r>
            <a:r>
              <a:rPr lang="el-GR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Γ.Ν.Θ «Γ.ΓΕΝΝΗΜΑΤΑΣ</a:t>
            </a:r>
            <a:r>
              <a:rPr lang="el-GR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», (25/11/2021 </a:t>
            </a:r>
            <a:r>
              <a:rPr lang="el-GR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l-GR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4/5/2022-3</a:t>
            </a:r>
            <a:r>
              <a:rPr lang="el-GR" sz="1400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</a:t>
            </a:r>
            <a:r>
              <a:rPr lang="el-GR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κύμα πανδημίας). </a:t>
            </a:r>
            <a:endParaRPr lang="el-GR" sz="1400" dirty="0" smtClean="0">
              <a:solidFill>
                <a:schemeClr val="bg2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ctr">
              <a:buFont typeface="Wingdings" pitchFamily="2" charset="2"/>
              <a:buChar char="v"/>
            </a:pPr>
            <a:r>
              <a:rPr lang="el-GR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Επώαση: Αυτοματοποιημένο </a:t>
            </a:r>
            <a:r>
              <a:rPr lang="el-GR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σύστημα </a:t>
            </a:r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BACTEK FX</a:t>
            </a:r>
            <a:r>
              <a:rPr lang="el-GR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Becton Dickinson Diagnostic Instrument System</a:t>
            </a:r>
            <a:r>
              <a:rPr lang="el-GR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  <a:endParaRPr lang="el-GR" sz="1400" dirty="0" smtClean="0">
              <a:solidFill>
                <a:schemeClr val="bg2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ctr">
              <a:buFont typeface="Wingdings" pitchFamily="2" charset="2"/>
              <a:buChar char="v"/>
            </a:pPr>
            <a:r>
              <a:rPr lang="el-GR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Τυποποίηση-Έλεγχος ευαισθησίας: Αυτοματοποιημένο </a:t>
            </a:r>
            <a:r>
              <a:rPr lang="el-GR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σύστημα </a:t>
            </a:r>
            <a:r>
              <a:rPr lang="en-US" sz="1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Vitek</a:t>
            </a:r>
            <a:r>
              <a:rPr lang="el-GR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 (</a:t>
            </a:r>
            <a:r>
              <a:rPr lang="en-US" sz="1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bioMerieux</a:t>
            </a:r>
            <a:r>
              <a:rPr lang="el-GR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), </a:t>
            </a:r>
            <a:endParaRPr lang="el-GR" sz="1400" dirty="0" smtClean="0">
              <a:solidFill>
                <a:schemeClr val="bg2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ctr">
              <a:buFont typeface="Wingdings" pitchFamily="2" charset="2"/>
              <a:buChar char="v"/>
            </a:pPr>
            <a:r>
              <a:rPr lang="el-GR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</a:t>
            </a:r>
            <a:r>
              <a:rPr lang="el-GR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l-GR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</a:t>
            </a:r>
            <a:r>
              <a:rPr lang="el-GR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el-GR" sz="1400" dirty="0" smtClean="0">
              <a:solidFill>
                <a:schemeClr val="bg2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ctr">
              <a:buFont typeface="Wingdings" pitchFamily="2" charset="2"/>
              <a:buChar char="v"/>
            </a:pPr>
            <a:r>
              <a:rPr lang="el-GR" sz="1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Φ</a:t>
            </a:r>
            <a:r>
              <a:rPr lang="el-GR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αινοτυπική</a:t>
            </a:r>
            <a:r>
              <a:rPr lang="el-GR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ανίχνευση </a:t>
            </a:r>
            <a:r>
              <a:rPr lang="el-GR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καρβαπενεμασών</a:t>
            </a:r>
            <a:r>
              <a:rPr lang="el-GR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l-GR" sz="1400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χρήση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EDTA </a:t>
            </a:r>
            <a:r>
              <a:rPr lang="el-GR" sz="1400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και </a:t>
            </a:r>
            <a:r>
              <a:rPr lang="el-GR" sz="14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βορονικού</a:t>
            </a:r>
            <a:r>
              <a:rPr lang="el-GR" sz="1400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οξέος</a:t>
            </a:r>
            <a:r>
              <a:rPr lang="el-GR" sz="2000" dirty="0">
                <a:solidFill>
                  <a:srgbClr val="1E5155">
                    <a:lumMod val="20000"/>
                    <a:lumOff val="8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3440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187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Έλλειψη 3"/>
          <p:cNvSpPr/>
          <p:nvPr/>
        </p:nvSpPr>
        <p:spPr>
          <a:xfrm>
            <a:off x="81879" y="1364760"/>
            <a:ext cx="2838742" cy="914400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Αποτελέσματα</a:t>
            </a:r>
            <a:endParaRPr lang="el-GR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1091821" y="2074458"/>
            <a:ext cx="7438029" cy="4299045"/>
          </a:xfrm>
          <a:prstGeom prst="rect">
            <a:avLst/>
          </a:prstGeom>
          <a:solidFill>
            <a:srgbClr val="1D5D8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 defTabSz="914400">
              <a:lnSpc>
                <a:spcPct val="115000"/>
              </a:lnSpc>
              <a:spcBef>
                <a:spcPts val="250"/>
              </a:spcBef>
              <a:spcAft>
                <a:spcPts val="1000"/>
              </a:spcAft>
              <a:buClr>
                <a:schemeClr val="bg1"/>
              </a:buClr>
              <a:buSzPct val="80000"/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Βακτηριαιμίες: 40 (41%)</a:t>
            </a:r>
          </a:p>
          <a:p>
            <a:pPr marL="285750" lvl="0" indent="-285750" algn="just" defTabSz="914400">
              <a:lnSpc>
                <a:spcPct val="115000"/>
              </a:lnSpc>
              <a:spcBef>
                <a:spcPts val="250"/>
              </a:spcBef>
              <a:spcAft>
                <a:spcPts val="1000"/>
              </a:spcAft>
              <a:buClr>
                <a:schemeClr val="bg1"/>
              </a:buClr>
              <a:buSzPct val="80000"/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35 (87,5%) : </a:t>
            </a:r>
            <a:r>
              <a:rPr lang="el-GR" sz="1400" dirty="0" err="1" smtClean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πολυανθεκτικά</a:t>
            </a:r>
            <a:r>
              <a:rPr lang="el-GR" sz="1400" dirty="0" smtClean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μικρόβια</a:t>
            </a:r>
          </a:p>
          <a:p>
            <a:pPr marL="285750" lvl="0" indent="-285750" algn="just" defTabSz="914400">
              <a:lnSpc>
                <a:spcPct val="115000"/>
              </a:lnSpc>
              <a:spcBef>
                <a:spcPts val="250"/>
              </a:spcBef>
              <a:spcAft>
                <a:spcPts val="1000"/>
              </a:spcAft>
              <a:buClr>
                <a:schemeClr val="bg1"/>
              </a:buClr>
              <a:buSzPct val="80000"/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Κατά 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σειρά </a:t>
            </a:r>
            <a:r>
              <a:rPr lang="el-GR" sz="1400" dirty="0" smtClean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συχνότητας:</a:t>
            </a:r>
          </a:p>
          <a:p>
            <a:pPr marL="285750" lvl="0" indent="-285750" algn="just" defTabSz="914400">
              <a:lnSpc>
                <a:spcPct val="115000"/>
              </a:lnSpc>
              <a:spcBef>
                <a:spcPts val="250"/>
              </a:spcBef>
              <a:spcAft>
                <a:spcPts val="1000"/>
              </a:spcAft>
              <a:buClr>
                <a:schemeClr val="bg1"/>
              </a:buClr>
              <a:buSzPct val="80000"/>
              <a:buFont typeface="Wingdings" pitchFamily="2" charset="2"/>
              <a:buChar char="Ø"/>
            </a:pPr>
            <a:r>
              <a:rPr lang="en-US" sz="1400" i="1" dirty="0" smtClean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l-GR" sz="1400" i="1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i="1" dirty="0" err="1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baumannii</a:t>
            </a:r>
            <a:r>
              <a:rPr lang="en-US" sz="1400" i="1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cplx</a:t>
            </a:r>
            <a:r>
              <a:rPr lang="en-US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=35), </a:t>
            </a:r>
            <a:endParaRPr lang="el-GR" sz="1400" dirty="0" smtClean="0">
              <a:solidFill>
                <a:srgbClr val="E3DED1">
                  <a:lumMod val="20000"/>
                  <a:lumOff val="80000"/>
                </a:srgb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lnSpc>
                <a:spcPct val="115000"/>
              </a:lnSpc>
              <a:spcBef>
                <a:spcPts val="250"/>
              </a:spcBef>
              <a:spcAft>
                <a:spcPts val="1000"/>
              </a:spcAft>
              <a:buClr>
                <a:schemeClr val="bg1"/>
              </a:buClr>
              <a:buSzPct val="80000"/>
              <a:buFont typeface="Wingdings" pitchFamily="2" charset="2"/>
              <a:buChar char="Ø"/>
            </a:pPr>
            <a:r>
              <a:rPr lang="en-US" sz="1400" i="1" dirty="0" smtClean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Kl</a:t>
            </a:r>
            <a:r>
              <a:rPr lang="el-GR" sz="1400" i="1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i="1" dirty="0" err="1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pneumoniae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=13), </a:t>
            </a:r>
            <a:endParaRPr lang="el-GR" sz="1400" dirty="0" smtClean="0">
              <a:solidFill>
                <a:srgbClr val="E3DED1">
                  <a:lumMod val="20000"/>
                  <a:lumOff val="80000"/>
                </a:srgb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lnSpc>
                <a:spcPct val="115000"/>
              </a:lnSpc>
              <a:spcBef>
                <a:spcPts val="250"/>
              </a:spcBef>
              <a:spcAft>
                <a:spcPts val="1000"/>
              </a:spcAft>
              <a:buClr>
                <a:schemeClr val="bg1"/>
              </a:buClr>
              <a:buSzPct val="80000"/>
              <a:buFont typeface="Wingdings" pitchFamily="2" charset="2"/>
              <a:buChar char="Ø"/>
            </a:pPr>
            <a:r>
              <a:rPr lang="en-US" sz="1400" i="1" dirty="0" smtClean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VRE </a:t>
            </a:r>
            <a:r>
              <a:rPr lang="el-GR" sz="1400" i="1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l-GR" sz="1400" i="1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=5) 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και </a:t>
            </a:r>
            <a:endParaRPr lang="el-GR" sz="1400" dirty="0" smtClean="0">
              <a:solidFill>
                <a:srgbClr val="E3DED1">
                  <a:lumMod val="20000"/>
                  <a:lumOff val="80000"/>
                </a:srgb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lnSpc>
                <a:spcPct val="115000"/>
              </a:lnSpc>
              <a:spcBef>
                <a:spcPts val="250"/>
              </a:spcBef>
              <a:spcAft>
                <a:spcPts val="1000"/>
              </a:spcAft>
              <a:buClr>
                <a:schemeClr val="bg1"/>
              </a:buClr>
              <a:buSzPct val="80000"/>
              <a:buFont typeface="Wingdings" pitchFamily="2" charset="2"/>
              <a:buChar char="Ø"/>
            </a:pPr>
            <a:r>
              <a:rPr lang="en-US" sz="1400" i="1" dirty="0" smtClean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Ps</a:t>
            </a:r>
            <a:r>
              <a:rPr lang="el-GR" sz="1400" i="1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i="1" dirty="0" err="1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aeruginosa</a:t>
            </a:r>
            <a:r>
              <a:rPr lang="en-US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=3</a:t>
            </a:r>
            <a:r>
              <a:rPr lang="el-GR" sz="1400" dirty="0" smtClean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50" lvl="0" indent="-285750" algn="just" defTabSz="914400">
              <a:lnSpc>
                <a:spcPct val="115000"/>
              </a:lnSpc>
              <a:spcBef>
                <a:spcPts val="250"/>
              </a:spcBef>
              <a:spcAft>
                <a:spcPts val="1000"/>
              </a:spcAft>
              <a:buClr>
                <a:schemeClr val="bg1"/>
              </a:buClr>
              <a:buSzPct val="80000"/>
              <a:buFont typeface="Wingdings" pitchFamily="2" charset="2"/>
              <a:buChar char="v"/>
            </a:pPr>
            <a:r>
              <a:rPr lang="el-GR" sz="1400" smtClean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el-GR" sz="1400" dirty="0" smtClean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ασθενείς: 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απομονώθηκαν περισσότερα από ένα </a:t>
            </a:r>
            <a:r>
              <a:rPr lang="el-GR" sz="1400" dirty="0" err="1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πολυανθεκτικά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μικρόβια</a:t>
            </a:r>
            <a:r>
              <a:rPr lang="el-GR" sz="1400" dirty="0" smtClean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 defTabSz="914400">
              <a:lnSpc>
                <a:spcPct val="115000"/>
              </a:lnSpc>
              <a:spcBef>
                <a:spcPts val="250"/>
              </a:spcBef>
              <a:spcAft>
                <a:spcPts val="1000"/>
              </a:spcAft>
              <a:buClr>
                <a:schemeClr val="bg1"/>
              </a:buClr>
              <a:buSzPct val="80000"/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Κανένα 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στέλεχος δεν εμφάνισε αντοχή στην </a:t>
            </a:r>
            <a:r>
              <a:rPr lang="el-GR" sz="1400" dirty="0" err="1" smtClean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κολιμυκίνη</a:t>
            </a:r>
            <a:endParaRPr lang="el-GR" sz="1400" dirty="0" smtClean="0">
              <a:solidFill>
                <a:srgbClr val="E3DED1">
                  <a:lumMod val="20000"/>
                  <a:lumOff val="80000"/>
                </a:srgb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lnSpc>
                <a:spcPct val="115000"/>
              </a:lnSpc>
              <a:spcBef>
                <a:spcPts val="250"/>
              </a:spcBef>
              <a:spcAft>
                <a:spcPts val="1000"/>
              </a:spcAft>
              <a:buClr>
                <a:schemeClr val="bg1"/>
              </a:buClr>
              <a:buSzPct val="80000"/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στελέχη </a:t>
            </a:r>
            <a:r>
              <a:rPr lang="en-US" sz="1400" i="1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Kl</a:t>
            </a:r>
            <a:r>
              <a:rPr lang="el-GR" sz="1400" i="1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i="1" dirty="0" err="1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pneumoniae</a:t>
            </a:r>
            <a:r>
              <a:rPr lang="en-US" sz="1400" i="1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εμφάνισαν αντοχή στην </a:t>
            </a:r>
            <a:r>
              <a:rPr lang="el-GR" sz="1400" dirty="0" err="1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Κεφταζιδίμη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l-GR" sz="1400" dirty="0" err="1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Αβιμπακτάμη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και παρήγαγαν </a:t>
            </a:r>
            <a:r>
              <a:rPr lang="el-GR" sz="1400" dirty="0" err="1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μεταλλο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-β- </a:t>
            </a:r>
            <a:r>
              <a:rPr lang="el-GR" sz="1400" dirty="0" err="1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λακταμάσες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l-GR" sz="1400" dirty="0">
              <a:solidFill>
                <a:srgbClr val="E3DED1">
                  <a:lumMod val="20000"/>
                  <a:lumOff val="80000"/>
                </a:srgb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8147712" y="1828776"/>
            <a:ext cx="2961566" cy="914400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Συμπεράσματα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5076966" y="2565771"/>
            <a:ext cx="6591869" cy="2320126"/>
          </a:xfrm>
          <a:prstGeom prst="rect">
            <a:avLst/>
          </a:prstGeom>
          <a:solidFill>
            <a:srgbClr val="1D5D8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 defTabSz="914400">
              <a:lnSpc>
                <a:spcPct val="115000"/>
              </a:lnSpc>
              <a:spcBef>
                <a:spcPts val="250"/>
              </a:spcBef>
              <a:spcAft>
                <a:spcPts val="1000"/>
              </a:spcAft>
              <a:buClr>
                <a:schemeClr val="bg1"/>
              </a:buClr>
              <a:buSzPct val="80000"/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Σε 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ασθενείς με νόσο </a:t>
            </a:r>
            <a:r>
              <a:rPr lang="en-US" sz="1400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COVID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-19 που νοσηλεύτηκαν στη ΜΕΘ κατά τη διάρκεια της πανδημίας και εμφάνισαν βακτηριαιμία από </a:t>
            </a:r>
            <a:r>
              <a:rPr lang="el-GR" sz="1400" dirty="0" err="1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πολυανθεκτικά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μικρόβια, επικράτησε το στέλεχος </a:t>
            </a:r>
            <a:r>
              <a:rPr lang="en-US" sz="1400" i="1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l-GR" sz="1400" i="1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sz="1400" i="1" dirty="0" err="1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baumannii</a:t>
            </a:r>
            <a:r>
              <a:rPr lang="en-US" sz="1400" i="1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i="1" dirty="0" err="1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cplx</a:t>
            </a:r>
            <a:r>
              <a:rPr lang="en-US" sz="1400" i="1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με 2</a:t>
            </a:r>
            <a:r>
              <a:rPr lang="el-GR" sz="1400" baseline="30000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κατά σειρά συχνότητας την </a:t>
            </a:r>
            <a:r>
              <a:rPr lang="en-US" sz="1400" i="1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</a:t>
            </a:r>
            <a:r>
              <a:rPr lang="el-GR" sz="1400" i="1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sz="1400" i="1" dirty="0" err="1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pneumoniae</a:t>
            </a:r>
            <a:r>
              <a:rPr lang="el-GR" sz="1400" i="1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l-GR" sz="1400" i="1" dirty="0" smtClean="0">
              <a:solidFill>
                <a:srgbClr val="E3DED1">
                  <a:lumMod val="20000"/>
                  <a:lumOff val="80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 algn="just" defTabSz="914400">
              <a:lnSpc>
                <a:spcPct val="115000"/>
              </a:lnSpc>
              <a:spcBef>
                <a:spcPts val="250"/>
              </a:spcBef>
              <a:spcAft>
                <a:spcPts val="1000"/>
              </a:spcAft>
              <a:buClr>
                <a:schemeClr val="bg1"/>
              </a:buClr>
              <a:buSzPct val="80000"/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Παρά 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τα αυστηρά μέτρα πρόληψης που ελήφθησαν για την μείωση της διασποράς του </a:t>
            </a:r>
            <a:r>
              <a:rPr lang="en-US" sz="1400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SARS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1400" dirty="0" err="1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CoV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-2, δεν σημειώθηκε μείωση των βακτηριαιμιών από </a:t>
            </a:r>
            <a:r>
              <a:rPr lang="el-GR" sz="1400" dirty="0" err="1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πολυανθεκτικά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μικρόβια, ένα φαινόμενο </a:t>
            </a:r>
            <a:r>
              <a:rPr lang="el-GR" sz="1400" dirty="0" err="1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πολυπαραγοντικής</a:t>
            </a:r>
            <a:r>
              <a:rPr lang="el-GR" sz="1400" dirty="0">
                <a:solidFill>
                  <a:srgbClr val="E3DED1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αιτιολογίας.   </a:t>
            </a:r>
            <a:endParaRPr lang="el-GR" sz="1400" dirty="0">
              <a:solidFill>
                <a:srgbClr val="E3DED1">
                  <a:lumMod val="20000"/>
                  <a:lumOff val="80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336</TotalTime>
  <Words>281</Words>
  <Application>Microsoft Office PowerPoint</Application>
  <PresentationFormat>Προσαρμογή</PresentationFormat>
  <Paragraphs>28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Άποψη</vt:lpstr>
      <vt:lpstr>   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ΜΕΛΕΤΗ ΠΟΛΥΑΝΘΕΚΤΙΚΩΝ ΜΙΚΡΟΒΙΩΝ ΠΟΥ ΑΠΟΜΟΝΩΘΗΚΑΝ ΑΠΟ  ΑΙΜΟΚΑΛΛΙΕΡΓΕΙΕΣ ΑΣΘΕΝΩΝ ΜΕ ΝΟΣΟ COVID-19 ΣΤΗ ΜΕΘ ΓΕΝΙΚΟΥ ΝΟΣΟΚΟΜΕΙΟΥ</dc:title>
  <dc:creator>Σοφία Ζώτου</dc:creator>
  <cp:lastModifiedBy>k-mikr</cp:lastModifiedBy>
  <cp:revision>8</cp:revision>
  <dcterms:created xsi:type="dcterms:W3CDTF">2022-10-31T06:25:38Z</dcterms:created>
  <dcterms:modified xsi:type="dcterms:W3CDTF">2022-10-31T12:40:29Z</dcterms:modified>
</cp:coreProperties>
</file>