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8124F73-78A4-4D0C-AA01-510DB34FC624}"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47988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8124F73-78A4-4D0C-AA01-510DB34FC624}"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346936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8124F73-78A4-4D0C-AA01-510DB34FC624}"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006895-4689-4EF6-9BAA-E247BD67612F}"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229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28124F73-78A4-4D0C-AA01-510DB34FC624}"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3909148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28124F73-78A4-4D0C-AA01-510DB34FC624}"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006895-4689-4EF6-9BAA-E247BD67612F}"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178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28124F73-78A4-4D0C-AA01-510DB34FC624}"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383561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8124F73-78A4-4D0C-AA01-510DB34FC624}"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2901695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8124F73-78A4-4D0C-AA01-510DB34FC624}"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63991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8124F73-78A4-4D0C-AA01-510DB34FC624}"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389003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8124F73-78A4-4D0C-AA01-510DB34FC624}" type="datetimeFigureOut">
              <a:rPr lang="el-GR" smtClean="0"/>
              <a:t>31/10/2022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303872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8124F73-78A4-4D0C-AA01-510DB34FC624}"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174640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8124F73-78A4-4D0C-AA01-510DB34FC624}" type="datetimeFigureOut">
              <a:rPr lang="el-GR" smtClean="0"/>
              <a:t>31/10/2022</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166779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8124F73-78A4-4D0C-AA01-510DB34FC624}" type="datetimeFigureOut">
              <a:rPr lang="el-GR" smtClean="0"/>
              <a:t>31/10/2022</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13235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24F73-78A4-4D0C-AA01-510DB34FC624}" type="datetimeFigureOut">
              <a:rPr lang="el-GR" smtClean="0"/>
              <a:t>31/10/2022</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402227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124F73-78A4-4D0C-AA01-510DB34FC624}"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342390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8124F73-78A4-4D0C-AA01-510DB34FC624}" type="datetimeFigureOut">
              <a:rPr lang="el-GR" smtClean="0"/>
              <a:t>31/10/2022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006895-4689-4EF6-9BAA-E247BD67612F}" type="slidenum">
              <a:rPr lang="el-GR" smtClean="0"/>
              <a:t>‹#›</a:t>
            </a:fld>
            <a:endParaRPr lang="el-GR"/>
          </a:p>
        </p:txBody>
      </p:sp>
    </p:spTree>
    <p:extLst>
      <p:ext uri="{BB962C8B-B14F-4D97-AF65-F5344CB8AC3E}">
        <p14:creationId xmlns:p14="http://schemas.microsoft.com/office/powerpoint/2010/main" val="416590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124F73-78A4-4D0C-AA01-510DB34FC624}" type="datetimeFigureOut">
              <a:rPr lang="el-GR" smtClean="0"/>
              <a:t>31/10/2022</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D006895-4689-4EF6-9BAA-E247BD67612F}" type="slidenum">
              <a:rPr lang="el-GR" smtClean="0"/>
              <a:t>‹#›</a:t>
            </a:fld>
            <a:endParaRPr lang="el-GR"/>
          </a:p>
        </p:txBody>
      </p:sp>
    </p:spTree>
    <p:extLst>
      <p:ext uri="{BB962C8B-B14F-4D97-AF65-F5344CB8AC3E}">
        <p14:creationId xmlns:p14="http://schemas.microsoft.com/office/powerpoint/2010/main" val="1969353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037F920-7500-55FA-D9BC-741F26D110E2}"/>
              </a:ext>
            </a:extLst>
          </p:cNvPr>
          <p:cNvSpPr>
            <a:spLocks noGrp="1"/>
          </p:cNvSpPr>
          <p:nvPr>
            <p:ph type="ctrTitle"/>
          </p:nvPr>
        </p:nvSpPr>
        <p:spPr/>
        <p:txBody>
          <a:bodyPr>
            <a:normAutofit fontScale="90000"/>
          </a:bodyPr>
          <a:lstStyle/>
          <a:p>
            <a:pPr marL="0" marR="0" lvl="0" indent="0" defTabSz="1219170" rtl="0" eaLnBrk="1" fontAlgn="auto" latinLnBrk="1" hangingPunct="1">
              <a:lnSpc>
                <a:spcPct val="150000"/>
              </a:lnSpc>
              <a:spcBef>
                <a:spcPts val="0"/>
              </a:spcBef>
              <a:spcAft>
                <a:spcPts val="0"/>
              </a:spcAft>
              <a:tabLst/>
              <a:defRPr/>
            </a:pP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t/>
            </a:r>
            <a:br>
              <a:rPr kumimoji="0" lang="el-GR" sz="2400" b="1" i="0" u="none" strike="noStrike" kern="1200" cap="none" spc="0" normalizeH="0" baseline="0" noProof="0" dirty="0">
                <a:ln>
                  <a:noFill/>
                </a:ln>
                <a:solidFill>
                  <a:srgbClr val="1F497D">
                    <a:lumMod val="75000"/>
                  </a:srgbClr>
                </a:solidFill>
                <a:effectLst/>
                <a:uLnTx/>
                <a:uFillTx/>
                <a:latin typeface="Arial"/>
                <a:ea typeface="+mn-ea"/>
                <a:cs typeface="Arial" pitchFamily="34" charset="0"/>
              </a:rPr>
            </a:br>
            <a:endParaRPr lang="el-GR" dirty="0"/>
          </a:p>
        </p:txBody>
      </p:sp>
      <p:pic>
        <p:nvPicPr>
          <p:cNvPr id="4" name="Picture 29">
            <a:extLst>
              <a:ext uri="{FF2B5EF4-FFF2-40B4-BE49-F238E27FC236}">
                <a16:creationId xmlns:a16="http://schemas.microsoft.com/office/drawing/2014/main" xmlns="" id="{BA7085F1-9CAC-39E4-F021-8F2BAEB7EF00}"/>
              </a:ext>
            </a:extLst>
          </p:cNvPr>
          <p:cNvPicPr>
            <a:picLocks noChangeAspect="1"/>
          </p:cNvPicPr>
          <p:nvPr/>
        </p:nvPicPr>
        <p:blipFill>
          <a:blip r:embed="rId2"/>
          <a:stretch>
            <a:fillRect/>
          </a:stretch>
        </p:blipFill>
        <p:spPr>
          <a:xfrm>
            <a:off x="0" y="0"/>
            <a:ext cx="12192000" cy="1981200"/>
          </a:xfrm>
          <a:prstGeom prst="rect">
            <a:avLst/>
          </a:prstGeom>
        </p:spPr>
      </p:pic>
      <p:pic>
        <p:nvPicPr>
          <p:cNvPr id="5" name="Picture 1">
            <a:extLst>
              <a:ext uri="{FF2B5EF4-FFF2-40B4-BE49-F238E27FC236}">
                <a16:creationId xmlns:a16="http://schemas.microsoft.com/office/drawing/2014/main" xmlns="" id="{CB0DC684-D42D-CF52-CFF8-C18AC77589FC}"/>
              </a:ext>
            </a:extLst>
          </p:cNvPr>
          <p:cNvPicPr>
            <a:picLocks noChangeAspect="1"/>
          </p:cNvPicPr>
          <p:nvPr/>
        </p:nvPicPr>
        <p:blipFill>
          <a:blip r:embed="rId3"/>
          <a:stretch>
            <a:fillRect/>
          </a:stretch>
        </p:blipFill>
        <p:spPr>
          <a:xfrm>
            <a:off x="551886" y="3016037"/>
            <a:ext cx="3719170" cy="22403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 Placeholder 3">
            <a:extLst>
              <a:ext uri="{FF2B5EF4-FFF2-40B4-BE49-F238E27FC236}">
                <a16:creationId xmlns:a16="http://schemas.microsoft.com/office/drawing/2014/main" xmlns="" id="{086146D6-F9D9-9262-ECA0-A6D308B17B47}"/>
              </a:ext>
            </a:extLst>
          </p:cNvPr>
          <p:cNvSpPr>
            <a:spLocks noGrp="1"/>
          </p:cNvSpPr>
          <p:nvPr>
            <p:ph type="subTitle" idx="1"/>
          </p:nvPr>
        </p:nvSpPr>
        <p:spPr>
          <a:xfrm>
            <a:off x="4669654" y="4045771"/>
            <a:ext cx="7093259" cy="2081212"/>
          </a:xfrm>
        </p:spPr>
        <p:txBody>
          <a:bodyPr>
            <a:normAutofit/>
          </a:bodyPr>
          <a:lstStyle/>
          <a:p>
            <a:pPr algn="just" defTabSz="1219170" latinLnBrk="1">
              <a:lnSpc>
                <a:spcPct val="107000"/>
              </a:lnSpc>
              <a:spcBef>
                <a:spcPts val="0"/>
              </a:spcBef>
              <a:spcAft>
                <a:spcPts val="1067"/>
              </a:spcAft>
              <a:defRPr/>
            </a:pPr>
            <a:r>
              <a:rPr lang="el-GR"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Κωνσταντίνα Κοντοπούλου</a:t>
            </a:r>
            <a:r>
              <a:rPr lang="el-GR" sz="1600" b="1" i="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a:t>
            </a:r>
            <a:r>
              <a:rPr lang="el-GR"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Χρυσούλα Μπελαή</a:t>
            </a:r>
            <a:r>
              <a:rPr lang="el-GR" sz="1600" b="1" i="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a:t>
            </a:r>
            <a:r>
              <a:rPr lang="el-GR"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Αντώνιος Μπαξεβανίδης</a:t>
            </a:r>
            <a:r>
              <a:rPr lang="el-GR" sz="1600" b="1" i="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a:t>
            </a:r>
            <a:r>
              <a:rPr lang="el-GR"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1219170" latinLnBrk="1">
              <a:lnSpc>
                <a:spcPct val="107000"/>
              </a:lnSpc>
              <a:spcBef>
                <a:spcPts val="0"/>
              </a:spcBef>
              <a:spcAft>
                <a:spcPts val="1067"/>
              </a:spcAft>
              <a:defRPr/>
            </a:pPr>
            <a:r>
              <a:rPr lang="el-GR"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Ματίνα Τσορμπατζόγλου</a:t>
            </a:r>
            <a:r>
              <a:rPr lang="el-GR" sz="1600" b="1" i="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a:t>
            </a:r>
            <a:r>
              <a:rPr lang="el-GR"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Άννα Παπά</a:t>
            </a:r>
            <a:r>
              <a:rPr lang="el-GR" sz="1600" b="1" i="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endParaRPr lang="el-GR"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9170" latinLnBrk="1">
              <a:lnSpc>
                <a:spcPct val="107000"/>
              </a:lnSpc>
              <a:spcBef>
                <a:spcPts val="0"/>
              </a:spcBef>
              <a:spcAft>
                <a:spcPts val="1067"/>
              </a:spcAf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1.Επιτροπή Νοσοκομειακών Λοιμώξεων, «Γ.Ν.Θ.Γ.ΓΕΝΝΗΜΑΤΑΣ»</a:t>
            </a:r>
          </a:p>
          <a:p>
            <a:pPr algn="just" defTabSz="1219170" latinLnBrk="1">
              <a:lnSpc>
                <a:spcPct val="107000"/>
              </a:lnSpc>
              <a:spcBef>
                <a:spcPts val="0"/>
              </a:spcBef>
              <a:spcAft>
                <a:spcPts val="1067"/>
              </a:spcAf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2.Εργαστήριο Κλινικής Μικροβιολογίας, ΑΠΘ</a:t>
            </a:r>
            <a:endParaRPr lang="en-US" altLang="ko-KR"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B34F698-30BE-D83F-4648-036E8D387955}"/>
              </a:ext>
            </a:extLst>
          </p:cNvPr>
          <p:cNvSpPr txBox="1"/>
          <p:nvPr/>
        </p:nvSpPr>
        <p:spPr>
          <a:xfrm>
            <a:off x="4737089" y="2760955"/>
            <a:ext cx="6663812" cy="1015663"/>
          </a:xfrm>
          <a:prstGeom prst="rect">
            <a:avLst/>
          </a:prstGeom>
          <a:solidFill>
            <a:schemeClr val="bg1">
              <a:lumMod val="85000"/>
            </a:schemeClr>
          </a:solidFill>
        </p:spPr>
        <p:txBody>
          <a:bodyPr wrap="none" rtlCol="0">
            <a:spAutoFit/>
            <a:scene3d>
              <a:camera prst="orthographicFront"/>
              <a:lightRig rig="threePt" dir="t"/>
            </a:scene3d>
            <a:sp3d extrusionH="57150">
              <a:bevelT w="57150" h="38100" prst="artDeco"/>
            </a:sp3d>
          </a:bodyPr>
          <a:lstStyle/>
          <a:p>
            <a:r>
              <a:rPr lang="el-GR" sz="2000" b="1" dirty="0">
                <a:solidFill>
                  <a:srgbClr val="C00000"/>
                </a:solidFill>
                <a:latin typeface="Times New Roman" panose="02020603050405020304" pitchFamily="18" charset="0"/>
                <a:cs typeface="Times New Roman" panose="02020603050405020304" pitchFamily="18" charset="0"/>
              </a:rPr>
              <a:t>ΠΑΡΟΥΣΙΑΣΗ ΤΡΙΩΝ ΠΕΡΙΣΤΑΤΙΚΩΝ ΤΟΥ ΙΟΥ ΤΟΥ </a:t>
            </a:r>
          </a:p>
          <a:p>
            <a:r>
              <a:rPr lang="el-GR" sz="2000" b="1" dirty="0">
                <a:solidFill>
                  <a:srgbClr val="C00000"/>
                </a:solidFill>
                <a:latin typeface="Times New Roman" panose="02020603050405020304" pitchFamily="18" charset="0"/>
                <a:cs typeface="Times New Roman" panose="02020603050405020304" pitchFamily="18" charset="0"/>
              </a:rPr>
              <a:t>ΔΥΤΙΚΟΥ ΝΕΙΛΟΥ ΣΕ ΤΡΙΤΟΒΑΘΜΙΟ ΝΟΣΟΚΟΜΕΙΟ</a:t>
            </a:r>
          </a:p>
          <a:p>
            <a:r>
              <a:rPr lang="el-GR" sz="2000" b="1" dirty="0">
                <a:solidFill>
                  <a:srgbClr val="C00000"/>
                </a:solidFill>
                <a:latin typeface="Times New Roman" panose="02020603050405020304" pitchFamily="18" charset="0"/>
                <a:cs typeface="Times New Roman" panose="02020603050405020304" pitchFamily="18" charset="0"/>
              </a:rPr>
              <a:t> ΚΑΤΑ ΤΗΝ ΠΕΡΙΟΔΟ ΑΥΓΟΥΣΤΟΥ 2022</a:t>
            </a:r>
          </a:p>
        </p:txBody>
      </p:sp>
    </p:spTree>
    <p:extLst>
      <p:ext uri="{BB962C8B-B14F-4D97-AF65-F5344CB8AC3E}">
        <p14:creationId xmlns:p14="http://schemas.microsoft.com/office/powerpoint/2010/main" val="88309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2104AA1-F05F-8440-3545-FB32D071A579}"/>
              </a:ext>
            </a:extLst>
          </p:cNvPr>
          <p:cNvSpPr>
            <a:spLocks noGrp="1"/>
          </p:cNvSpPr>
          <p:nvPr>
            <p:ph type="title"/>
          </p:nvPr>
        </p:nvSpPr>
        <p:spPr/>
        <p:txBody>
          <a:bodyPr/>
          <a:lstStyle/>
          <a:p>
            <a:endParaRPr lang="el-GR" dirty="0"/>
          </a:p>
        </p:txBody>
      </p:sp>
      <p:sp>
        <p:nvSpPr>
          <p:cNvPr id="3" name="Θέση κειμένου 2">
            <a:extLst>
              <a:ext uri="{FF2B5EF4-FFF2-40B4-BE49-F238E27FC236}">
                <a16:creationId xmlns:a16="http://schemas.microsoft.com/office/drawing/2014/main" xmlns="" id="{1D26CFB0-21CB-F23B-AF88-BDC095B5C480}"/>
              </a:ext>
            </a:extLst>
          </p:cNvPr>
          <p:cNvSpPr>
            <a:spLocks noGrp="1"/>
          </p:cNvSpPr>
          <p:nvPr>
            <p:ph type="body" idx="1"/>
          </p:nvPr>
        </p:nvSpPr>
        <p:spPr>
          <a:xfrm>
            <a:off x="1763589" y="5224063"/>
            <a:ext cx="4332412" cy="1555864"/>
          </a:xfrm>
        </p:spPr>
        <p:txBody>
          <a:bodyPr>
            <a:normAutofit/>
          </a:bodyPr>
          <a:lstStyle/>
          <a:p>
            <a:endParaRPr lang="el-GR" dirty="0"/>
          </a:p>
        </p:txBody>
      </p:sp>
      <p:pic>
        <p:nvPicPr>
          <p:cNvPr id="4" name="Picture 29">
            <a:extLst>
              <a:ext uri="{FF2B5EF4-FFF2-40B4-BE49-F238E27FC236}">
                <a16:creationId xmlns:a16="http://schemas.microsoft.com/office/drawing/2014/main" xmlns="" id="{349180D1-796D-3400-03D6-FF173E15FEFB}"/>
              </a:ext>
            </a:extLst>
          </p:cNvPr>
          <p:cNvPicPr>
            <a:picLocks noChangeAspect="1"/>
          </p:cNvPicPr>
          <p:nvPr/>
        </p:nvPicPr>
        <p:blipFill>
          <a:blip r:embed="rId2"/>
          <a:stretch>
            <a:fillRect/>
          </a:stretch>
        </p:blipFill>
        <p:spPr>
          <a:xfrm>
            <a:off x="0" y="0"/>
            <a:ext cx="12192000" cy="1981200"/>
          </a:xfrm>
          <a:prstGeom prst="rect">
            <a:avLst/>
          </a:prstGeom>
        </p:spPr>
      </p:pic>
      <p:sp>
        <p:nvSpPr>
          <p:cNvPr id="5" name="Οβάλ 4">
            <a:extLst>
              <a:ext uri="{FF2B5EF4-FFF2-40B4-BE49-F238E27FC236}">
                <a16:creationId xmlns:a16="http://schemas.microsoft.com/office/drawing/2014/main" xmlns="" id="{3A3CFA23-2299-D657-9CD1-D7159F74098F}"/>
              </a:ext>
            </a:extLst>
          </p:cNvPr>
          <p:cNvSpPr/>
          <p:nvPr/>
        </p:nvSpPr>
        <p:spPr>
          <a:xfrm>
            <a:off x="213064" y="2006353"/>
            <a:ext cx="186431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l-GR" b="1" dirty="0"/>
              <a:t>Εισαγωγή</a:t>
            </a:r>
          </a:p>
        </p:txBody>
      </p:sp>
      <p:sp>
        <p:nvSpPr>
          <p:cNvPr id="8" name="Οβάλ 7">
            <a:extLst>
              <a:ext uri="{FF2B5EF4-FFF2-40B4-BE49-F238E27FC236}">
                <a16:creationId xmlns:a16="http://schemas.microsoft.com/office/drawing/2014/main" xmlns="" id="{3C9AD0B3-0EBC-F005-89D6-633FB2D85821}"/>
              </a:ext>
            </a:extLst>
          </p:cNvPr>
          <p:cNvSpPr/>
          <p:nvPr/>
        </p:nvSpPr>
        <p:spPr>
          <a:xfrm>
            <a:off x="452759" y="4687411"/>
            <a:ext cx="153583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l-GR" b="1" dirty="0"/>
              <a:t>Σκοπός</a:t>
            </a:r>
          </a:p>
        </p:txBody>
      </p:sp>
      <p:sp>
        <p:nvSpPr>
          <p:cNvPr id="10" name="Οβάλ 9">
            <a:extLst>
              <a:ext uri="{FF2B5EF4-FFF2-40B4-BE49-F238E27FC236}">
                <a16:creationId xmlns:a16="http://schemas.microsoft.com/office/drawing/2014/main" xmlns="" id="{78575D1B-2EC2-A270-56C5-FEDB84E7E34B}"/>
              </a:ext>
            </a:extLst>
          </p:cNvPr>
          <p:cNvSpPr/>
          <p:nvPr/>
        </p:nvSpPr>
        <p:spPr>
          <a:xfrm>
            <a:off x="5575178" y="1979717"/>
            <a:ext cx="2858608" cy="727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l-GR" b="1" dirty="0"/>
              <a:t>Υλικό - Μέθοδοι</a:t>
            </a:r>
          </a:p>
        </p:txBody>
      </p:sp>
      <p:sp>
        <p:nvSpPr>
          <p:cNvPr id="12" name="Ορθογώνιο 11">
            <a:extLst>
              <a:ext uri="{FF2B5EF4-FFF2-40B4-BE49-F238E27FC236}">
                <a16:creationId xmlns:a16="http://schemas.microsoft.com/office/drawing/2014/main" xmlns="" id="{2C31B93D-478C-3924-EC6C-D1358733F307}"/>
              </a:ext>
            </a:extLst>
          </p:cNvPr>
          <p:cNvSpPr/>
          <p:nvPr/>
        </p:nvSpPr>
        <p:spPr>
          <a:xfrm>
            <a:off x="1802167" y="2006353"/>
            <a:ext cx="3923931" cy="259281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artDeco"/>
            </a:sp3d>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Κρούσματα λοίμωξης από τον ιό του Δυτικού Νείλου απασχολούν την παγκόσμια ιατρική κοινότητα κατά τους φθινοπωρινούς και καλοκαιρινούς μήνες. Το έτος 2022 παρατηρείται μία έξαρση των καταγεγραμμένων περιστατικών της χώρας μας</a:t>
            </a:r>
          </a:p>
        </p:txBody>
      </p:sp>
      <p:sp>
        <p:nvSpPr>
          <p:cNvPr id="13" name="Ορθογώνιο 12">
            <a:extLst>
              <a:ext uri="{FF2B5EF4-FFF2-40B4-BE49-F238E27FC236}">
                <a16:creationId xmlns:a16="http://schemas.microsoft.com/office/drawing/2014/main" xmlns="" id="{DFAF83AE-7C4F-6A8B-D5DE-AFA339C29403}"/>
              </a:ext>
            </a:extLst>
          </p:cNvPr>
          <p:cNvSpPr/>
          <p:nvPr/>
        </p:nvSpPr>
        <p:spPr>
          <a:xfrm>
            <a:off x="1819921" y="4980373"/>
            <a:ext cx="2610035" cy="12680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artDeco"/>
            </a:sp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Η παρουσίαση τριών περιστατικών Δυτικού Νείλου που νοσηλεύτηκαν σε τριτοβάθμιο νοσοκομείο</a:t>
            </a:r>
            <a:endParaRPr kumimoji="0" lang="ko-KR" altLang="en-US" sz="1600" i="0" u="none" strike="noStrike" kern="1200" cap="none" spc="0" normalizeH="0" baseline="0" noProof="0" dirty="0">
              <a:ln>
                <a:noFill/>
              </a:ln>
              <a:solidFill>
                <a:srgbClr val="002060"/>
              </a:solidFill>
              <a:effectLst/>
              <a:uLnTx/>
              <a:uFillTx/>
              <a:latin typeface="Calibri" panose="020F0502020204030204"/>
              <a:ea typeface="맑은 고딕" panose="020B0503020000020004" pitchFamily="34" charset="-127"/>
              <a:cs typeface="Arial" pitchFamily="34" charset="0"/>
            </a:endParaRPr>
          </a:p>
        </p:txBody>
      </p:sp>
      <p:sp>
        <p:nvSpPr>
          <p:cNvPr id="14" name="Ορθογώνιο 13">
            <a:extLst>
              <a:ext uri="{FF2B5EF4-FFF2-40B4-BE49-F238E27FC236}">
                <a16:creationId xmlns:a16="http://schemas.microsoft.com/office/drawing/2014/main" xmlns="" id="{E3B8CC58-E557-10A3-28D3-F9C44BF26F73}"/>
              </a:ext>
            </a:extLst>
          </p:cNvPr>
          <p:cNvSpPr/>
          <p:nvPr/>
        </p:nvSpPr>
        <p:spPr>
          <a:xfrm>
            <a:off x="6178142" y="2610033"/>
            <a:ext cx="5800079" cy="41813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artDeco"/>
            </a:sp3d>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τρία περιστατικά Δυτικού Νείλου  </a:t>
            </a:r>
          </a:p>
          <a:p>
            <a:pPr marR="0" lvl="0" algn="just" defTabSz="914400" rtl="0" eaLnBrk="1" fontAlgn="auto" latinLnBrk="0" hangingPunct="1">
              <a:lnSpc>
                <a:spcPct val="107000"/>
              </a:lnSpc>
              <a:spcBef>
                <a:spcPts val="0"/>
              </a:spcBef>
              <a:spcAft>
                <a:spcPts val="800"/>
              </a:spcAft>
              <a:buClrTx/>
              <a:buSzTx/>
              <a:tabLst/>
              <a:defRPr/>
            </a:pP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l-GR"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Νσηλεία</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Γ.Ν.Θ. «Γ.ΓΕΝΝΗΜΑΤΑΣ, </a:t>
            </a:r>
            <a:r>
              <a:rPr lang="el-GR" sz="1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Αύ</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γουστος</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2022)</a:t>
            </a:r>
            <a:endParaRPr kumimoji="0" lang="el-GR" sz="16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Τ</a:t>
            </a:r>
            <a:r>
              <a:rPr kumimoji="0" lang="el-GR"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ρεις</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διαφορετικές κλινικές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Διαφορετική κλινική πορεία</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Διαφορετική έκβαση</a:t>
            </a: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Ιατρικό ιστορικό - εργαστηριακά αποτελέσματα των ασθενών.</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Εργαστηριακή διάγνωση: </a:t>
            </a:r>
            <a:r>
              <a:rPr kumimoji="0" lang="el-GR"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ανίχνευση </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IgM </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αντισωμάτων έναντι του ιού του Δυτικού Νείλου στον ορό και των τριών ασθενών, </a:t>
            </a:r>
            <a:r>
              <a:rPr kumimoji="0" lang="el-GR"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ανίχνευση </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IgM </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αντισωμάτων στο εγκεφαλονωτιαίο υγρό σε δύο ασθενείς.(Εργαστήριο Κλινικής Μικροβιολογίας, ΑΠΘ) </a:t>
            </a:r>
            <a:endParaRPr kumimoji="0" lang="el-GR" sz="16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ELISA(WNV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IgM</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capture</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DxSelect</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WNV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IgG</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DxSelect</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Focus</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Diagnostics</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Inc,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Cypress</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California</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l-GR" sz="16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7" name="Εικόνα 16">
            <a:extLst>
              <a:ext uri="{FF2B5EF4-FFF2-40B4-BE49-F238E27FC236}">
                <a16:creationId xmlns:a16="http://schemas.microsoft.com/office/drawing/2014/main" xmlns="" id="{873E83C2-82E1-2507-9F13-ADD7A0101751}"/>
              </a:ext>
            </a:extLst>
          </p:cNvPr>
          <p:cNvPicPr>
            <a:picLocks noChangeAspect="1"/>
          </p:cNvPicPr>
          <p:nvPr/>
        </p:nvPicPr>
        <p:blipFill>
          <a:blip r:embed="rId3"/>
          <a:stretch>
            <a:fillRect/>
          </a:stretch>
        </p:blipFill>
        <p:spPr>
          <a:xfrm>
            <a:off x="9060872" y="3429000"/>
            <a:ext cx="2724727" cy="11701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Εικόνα 17">
            <a:extLst>
              <a:ext uri="{FF2B5EF4-FFF2-40B4-BE49-F238E27FC236}">
                <a16:creationId xmlns:a16="http://schemas.microsoft.com/office/drawing/2014/main" xmlns="" id="{9EB74E27-F281-0CA3-2FF5-4DB61FD1E58B}"/>
              </a:ext>
            </a:extLst>
          </p:cNvPr>
          <p:cNvPicPr>
            <a:picLocks noChangeAspect="1"/>
          </p:cNvPicPr>
          <p:nvPr/>
        </p:nvPicPr>
        <p:blipFill>
          <a:blip r:embed="rId4"/>
          <a:stretch>
            <a:fillRect/>
          </a:stretch>
        </p:blipFill>
        <p:spPr>
          <a:xfrm>
            <a:off x="194781" y="2967693"/>
            <a:ext cx="1523177" cy="1082640"/>
          </a:xfrm>
          <a:prstGeom prst="rect">
            <a:avLst/>
          </a:prstGeom>
        </p:spPr>
      </p:pic>
    </p:spTree>
    <p:extLst>
      <p:ext uri="{BB962C8B-B14F-4D97-AF65-F5344CB8AC3E}">
        <p14:creationId xmlns:p14="http://schemas.microsoft.com/office/powerpoint/2010/main" val="69216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F26CE1-5D3B-2B2A-7341-E2BE3C16C617}"/>
              </a:ext>
            </a:extLst>
          </p:cNvPr>
          <p:cNvSpPr>
            <a:spLocks noGrp="1"/>
          </p:cNvSpPr>
          <p:nvPr>
            <p:ph type="title"/>
          </p:nvPr>
        </p:nvSpPr>
        <p:spPr/>
        <p:txBody>
          <a:bodyPr>
            <a:scene3d>
              <a:camera prst="orthographicFront"/>
              <a:lightRig rig="threePt" dir="t"/>
            </a:scene3d>
            <a:sp3d extrusionH="57150">
              <a:bevelT w="57150" h="38100" prst="artDeco"/>
            </a:sp3d>
          </a:bodyPr>
          <a:lstStyle/>
          <a:p>
            <a:endParaRPr lang="el-GR" dirty="0"/>
          </a:p>
        </p:txBody>
      </p:sp>
      <p:sp>
        <p:nvSpPr>
          <p:cNvPr id="4" name="Οβάλ 3">
            <a:extLst>
              <a:ext uri="{FF2B5EF4-FFF2-40B4-BE49-F238E27FC236}">
                <a16:creationId xmlns:a16="http://schemas.microsoft.com/office/drawing/2014/main" xmlns="" id="{BA8EE566-E09C-71E0-AD0E-61D708D71E74}"/>
              </a:ext>
            </a:extLst>
          </p:cNvPr>
          <p:cNvSpPr/>
          <p:nvPr/>
        </p:nvSpPr>
        <p:spPr>
          <a:xfrm>
            <a:off x="489527" y="64657"/>
            <a:ext cx="272472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69850" h="69850" prst="divot"/>
            </a:sp3d>
          </a:bodyPr>
          <a:lstStyle/>
          <a:p>
            <a:pPr algn="ctr"/>
            <a:r>
              <a:rPr lang="el-GR" b="1" dirty="0">
                <a:solidFill>
                  <a:schemeClr val="bg1"/>
                </a:solidFill>
                <a:cs typeface="Times New Roman" panose="02020603050405020304" pitchFamily="18" charset="0"/>
              </a:rPr>
              <a:t>Αποτελέσματα</a:t>
            </a:r>
          </a:p>
        </p:txBody>
      </p:sp>
      <p:sp>
        <p:nvSpPr>
          <p:cNvPr id="5" name="Ορθογώνιο 4">
            <a:extLst>
              <a:ext uri="{FF2B5EF4-FFF2-40B4-BE49-F238E27FC236}">
                <a16:creationId xmlns:a16="http://schemas.microsoft.com/office/drawing/2014/main" xmlns="" id="{11D429D9-CC6B-679D-2949-6B338BEA69AF}"/>
              </a:ext>
            </a:extLst>
          </p:cNvPr>
          <p:cNvSpPr/>
          <p:nvPr/>
        </p:nvSpPr>
        <p:spPr>
          <a:xfrm>
            <a:off x="2733963" y="341735"/>
            <a:ext cx="9005454" cy="438727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7000"/>
              </a:lnSpc>
              <a:spcBef>
                <a:spcPts val="0"/>
              </a:spcBef>
              <a:spcAft>
                <a:spcPts val="800"/>
              </a:spcAft>
              <a:buClrTx/>
              <a:buSzTx/>
              <a:tabLst/>
              <a:defRPr/>
            </a:pPr>
            <a:endParaRPr kumimoji="0" lang="el-G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l-GR" sz="1600" b="1" i="0" u="none" strike="noStrike" kern="1200" cap="none" spc="0" normalizeH="0" baseline="3000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ο</a:t>
            </a:r>
            <a:r>
              <a:rPr kumimoji="0" lang="el-GR" sz="1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περιστατικό</a:t>
            </a:r>
            <a:r>
              <a:rPr kumimoji="0" lang="el-GR" sz="1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γυναίκα 76 ετών (</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διεκομίσθη</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διασωληνωμένη</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για νοσηλεία στη ΜΕΘ).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Σ</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υμπτώματα</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από το ΚΝΣ.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Υποκείμενα νοσήματα: ΣΔ, ΑΥ και παλιά </a:t>
            </a:r>
            <a:r>
              <a:rPr kumimoji="0" lang="en-GB"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TB</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Θάνατος μετά από </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30 ημέρες νοσηλείας σε ΜΕΘ.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1" i="0"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l-GR" sz="1600" b="1" i="0" strike="noStrike" kern="1200" cap="none" spc="0" normalizeH="0" baseline="3000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ο</a:t>
            </a:r>
            <a:r>
              <a:rPr kumimoji="0" lang="el-GR" sz="1600" b="1" i="0"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b="1" i="0"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περισ</a:t>
            </a:r>
            <a:r>
              <a:rPr lang="el-GR" sz="1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τατικό</a:t>
            </a:r>
            <a:r>
              <a:rPr lang="el-GR"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γυναίκα 63 ετών</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Π</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αρατεινόμενο</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εμπύρετο και </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ολοσωματικό</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πετεχειώδες</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εξάνθημα.</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Εξιτήριο μετά από τρεις ημέρες νοσηλείας στην Παθολογική κλινική.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l-GR" sz="1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el-GR" sz="1600" b="1" i="0" u="none" strike="noStrike" kern="1200" cap="none" spc="0" normalizeH="0" baseline="3000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ο</a:t>
            </a:r>
            <a:r>
              <a:rPr kumimoji="0" lang="el-GR" sz="16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περιστατικό: </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αγόρι ηλικίας 14 ετών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Π</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υρετός</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κεφαλαλγία, εξάνθημα </a:t>
            </a:r>
            <a:endPar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lang="el-GR" sz="1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Επι</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βεβαιωμένη μηνιγγίτιδα με </a:t>
            </a:r>
            <a:r>
              <a:rPr kumimoji="0" lang="el-GR" sz="1600" i="0"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οσφυονωτιαία</a:t>
            </a:r>
            <a:r>
              <a:rPr kumimoji="0" lang="el-GR" sz="1600" i="0"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παρακέντηση.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Ε</a:t>
            </a:r>
            <a:r>
              <a:rPr kumimoji="0" lang="el-GR" sz="160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ξιτήριο</a:t>
            </a:r>
            <a:r>
              <a:rPr kumimoji="0" lang="el-GR" sz="160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μετά από πέντε ημέρες νοσηλείας στην Παιδιατρική.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endParaRPr lang="el-GR"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Ορθογώνιο 10">
            <a:extLst>
              <a:ext uri="{FF2B5EF4-FFF2-40B4-BE49-F238E27FC236}">
                <a16:creationId xmlns:a16="http://schemas.microsoft.com/office/drawing/2014/main" xmlns="" id="{695EF2E8-C2EA-1712-36F1-524A172F8376}"/>
              </a:ext>
            </a:extLst>
          </p:cNvPr>
          <p:cNvSpPr/>
          <p:nvPr/>
        </p:nvSpPr>
        <p:spPr>
          <a:xfrm>
            <a:off x="1754909" y="4802915"/>
            <a:ext cx="10298546" cy="471036"/>
          </a:xfrm>
          <a:prstGeom prst="rect">
            <a:avLst/>
          </a:prstGeom>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7000"/>
              </a:lnSpc>
              <a:spcBef>
                <a:spcPts val="0"/>
              </a:spcBef>
              <a:spcAft>
                <a:spcPts val="800"/>
              </a:spcAft>
              <a:buClrTx/>
              <a:buSzTx/>
              <a:tabLst/>
              <a:defRPr/>
            </a:pPr>
            <a:r>
              <a:rPr kumimoji="0" lang="el-GR" sz="1600" b="0" i="1"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Η υποψία της διάγνωσης της νόσου τέθηκε και επιβεβαιώθηκε εντός του 1</a:t>
            </a:r>
            <a:r>
              <a:rPr kumimoji="0" lang="el-GR" sz="1600" b="0" i="1" u="none" strike="noStrike" kern="1200" cap="none" spc="0" normalizeH="0" baseline="3000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ου</a:t>
            </a:r>
            <a:r>
              <a:rPr kumimoji="0" lang="el-GR" sz="1600" b="0" i="1"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24ωρου της νοσηλείας σε όλα τα περιστατικά.</a:t>
            </a:r>
            <a:endParaRPr kumimoji="0" lang="el-GR" sz="1600" b="0"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Οβάλ 13">
            <a:extLst>
              <a:ext uri="{FF2B5EF4-FFF2-40B4-BE49-F238E27FC236}">
                <a16:creationId xmlns:a16="http://schemas.microsoft.com/office/drawing/2014/main" xmlns="" id="{F012F06A-8112-DA90-DA41-1921DDDCC2D9}"/>
              </a:ext>
            </a:extLst>
          </p:cNvPr>
          <p:cNvSpPr/>
          <p:nvPr/>
        </p:nvSpPr>
        <p:spPr>
          <a:xfrm>
            <a:off x="212437" y="5560290"/>
            <a:ext cx="272472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l-GR" b="1" dirty="0"/>
              <a:t>Συμπεράσματα</a:t>
            </a:r>
          </a:p>
        </p:txBody>
      </p:sp>
      <p:sp>
        <p:nvSpPr>
          <p:cNvPr id="15" name="Ορθογώνιο 14">
            <a:extLst>
              <a:ext uri="{FF2B5EF4-FFF2-40B4-BE49-F238E27FC236}">
                <a16:creationId xmlns:a16="http://schemas.microsoft.com/office/drawing/2014/main" xmlns="" id="{01B4CA7A-B11F-EA9C-B00D-DD34C8D63F90}"/>
              </a:ext>
            </a:extLst>
          </p:cNvPr>
          <p:cNvSpPr/>
          <p:nvPr/>
        </p:nvSpPr>
        <p:spPr>
          <a:xfrm>
            <a:off x="2733963" y="5320154"/>
            <a:ext cx="9005454" cy="150090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50000"/>
              </a:lnSpc>
              <a:spcBef>
                <a:spcPts val="0"/>
              </a:spcBef>
              <a:spcAft>
                <a:spcPts val="800"/>
              </a:spcAft>
              <a:buClr>
                <a:srgbClr val="FF0000"/>
              </a:buClr>
              <a:buSzTx/>
              <a:buFont typeface="Wingdings" panose="05000000000000000000" pitchFamily="2" charset="2"/>
              <a:buChar char="v"/>
              <a:tabLst/>
              <a:defRPr/>
            </a:pP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Η διαρκής ενημέρωση και ευαισθητοποίηση των επαγγελματιών υγείας αποτελεί </a:t>
            </a:r>
            <a:r>
              <a:rPr kumimoji="0" lang="el-GR"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προυπόθεση</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για την έγκαιρη </a:t>
            </a:r>
            <a:r>
              <a:rPr kumimoji="0" lang="el-GR" sz="16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διαφοροδιάγνωση</a:t>
            </a: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των περιστατικών ιού Δυτικού Νείλου.</a:t>
            </a:r>
          </a:p>
          <a:p>
            <a:pPr marL="285750" marR="0" lvl="0" indent="-285750" algn="just" defTabSz="914400" rtl="0" eaLnBrk="1" fontAlgn="auto" latinLnBrk="0" hangingPunct="1">
              <a:lnSpc>
                <a:spcPct val="150000"/>
              </a:lnSpc>
              <a:spcBef>
                <a:spcPts val="0"/>
              </a:spcBef>
              <a:spcAft>
                <a:spcPts val="800"/>
              </a:spcAft>
              <a:buClr>
                <a:srgbClr val="FF0000"/>
              </a:buClr>
              <a:buSzTx/>
              <a:buFont typeface="Wingdings" panose="05000000000000000000" pitchFamily="2" charset="2"/>
              <a:buChar char="v"/>
              <a:tabLst/>
              <a:defRPr/>
            </a:pPr>
            <a:r>
              <a:rPr kumimoji="0" lang="el-GR" sz="16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Η κλιματική αλλαγή και η γεωγραφική θέση της Ελλάδας ευνοούν τα νοσήματα που μεταδίδονται με διαβιβαστές.</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6" name="Εικόνα 15">
            <a:extLst>
              <a:ext uri="{FF2B5EF4-FFF2-40B4-BE49-F238E27FC236}">
                <a16:creationId xmlns:a16="http://schemas.microsoft.com/office/drawing/2014/main" xmlns="" id="{D266C06A-03FA-517E-9482-E408132099AE}"/>
              </a:ext>
            </a:extLst>
          </p:cNvPr>
          <p:cNvPicPr>
            <a:picLocks noChangeAspect="1"/>
          </p:cNvPicPr>
          <p:nvPr/>
        </p:nvPicPr>
        <p:blipFill>
          <a:blip r:embed="rId2"/>
          <a:stretch>
            <a:fillRect/>
          </a:stretch>
        </p:blipFill>
        <p:spPr>
          <a:xfrm>
            <a:off x="102414" y="2699835"/>
            <a:ext cx="2363695" cy="1680061"/>
          </a:xfrm>
          <a:prstGeom prst="rect">
            <a:avLst/>
          </a:prstGeom>
        </p:spPr>
      </p:pic>
    </p:spTree>
    <p:extLst>
      <p:ext uri="{BB962C8B-B14F-4D97-AF65-F5344CB8AC3E}">
        <p14:creationId xmlns:p14="http://schemas.microsoft.com/office/powerpoint/2010/main" val="2716342549"/>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157</TotalTime>
  <Words>326</Words>
  <Application>Microsoft Office PowerPoint</Application>
  <PresentationFormat>Προσαρμογή</PresentationFormat>
  <Paragraphs>38</Paragraphs>
  <Slides>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vt:i4>
      </vt:variant>
    </vt:vector>
  </HeadingPairs>
  <TitlesOfParts>
    <vt:vector size="4" baseType="lpstr">
      <vt:lpstr>Θρόισμα</vt:lpstr>
      <vt:lpstr>                 </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Konstantina Kontopoulou</dc:creator>
  <cp:lastModifiedBy>k-mikr</cp:lastModifiedBy>
  <cp:revision>2</cp:revision>
  <dcterms:created xsi:type="dcterms:W3CDTF">2022-10-30T15:18:33Z</dcterms:created>
  <dcterms:modified xsi:type="dcterms:W3CDTF">2022-10-31T12:33:31Z</dcterms:modified>
</cp:coreProperties>
</file>