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32000825" cy="18000663"/>
  <p:notesSz cx="6858000" cy="9144000"/>
  <p:defaultTextStyle>
    <a:defPPr>
      <a:defRPr lang="en-US"/>
    </a:defPPr>
    <a:lvl1pPr marL="0" algn="l" defTabSz="1209568" rtl="0" eaLnBrk="1" latinLnBrk="0" hangingPunct="1">
      <a:defRPr sz="4762" kern="1200">
        <a:solidFill>
          <a:schemeClr val="tx1"/>
        </a:solidFill>
        <a:latin typeface="+mn-lt"/>
        <a:ea typeface="+mn-ea"/>
        <a:cs typeface="+mn-cs"/>
      </a:defRPr>
    </a:lvl1pPr>
    <a:lvl2pPr marL="1209568" algn="l" defTabSz="1209568" rtl="0" eaLnBrk="1" latinLnBrk="0" hangingPunct="1">
      <a:defRPr sz="4762" kern="1200">
        <a:solidFill>
          <a:schemeClr val="tx1"/>
        </a:solidFill>
        <a:latin typeface="+mn-lt"/>
        <a:ea typeface="+mn-ea"/>
        <a:cs typeface="+mn-cs"/>
      </a:defRPr>
    </a:lvl2pPr>
    <a:lvl3pPr marL="2419137" algn="l" defTabSz="1209568" rtl="0" eaLnBrk="1" latinLnBrk="0" hangingPunct="1">
      <a:defRPr sz="4762" kern="1200">
        <a:solidFill>
          <a:schemeClr val="tx1"/>
        </a:solidFill>
        <a:latin typeface="+mn-lt"/>
        <a:ea typeface="+mn-ea"/>
        <a:cs typeface="+mn-cs"/>
      </a:defRPr>
    </a:lvl3pPr>
    <a:lvl4pPr marL="3628705" algn="l" defTabSz="1209568" rtl="0" eaLnBrk="1" latinLnBrk="0" hangingPunct="1">
      <a:defRPr sz="4762" kern="1200">
        <a:solidFill>
          <a:schemeClr val="tx1"/>
        </a:solidFill>
        <a:latin typeface="+mn-lt"/>
        <a:ea typeface="+mn-ea"/>
        <a:cs typeface="+mn-cs"/>
      </a:defRPr>
    </a:lvl4pPr>
    <a:lvl5pPr marL="4838273" algn="l" defTabSz="1209568" rtl="0" eaLnBrk="1" latinLnBrk="0" hangingPunct="1">
      <a:defRPr sz="4762" kern="1200">
        <a:solidFill>
          <a:schemeClr val="tx1"/>
        </a:solidFill>
        <a:latin typeface="+mn-lt"/>
        <a:ea typeface="+mn-ea"/>
        <a:cs typeface="+mn-cs"/>
      </a:defRPr>
    </a:lvl5pPr>
    <a:lvl6pPr marL="6047842" algn="l" defTabSz="1209568" rtl="0" eaLnBrk="1" latinLnBrk="0" hangingPunct="1">
      <a:defRPr sz="4762" kern="1200">
        <a:solidFill>
          <a:schemeClr val="tx1"/>
        </a:solidFill>
        <a:latin typeface="+mn-lt"/>
        <a:ea typeface="+mn-ea"/>
        <a:cs typeface="+mn-cs"/>
      </a:defRPr>
    </a:lvl6pPr>
    <a:lvl7pPr marL="7257410" algn="l" defTabSz="1209568" rtl="0" eaLnBrk="1" latinLnBrk="0" hangingPunct="1">
      <a:defRPr sz="4762" kern="1200">
        <a:solidFill>
          <a:schemeClr val="tx1"/>
        </a:solidFill>
        <a:latin typeface="+mn-lt"/>
        <a:ea typeface="+mn-ea"/>
        <a:cs typeface="+mn-cs"/>
      </a:defRPr>
    </a:lvl7pPr>
    <a:lvl8pPr marL="8466978" algn="l" defTabSz="1209568" rtl="0" eaLnBrk="1" latinLnBrk="0" hangingPunct="1">
      <a:defRPr sz="4762" kern="1200">
        <a:solidFill>
          <a:schemeClr val="tx1"/>
        </a:solidFill>
        <a:latin typeface="+mn-lt"/>
        <a:ea typeface="+mn-ea"/>
        <a:cs typeface="+mn-cs"/>
      </a:defRPr>
    </a:lvl8pPr>
    <a:lvl9pPr marL="9676547" algn="l" defTabSz="1209568" rtl="0" eaLnBrk="1" latinLnBrk="0" hangingPunct="1">
      <a:defRPr sz="476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B62DB9"/>
    <a:srgbClr val="FF66FF"/>
    <a:srgbClr val="CD3F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3" d="100"/>
          <a:sy n="33" d="100"/>
        </p:scale>
        <p:origin x="581" y="8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90587A-8861-4E33-BACF-1249DE3FB004}" type="doc">
      <dgm:prSet loTypeId="urn:microsoft.com/office/officeart/2005/8/layout/cycle4" loCatId="cycle" qsTypeId="urn:microsoft.com/office/officeart/2005/8/quickstyle/simple2" qsCatId="simple" csTypeId="urn:microsoft.com/office/officeart/2005/8/colors/colorful4" csCatId="colorful" phldr="1"/>
      <dgm:spPr/>
      <dgm:t>
        <a:bodyPr/>
        <a:lstStyle/>
        <a:p>
          <a:endParaRPr lang="el-GR"/>
        </a:p>
      </dgm:t>
    </dgm:pt>
    <dgm:pt modelId="{3B7FD5CA-E909-4866-956B-CC5AB7089820}">
      <dgm:prSet phldrT="[Κείμενο]"/>
      <dgm:spPr/>
      <dgm:t>
        <a:bodyPr/>
        <a:lstStyle/>
        <a:p>
          <a:r>
            <a:rPr lang="el-GR" dirty="0" smtClean="0">
              <a:solidFill>
                <a:schemeClr val="bg2">
                  <a:lumMod val="50000"/>
                </a:schemeClr>
              </a:solidFill>
            </a:rPr>
            <a:t>Ενεργητική μάθηση</a:t>
          </a:r>
          <a:endParaRPr lang="el-GR" dirty="0">
            <a:solidFill>
              <a:schemeClr val="bg2">
                <a:lumMod val="50000"/>
              </a:schemeClr>
            </a:solidFill>
          </a:endParaRPr>
        </a:p>
      </dgm:t>
    </dgm:pt>
    <dgm:pt modelId="{2B5C2E85-17F8-4909-B2AB-D457688304D7}" type="parTrans" cxnId="{91AF6813-D865-4028-B2B4-7EAFAABA0297}">
      <dgm:prSet/>
      <dgm:spPr/>
      <dgm:t>
        <a:bodyPr/>
        <a:lstStyle/>
        <a:p>
          <a:endParaRPr lang="el-GR"/>
        </a:p>
      </dgm:t>
    </dgm:pt>
    <dgm:pt modelId="{DA7EFBEB-85CA-40C9-9A37-15192C37DED1}" type="sibTrans" cxnId="{91AF6813-D865-4028-B2B4-7EAFAABA0297}">
      <dgm:prSet/>
      <dgm:spPr/>
      <dgm:t>
        <a:bodyPr/>
        <a:lstStyle/>
        <a:p>
          <a:endParaRPr lang="el-GR"/>
        </a:p>
      </dgm:t>
    </dgm:pt>
    <dgm:pt modelId="{A8917B96-F5F1-420D-B422-030534E827FB}">
      <dgm:prSet phldrT="[Κείμενο]"/>
      <dgm:spPr/>
      <dgm:t>
        <a:bodyPr/>
        <a:lstStyle/>
        <a:p>
          <a:r>
            <a:rPr lang="el-GR" dirty="0" smtClean="0">
              <a:solidFill>
                <a:schemeClr val="bg2">
                  <a:lumMod val="50000"/>
                </a:schemeClr>
              </a:solidFill>
            </a:rPr>
            <a:t>Επικοινωνιακές δεξιότητες</a:t>
          </a:r>
          <a:endParaRPr lang="el-GR" dirty="0">
            <a:solidFill>
              <a:schemeClr val="bg2">
                <a:lumMod val="50000"/>
              </a:schemeClr>
            </a:solidFill>
          </a:endParaRPr>
        </a:p>
      </dgm:t>
    </dgm:pt>
    <dgm:pt modelId="{11AF8BA2-BB77-4BA2-8266-05C1C06D5781}" type="parTrans" cxnId="{1A48F7D5-F792-4DC4-9B7B-1CCEA296BBFF}">
      <dgm:prSet/>
      <dgm:spPr/>
      <dgm:t>
        <a:bodyPr/>
        <a:lstStyle/>
        <a:p>
          <a:endParaRPr lang="el-GR"/>
        </a:p>
      </dgm:t>
    </dgm:pt>
    <dgm:pt modelId="{791F7D61-CB49-4D37-861B-B7F9655BA117}" type="sibTrans" cxnId="{1A48F7D5-F792-4DC4-9B7B-1CCEA296BBFF}">
      <dgm:prSet/>
      <dgm:spPr/>
      <dgm:t>
        <a:bodyPr/>
        <a:lstStyle/>
        <a:p>
          <a:endParaRPr lang="el-GR"/>
        </a:p>
      </dgm:t>
    </dgm:pt>
    <dgm:pt modelId="{69D960B1-9491-48CD-BB4F-5C30B3B78F65}">
      <dgm:prSet phldrT="[Κείμενο]"/>
      <dgm:spPr/>
      <dgm:t>
        <a:bodyPr/>
        <a:lstStyle/>
        <a:p>
          <a:r>
            <a:rPr lang="el-GR" dirty="0" smtClean="0">
              <a:solidFill>
                <a:schemeClr val="bg2">
                  <a:lumMod val="50000"/>
                </a:schemeClr>
              </a:solidFill>
            </a:rPr>
            <a:t>Ορθή μεταφορά πληροφορίας</a:t>
          </a:r>
          <a:endParaRPr lang="el-GR" dirty="0">
            <a:solidFill>
              <a:schemeClr val="bg2">
                <a:lumMod val="50000"/>
              </a:schemeClr>
            </a:solidFill>
          </a:endParaRPr>
        </a:p>
      </dgm:t>
    </dgm:pt>
    <dgm:pt modelId="{A4C5328B-5B35-4D15-9233-B8D03107CF4A}" type="parTrans" cxnId="{6A974603-F875-4553-9324-D91FE6E6F80E}">
      <dgm:prSet/>
      <dgm:spPr/>
      <dgm:t>
        <a:bodyPr/>
        <a:lstStyle/>
        <a:p>
          <a:endParaRPr lang="el-GR"/>
        </a:p>
      </dgm:t>
    </dgm:pt>
    <dgm:pt modelId="{5C9DB1E7-7612-4681-A2EC-CE138933A8E6}" type="sibTrans" cxnId="{6A974603-F875-4553-9324-D91FE6E6F80E}">
      <dgm:prSet/>
      <dgm:spPr/>
      <dgm:t>
        <a:bodyPr/>
        <a:lstStyle/>
        <a:p>
          <a:endParaRPr lang="el-GR"/>
        </a:p>
      </dgm:t>
    </dgm:pt>
    <dgm:pt modelId="{26BEB437-EA20-4633-8C81-92D0E72BD5E5}">
      <dgm:prSet phldrT="[Κείμενο]" phldr="1"/>
      <dgm:spPr/>
      <dgm:t>
        <a:bodyPr/>
        <a:lstStyle/>
        <a:p>
          <a:endParaRPr lang="el-GR"/>
        </a:p>
      </dgm:t>
    </dgm:pt>
    <dgm:pt modelId="{4931B982-AA85-4E96-9075-E888D68B7A37}" type="parTrans" cxnId="{0ECCA997-ADC1-4C28-B850-E32597A06D18}">
      <dgm:prSet/>
      <dgm:spPr/>
      <dgm:t>
        <a:bodyPr/>
        <a:lstStyle/>
        <a:p>
          <a:endParaRPr lang="el-GR"/>
        </a:p>
      </dgm:t>
    </dgm:pt>
    <dgm:pt modelId="{8C944785-3A4A-4DA0-AC57-35082D0EE856}" type="sibTrans" cxnId="{0ECCA997-ADC1-4C28-B850-E32597A06D18}">
      <dgm:prSet/>
      <dgm:spPr/>
      <dgm:t>
        <a:bodyPr/>
        <a:lstStyle/>
        <a:p>
          <a:endParaRPr lang="el-GR"/>
        </a:p>
      </dgm:t>
    </dgm:pt>
    <dgm:pt modelId="{08168B23-5F89-4603-82B3-9956AF347932}">
      <dgm:prSet phldrT="[Κείμενο]"/>
      <dgm:spPr/>
      <dgm:t>
        <a:bodyPr/>
        <a:lstStyle/>
        <a:p>
          <a:r>
            <a:rPr lang="el-GR" dirty="0" smtClean="0">
              <a:solidFill>
                <a:schemeClr val="bg2">
                  <a:lumMod val="50000"/>
                </a:schemeClr>
              </a:solidFill>
            </a:rPr>
            <a:t>Διαχείριση </a:t>
          </a:r>
          <a:r>
            <a:rPr lang="el-GR" dirty="0" err="1" smtClean="0">
              <a:solidFill>
                <a:schemeClr val="bg2">
                  <a:lumMod val="50000"/>
                </a:schemeClr>
              </a:solidFill>
            </a:rPr>
            <a:t>συνασθήματος</a:t>
          </a:r>
          <a:endParaRPr lang="el-GR" dirty="0">
            <a:solidFill>
              <a:schemeClr val="bg2">
                <a:lumMod val="50000"/>
              </a:schemeClr>
            </a:solidFill>
          </a:endParaRPr>
        </a:p>
      </dgm:t>
    </dgm:pt>
    <dgm:pt modelId="{7E295605-D2D9-41C9-979C-BA27A8746222}" type="parTrans" cxnId="{D52BFBCF-CD2B-4E1E-8EA6-80DC6407E37D}">
      <dgm:prSet/>
      <dgm:spPr/>
      <dgm:t>
        <a:bodyPr/>
        <a:lstStyle/>
        <a:p>
          <a:endParaRPr lang="el-GR"/>
        </a:p>
      </dgm:t>
    </dgm:pt>
    <dgm:pt modelId="{CE0E0E47-4E55-41FD-81CD-6C78C54642E8}" type="sibTrans" cxnId="{D52BFBCF-CD2B-4E1E-8EA6-80DC6407E37D}">
      <dgm:prSet/>
      <dgm:spPr/>
      <dgm:t>
        <a:bodyPr/>
        <a:lstStyle/>
        <a:p>
          <a:endParaRPr lang="el-GR"/>
        </a:p>
      </dgm:t>
    </dgm:pt>
    <dgm:pt modelId="{2E37F886-BBFE-4007-BEBB-C8EE9416B5E8}" type="pres">
      <dgm:prSet presAssocID="{9690587A-8861-4E33-BACF-1249DE3FB004}" presName="cycleMatrixDiagram" presStyleCnt="0">
        <dgm:presLayoutVars>
          <dgm:chMax val="1"/>
          <dgm:dir/>
          <dgm:animLvl val="lvl"/>
          <dgm:resizeHandles val="exact"/>
        </dgm:presLayoutVars>
      </dgm:prSet>
      <dgm:spPr/>
    </dgm:pt>
    <dgm:pt modelId="{CE611A31-9B37-4D18-8383-5C47687D4076}" type="pres">
      <dgm:prSet presAssocID="{9690587A-8861-4E33-BACF-1249DE3FB004}" presName="children" presStyleCnt="0"/>
      <dgm:spPr/>
    </dgm:pt>
    <dgm:pt modelId="{426F18C2-3E8E-47C4-81CA-BB29B608E0C6}" type="pres">
      <dgm:prSet presAssocID="{9690587A-8861-4E33-BACF-1249DE3FB004}" presName="childPlaceholder" presStyleCnt="0"/>
      <dgm:spPr/>
    </dgm:pt>
    <dgm:pt modelId="{1CE423B5-A035-44BE-B07E-D65210A49838}" type="pres">
      <dgm:prSet presAssocID="{9690587A-8861-4E33-BACF-1249DE3FB004}" presName="circle" presStyleCnt="0"/>
      <dgm:spPr/>
    </dgm:pt>
    <dgm:pt modelId="{6A22311F-171E-488D-B437-248ED9087B0A}" type="pres">
      <dgm:prSet presAssocID="{9690587A-8861-4E33-BACF-1249DE3FB004}" presName="quadrant1" presStyleLbl="node1" presStyleIdx="0" presStyleCnt="4">
        <dgm:presLayoutVars>
          <dgm:chMax val="1"/>
          <dgm:bulletEnabled val="1"/>
        </dgm:presLayoutVars>
      </dgm:prSet>
      <dgm:spPr/>
      <dgm:t>
        <a:bodyPr/>
        <a:lstStyle/>
        <a:p>
          <a:endParaRPr lang="el-GR"/>
        </a:p>
      </dgm:t>
    </dgm:pt>
    <dgm:pt modelId="{95BCD79D-7CCE-4CD3-8CC9-1F68A403BAC9}" type="pres">
      <dgm:prSet presAssocID="{9690587A-8861-4E33-BACF-1249DE3FB004}" presName="quadrant2" presStyleLbl="node1" presStyleIdx="1" presStyleCnt="4">
        <dgm:presLayoutVars>
          <dgm:chMax val="1"/>
          <dgm:bulletEnabled val="1"/>
        </dgm:presLayoutVars>
      </dgm:prSet>
      <dgm:spPr/>
    </dgm:pt>
    <dgm:pt modelId="{AF77808D-89BD-4C80-B674-875D5A1822DD}" type="pres">
      <dgm:prSet presAssocID="{9690587A-8861-4E33-BACF-1249DE3FB004}" presName="quadrant3" presStyleLbl="node1" presStyleIdx="2" presStyleCnt="4">
        <dgm:presLayoutVars>
          <dgm:chMax val="1"/>
          <dgm:bulletEnabled val="1"/>
        </dgm:presLayoutVars>
      </dgm:prSet>
      <dgm:spPr/>
      <dgm:t>
        <a:bodyPr/>
        <a:lstStyle/>
        <a:p>
          <a:endParaRPr lang="el-GR"/>
        </a:p>
      </dgm:t>
    </dgm:pt>
    <dgm:pt modelId="{48EBC41F-3E44-4EDD-8DDB-DDFFA0878C45}" type="pres">
      <dgm:prSet presAssocID="{9690587A-8861-4E33-BACF-1249DE3FB004}" presName="quadrant4" presStyleLbl="node1" presStyleIdx="3" presStyleCnt="4">
        <dgm:presLayoutVars>
          <dgm:chMax val="1"/>
          <dgm:bulletEnabled val="1"/>
        </dgm:presLayoutVars>
      </dgm:prSet>
      <dgm:spPr/>
      <dgm:t>
        <a:bodyPr/>
        <a:lstStyle/>
        <a:p>
          <a:endParaRPr lang="el-GR"/>
        </a:p>
      </dgm:t>
    </dgm:pt>
    <dgm:pt modelId="{F5444CEC-7A23-4B4E-BD6F-9F84D7CFA443}" type="pres">
      <dgm:prSet presAssocID="{9690587A-8861-4E33-BACF-1249DE3FB004}" presName="quadrantPlaceholder" presStyleCnt="0"/>
      <dgm:spPr/>
    </dgm:pt>
    <dgm:pt modelId="{D568368F-2F98-4E2B-BE8B-36F0BEE129C3}" type="pres">
      <dgm:prSet presAssocID="{9690587A-8861-4E33-BACF-1249DE3FB004}" presName="center1" presStyleLbl="fgShp" presStyleIdx="0" presStyleCnt="2"/>
      <dgm:spPr/>
    </dgm:pt>
    <dgm:pt modelId="{0083672F-B417-48A6-8646-C68EFB70ABEE}" type="pres">
      <dgm:prSet presAssocID="{9690587A-8861-4E33-BACF-1249DE3FB004}" presName="center2" presStyleLbl="fgShp" presStyleIdx="1" presStyleCnt="2"/>
      <dgm:spPr/>
    </dgm:pt>
  </dgm:ptLst>
  <dgm:cxnLst>
    <dgm:cxn modelId="{0ECCA997-ADC1-4C28-B850-E32597A06D18}" srcId="{9690587A-8861-4E33-BACF-1249DE3FB004}" destId="{26BEB437-EA20-4633-8C81-92D0E72BD5E5}" srcOrd="4" destOrd="0" parTransId="{4931B982-AA85-4E96-9075-E888D68B7A37}" sibTransId="{8C944785-3A4A-4DA0-AC57-35082D0EE856}"/>
    <dgm:cxn modelId="{DB346B00-D645-4AFD-B186-DB6FB5D6D4E2}" type="presOf" srcId="{69D960B1-9491-48CD-BB4F-5C30B3B78F65}" destId="{AF77808D-89BD-4C80-B674-875D5A1822DD}" srcOrd="0" destOrd="0" presId="urn:microsoft.com/office/officeart/2005/8/layout/cycle4"/>
    <dgm:cxn modelId="{6A974603-F875-4553-9324-D91FE6E6F80E}" srcId="{9690587A-8861-4E33-BACF-1249DE3FB004}" destId="{69D960B1-9491-48CD-BB4F-5C30B3B78F65}" srcOrd="2" destOrd="0" parTransId="{A4C5328B-5B35-4D15-9233-B8D03107CF4A}" sibTransId="{5C9DB1E7-7612-4681-A2EC-CE138933A8E6}"/>
    <dgm:cxn modelId="{A9C03810-7FBE-4A16-81B1-01B5F499C6CF}" type="presOf" srcId="{9690587A-8861-4E33-BACF-1249DE3FB004}" destId="{2E37F886-BBFE-4007-BEBB-C8EE9416B5E8}" srcOrd="0" destOrd="0" presId="urn:microsoft.com/office/officeart/2005/8/layout/cycle4"/>
    <dgm:cxn modelId="{71DAE36B-E8E0-4FF8-975A-7B94A395B65D}" type="presOf" srcId="{3B7FD5CA-E909-4866-956B-CC5AB7089820}" destId="{6A22311F-171E-488D-B437-248ED9087B0A}" srcOrd="0" destOrd="0" presId="urn:microsoft.com/office/officeart/2005/8/layout/cycle4"/>
    <dgm:cxn modelId="{1A48F7D5-F792-4DC4-9B7B-1CCEA296BBFF}" srcId="{9690587A-8861-4E33-BACF-1249DE3FB004}" destId="{A8917B96-F5F1-420D-B422-030534E827FB}" srcOrd="1" destOrd="0" parTransId="{11AF8BA2-BB77-4BA2-8266-05C1C06D5781}" sibTransId="{791F7D61-CB49-4D37-861B-B7F9655BA117}"/>
    <dgm:cxn modelId="{D33A453E-1858-4500-82A7-41971E8C9241}" type="presOf" srcId="{08168B23-5F89-4603-82B3-9956AF347932}" destId="{48EBC41F-3E44-4EDD-8DDB-DDFFA0878C45}" srcOrd="0" destOrd="0" presId="urn:microsoft.com/office/officeart/2005/8/layout/cycle4"/>
    <dgm:cxn modelId="{39980BEA-814F-45F6-AEC7-F8511D0FC90C}" type="presOf" srcId="{A8917B96-F5F1-420D-B422-030534E827FB}" destId="{95BCD79D-7CCE-4CD3-8CC9-1F68A403BAC9}" srcOrd="0" destOrd="0" presId="urn:microsoft.com/office/officeart/2005/8/layout/cycle4"/>
    <dgm:cxn modelId="{D52BFBCF-CD2B-4E1E-8EA6-80DC6407E37D}" srcId="{9690587A-8861-4E33-BACF-1249DE3FB004}" destId="{08168B23-5F89-4603-82B3-9956AF347932}" srcOrd="3" destOrd="0" parTransId="{7E295605-D2D9-41C9-979C-BA27A8746222}" sibTransId="{CE0E0E47-4E55-41FD-81CD-6C78C54642E8}"/>
    <dgm:cxn modelId="{91AF6813-D865-4028-B2B4-7EAFAABA0297}" srcId="{9690587A-8861-4E33-BACF-1249DE3FB004}" destId="{3B7FD5CA-E909-4866-956B-CC5AB7089820}" srcOrd="0" destOrd="0" parTransId="{2B5C2E85-17F8-4909-B2AB-D457688304D7}" sibTransId="{DA7EFBEB-85CA-40C9-9A37-15192C37DED1}"/>
    <dgm:cxn modelId="{D59E77D1-DAA4-43A8-A125-8F080E0666C7}" type="presParOf" srcId="{2E37F886-BBFE-4007-BEBB-C8EE9416B5E8}" destId="{CE611A31-9B37-4D18-8383-5C47687D4076}" srcOrd="0" destOrd="0" presId="urn:microsoft.com/office/officeart/2005/8/layout/cycle4"/>
    <dgm:cxn modelId="{9FC8F9A6-C3AB-4398-B848-C0F7897A33CB}" type="presParOf" srcId="{CE611A31-9B37-4D18-8383-5C47687D4076}" destId="{426F18C2-3E8E-47C4-81CA-BB29B608E0C6}" srcOrd="0" destOrd="0" presId="urn:microsoft.com/office/officeart/2005/8/layout/cycle4"/>
    <dgm:cxn modelId="{019157B2-9ED2-43F4-A060-3CD3A56E430E}" type="presParOf" srcId="{2E37F886-BBFE-4007-BEBB-C8EE9416B5E8}" destId="{1CE423B5-A035-44BE-B07E-D65210A49838}" srcOrd="1" destOrd="0" presId="urn:microsoft.com/office/officeart/2005/8/layout/cycle4"/>
    <dgm:cxn modelId="{49D9E3CF-8B69-4B54-99B8-CBA9FBDC7A4C}" type="presParOf" srcId="{1CE423B5-A035-44BE-B07E-D65210A49838}" destId="{6A22311F-171E-488D-B437-248ED9087B0A}" srcOrd="0" destOrd="0" presId="urn:microsoft.com/office/officeart/2005/8/layout/cycle4"/>
    <dgm:cxn modelId="{FE9643A0-7900-4EAF-9AAA-49DB7CD83027}" type="presParOf" srcId="{1CE423B5-A035-44BE-B07E-D65210A49838}" destId="{95BCD79D-7CCE-4CD3-8CC9-1F68A403BAC9}" srcOrd="1" destOrd="0" presId="urn:microsoft.com/office/officeart/2005/8/layout/cycle4"/>
    <dgm:cxn modelId="{B03EBA19-BC3F-4382-86F4-DAE5F60A38D1}" type="presParOf" srcId="{1CE423B5-A035-44BE-B07E-D65210A49838}" destId="{AF77808D-89BD-4C80-B674-875D5A1822DD}" srcOrd="2" destOrd="0" presId="urn:microsoft.com/office/officeart/2005/8/layout/cycle4"/>
    <dgm:cxn modelId="{C47CAA23-0762-41E1-8775-32401DAEE83A}" type="presParOf" srcId="{1CE423B5-A035-44BE-B07E-D65210A49838}" destId="{48EBC41F-3E44-4EDD-8DDB-DDFFA0878C45}" srcOrd="3" destOrd="0" presId="urn:microsoft.com/office/officeart/2005/8/layout/cycle4"/>
    <dgm:cxn modelId="{86B87528-4C68-479C-9515-AD220C915349}" type="presParOf" srcId="{1CE423B5-A035-44BE-B07E-D65210A49838}" destId="{F5444CEC-7A23-4B4E-BD6F-9F84D7CFA443}" srcOrd="4" destOrd="0" presId="urn:microsoft.com/office/officeart/2005/8/layout/cycle4"/>
    <dgm:cxn modelId="{F9024A4C-5A5B-4F25-AB1A-47A5157A0CBC}" type="presParOf" srcId="{2E37F886-BBFE-4007-BEBB-C8EE9416B5E8}" destId="{D568368F-2F98-4E2B-BE8B-36F0BEE129C3}" srcOrd="2" destOrd="0" presId="urn:microsoft.com/office/officeart/2005/8/layout/cycle4"/>
    <dgm:cxn modelId="{5BF254C7-F637-4A16-A7D7-A4A49207A796}" type="presParOf" srcId="{2E37F886-BBFE-4007-BEBB-C8EE9416B5E8}" destId="{0083672F-B417-48A6-8646-C68EFB70ABEE}"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2311F-171E-488D-B437-248ED9087B0A}">
      <dsp:nvSpPr>
        <dsp:cNvPr id="0" name=""/>
        <dsp:cNvSpPr/>
      </dsp:nvSpPr>
      <dsp:spPr>
        <a:xfrm>
          <a:off x="2772982" y="316734"/>
          <a:ext cx="2406067" cy="2406067"/>
        </a:xfrm>
        <a:prstGeom prst="pieWedge">
          <a:avLst/>
        </a:prstGeom>
        <a:solidFill>
          <a:schemeClr val="accent4">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l-GR" sz="1800" kern="1200" dirty="0" smtClean="0">
              <a:solidFill>
                <a:schemeClr val="bg2">
                  <a:lumMod val="50000"/>
                </a:schemeClr>
              </a:solidFill>
            </a:rPr>
            <a:t>Ενεργητική μάθηση</a:t>
          </a:r>
          <a:endParaRPr lang="el-GR" sz="1800" kern="1200" dirty="0">
            <a:solidFill>
              <a:schemeClr val="bg2">
                <a:lumMod val="50000"/>
              </a:schemeClr>
            </a:solidFill>
          </a:endParaRPr>
        </a:p>
      </dsp:txBody>
      <dsp:txXfrm>
        <a:off x="3477703" y="1021455"/>
        <a:ext cx="1701346" cy="1701346"/>
      </dsp:txXfrm>
    </dsp:sp>
    <dsp:sp modelId="{95BCD79D-7CCE-4CD3-8CC9-1F68A403BAC9}">
      <dsp:nvSpPr>
        <dsp:cNvPr id="0" name=""/>
        <dsp:cNvSpPr/>
      </dsp:nvSpPr>
      <dsp:spPr>
        <a:xfrm rot="5400000">
          <a:off x="5290185" y="316734"/>
          <a:ext cx="2406067" cy="2406067"/>
        </a:xfrm>
        <a:prstGeom prst="pieWedge">
          <a:avLst/>
        </a:prstGeom>
        <a:solidFill>
          <a:schemeClr val="accent4">
            <a:hueOff val="1706803"/>
            <a:satOff val="8975"/>
            <a:lumOff val="-202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l-GR" sz="1800" kern="1200" dirty="0" smtClean="0">
              <a:solidFill>
                <a:schemeClr val="bg2">
                  <a:lumMod val="50000"/>
                </a:schemeClr>
              </a:solidFill>
            </a:rPr>
            <a:t>Επικοινωνιακές δεξιότητες</a:t>
          </a:r>
          <a:endParaRPr lang="el-GR" sz="1800" kern="1200" dirty="0">
            <a:solidFill>
              <a:schemeClr val="bg2">
                <a:lumMod val="50000"/>
              </a:schemeClr>
            </a:solidFill>
          </a:endParaRPr>
        </a:p>
      </dsp:txBody>
      <dsp:txXfrm rot="-5400000">
        <a:off x="5290185" y="1021455"/>
        <a:ext cx="1701346" cy="1701346"/>
      </dsp:txXfrm>
    </dsp:sp>
    <dsp:sp modelId="{AF77808D-89BD-4C80-B674-875D5A1822DD}">
      <dsp:nvSpPr>
        <dsp:cNvPr id="0" name=""/>
        <dsp:cNvSpPr/>
      </dsp:nvSpPr>
      <dsp:spPr>
        <a:xfrm rot="10800000">
          <a:off x="5290185" y="2833936"/>
          <a:ext cx="2406067" cy="2406067"/>
        </a:xfrm>
        <a:prstGeom prst="pieWedge">
          <a:avLst/>
        </a:prstGeom>
        <a:solidFill>
          <a:schemeClr val="accent4">
            <a:hueOff val="3413606"/>
            <a:satOff val="17949"/>
            <a:lumOff val="-4053"/>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l-GR" sz="1800" kern="1200" dirty="0" smtClean="0">
              <a:solidFill>
                <a:schemeClr val="bg2">
                  <a:lumMod val="50000"/>
                </a:schemeClr>
              </a:solidFill>
            </a:rPr>
            <a:t>Ορθή μεταφορά πληροφορίας</a:t>
          </a:r>
          <a:endParaRPr lang="el-GR" sz="1800" kern="1200" dirty="0">
            <a:solidFill>
              <a:schemeClr val="bg2">
                <a:lumMod val="50000"/>
              </a:schemeClr>
            </a:solidFill>
          </a:endParaRPr>
        </a:p>
      </dsp:txBody>
      <dsp:txXfrm rot="10800000">
        <a:off x="5290185" y="2833936"/>
        <a:ext cx="1701346" cy="1701346"/>
      </dsp:txXfrm>
    </dsp:sp>
    <dsp:sp modelId="{48EBC41F-3E44-4EDD-8DDB-DDFFA0878C45}">
      <dsp:nvSpPr>
        <dsp:cNvPr id="0" name=""/>
        <dsp:cNvSpPr/>
      </dsp:nvSpPr>
      <dsp:spPr>
        <a:xfrm rot="16200000">
          <a:off x="2772982" y="2833936"/>
          <a:ext cx="2406067" cy="2406067"/>
        </a:xfrm>
        <a:prstGeom prst="pieWedge">
          <a:avLst/>
        </a:prstGeom>
        <a:solidFill>
          <a:schemeClr val="accent4">
            <a:hueOff val="5120409"/>
            <a:satOff val="26924"/>
            <a:lumOff val="-607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l-GR" sz="1800" kern="1200" dirty="0" smtClean="0">
              <a:solidFill>
                <a:schemeClr val="bg2">
                  <a:lumMod val="50000"/>
                </a:schemeClr>
              </a:solidFill>
            </a:rPr>
            <a:t>Διαχείριση </a:t>
          </a:r>
          <a:r>
            <a:rPr lang="el-GR" sz="1800" kern="1200" dirty="0" err="1" smtClean="0">
              <a:solidFill>
                <a:schemeClr val="bg2">
                  <a:lumMod val="50000"/>
                </a:schemeClr>
              </a:solidFill>
            </a:rPr>
            <a:t>συνασθήματος</a:t>
          </a:r>
          <a:endParaRPr lang="el-GR" sz="1800" kern="1200" dirty="0">
            <a:solidFill>
              <a:schemeClr val="bg2">
                <a:lumMod val="50000"/>
              </a:schemeClr>
            </a:solidFill>
          </a:endParaRPr>
        </a:p>
      </dsp:txBody>
      <dsp:txXfrm rot="5400000">
        <a:off x="3477703" y="2833936"/>
        <a:ext cx="1701346" cy="1701346"/>
      </dsp:txXfrm>
    </dsp:sp>
    <dsp:sp modelId="{D568368F-2F98-4E2B-BE8B-36F0BEE129C3}">
      <dsp:nvSpPr>
        <dsp:cNvPr id="0" name=""/>
        <dsp:cNvSpPr/>
      </dsp:nvSpPr>
      <dsp:spPr>
        <a:xfrm>
          <a:off x="4819251" y="2278262"/>
          <a:ext cx="830732" cy="722376"/>
        </a:xfrm>
        <a:prstGeom prst="circularArrow">
          <a:avLst/>
        </a:prstGeom>
        <a:solidFill>
          <a:schemeClr val="accent4">
            <a:tint val="4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0083672F-B417-48A6-8646-C68EFB70ABEE}">
      <dsp:nvSpPr>
        <dsp:cNvPr id="0" name=""/>
        <dsp:cNvSpPr/>
      </dsp:nvSpPr>
      <dsp:spPr>
        <a:xfrm rot="10800000">
          <a:off x="4819251" y="2556099"/>
          <a:ext cx="830732" cy="722376"/>
        </a:xfrm>
        <a:prstGeom prst="circularArrow">
          <a:avLst/>
        </a:prstGeom>
        <a:solidFill>
          <a:schemeClr val="accent4">
            <a:tint val="4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ctrTitle"/>
          </p:nvPr>
        </p:nvSpPr>
        <p:spPr>
          <a:xfrm>
            <a:off x="10400266" y="5155747"/>
            <a:ext cx="18892157" cy="6355783"/>
          </a:xfrm>
        </p:spPr>
        <p:txBody>
          <a:bodyPr anchor="b">
            <a:normAutofit/>
          </a:bodyPr>
          <a:lstStyle>
            <a:lvl1pPr algn="r">
              <a:defRPr sz="4800">
                <a:effectLst/>
              </a:defRPr>
            </a:lvl1pPr>
          </a:lstStyle>
          <a:p>
            <a:r>
              <a:rPr lang="el-GR"/>
              <a:t>Στυλ κύριου τίτλου</a:t>
            </a:r>
            <a:endParaRPr lang="en-US" dirty="0"/>
          </a:p>
        </p:txBody>
      </p:sp>
      <p:sp>
        <p:nvSpPr>
          <p:cNvPr id="3" name="Subtitle 2"/>
          <p:cNvSpPr>
            <a:spLocks noGrp="1"/>
          </p:cNvSpPr>
          <p:nvPr>
            <p:ph type="subTitle" idx="1"/>
          </p:nvPr>
        </p:nvSpPr>
        <p:spPr>
          <a:xfrm>
            <a:off x="10400266" y="11511533"/>
            <a:ext cx="18892157" cy="3689026"/>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23445639" y="15408903"/>
            <a:ext cx="4200109" cy="991703"/>
          </a:xfrm>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a:xfrm>
            <a:off x="10400266" y="15408903"/>
            <a:ext cx="12845365" cy="991703"/>
          </a:xfrm>
        </p:spPr>
        <p:txBody>
          <a:bodyPr/>
          <a:lstStyle/>
          <a:p>
            <a:endParaRPr lang="en-US" dirty="0"/>
          </a:p>
        </p:txBody>
      </p:sp>
      <p:sp>
        <p:nvSpPr>
          <p:cNvPr id="6" name="Slide Number Placeholder 5"/>
          <p:cNvSpPr>
            <a:spLocks noGrp="1"/>
          </p:cNvSpPr>
          <p:nvPr>
            <p:ph type="sldNum" sz="quarter" idx="12"/>
          </p:nvPr>
        </p:nvSpPr>
        <p:spPr>
          <a:xfrm>
            <a:off x="27845754" y="15408903"/>
            <a:ext cx="1446670" cy="991703"/>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a:xfrm>
            <a:off x="1800048" y="12422675"/>
            <a:ext cx="26592357" cy="1487556"/>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3600094" y="2446578"/>
            <a:ext cx="22992264" cy="8307330"/>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800048" y="13910231"/>
            <a:ext cx="26592357" cy="129588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a:xfrm>
            <a:off x="1800051" y="1600064"/>
            <a:ext cx="26592357" cy="8200299"/>
          </a:xfrm>
        </p:spPr>
        <p:txBody>
          <a:bodyPr anchor="ctr">
            <a:normAutofit/>
          </a:bodyPr>
          <a:lstStyle>
            <a:lvl1pPr algn="l">
              <a:defRPr sz="3200" b="0" cap="none"/>
            </a:lvl1pPr>
          </a:lstStyle>
          <a:p>
            <a:r>
              <a:rPr lang="el-GR"/>
              <a:t>Στυλ κύριου τίτλου</a:t>
            </a:r>
            <a:endParaRPr lang="en-US" dirty="0"/>
          </a:p>
        </p:txBody>
      </p:sp>
      <p:sp>
        <p:nvSpPr>
          <p:cNvPr id="3" name="Text Placeholder 2"/>
          <p:cNvSpPr>
            <a:spLocks noGrp="1"/>
          </p:cNvSpPr>
          <p:nvPr>
            <p:ph type="body" idx="1"/>
          </p:nvPr>
        </p:nvSpPr>
        <p:spPr>
          <a:xfrm>
            <a:off x="1800047" y="11400420"/>
            <a:ext cx="26592360" cy="380014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13" name="TextBox 12"/>
          <p:cNvSpPr txBox="1"/>
          <p:nvPr/>
        </p:nvSpPr>
        <p:spPr>
          <a:xfrm>
            <a:off x="26871735" y="7200265"/>
            <a:ext cx="1600041" cy="1534902"/>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1281595" y="2161069"/>
            <a:ext cx="1600041" cy="1534902"/>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2604443" y="1600064"/>
            <a:ext cx="25067311" cy="7200263"/>
          </a:xfrm>
        </p:spPr>
        <p:txBody>
          <a:bodyPr anchor="ctr">
            <a:normAutofit/>
          </a:bodyPr>
          <a:lstStyle>
            <a:lvl1pPr algn="l">
              <a:defRPr sz="3200" b="0" cap="none">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2881636" y="8800325"/>
            <a:ext cx="24512926" cy="1000037"/>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1804418" y="11400420"/>
            <a:ext cx="26647320" cy="380014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a:xfrm>
            <a:off x="1800054" y="8684260"/>
            <a:ext cx="26592352" cy="3855260"/>
          </a:xfrm>
        </p:spPr>
        <p:txBody>
          <a:bodyPr anchor="b">
            <a:normAutofit/>
          </a:bodyPr>
          <a:lstStyle>
            <a:lvl1pPr algn="l">
              <a:defRPr sz="3200" b="0" cap="none"/>
            </a:lvl1pPr>
          </a:lstStyle>
          <a:p>
            <a:r>
              <a:rPr lang="el-GR"/>
              <a:t>Στυλ κύριου τίτλου</a:t>
            </a:r>
            <a:endParaRPr lang="en-US" dirty="0"/>
          </a:p>
        </p:txBody>
      </p:sp>
      <p:sp>
        <p:nvSpPr>
          <p:cNvPr id="3" name="Text Placeholder 2"/>
          <p:cNvSpPr>
            <a:spLocks noGrp="1"/>
          </p:cNvSpPr>
          <p:nvPr>
            <p:ph type="body" idx="1"/>
          </p:nvPr>
        </p:nvSpPr>
        <p:spPr>
          <a:xfrm>
            <a:off x="1800050" y="12539521"/>
            <a:ext cx="26592354" cy="2258351"/>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13" name="TextBox 12"/>
          <p:cNvSpPr txBox="1"/>
          <p:nvPr/>
        </p:nvSpPr>
        <p:spPr>
          <a:xfrm>
            <a:off x="26871735" y="7200265"/>
            <a:ext cx="1600041" cy="1534902"/>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1281595" y="2161069"/>
            <a:ext cx="1600041" cy="1534902"/>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2604443" y="1600064"/>
            <a:ext cx="25067311" cy="7200263"/>
          </a:xfrm>
        </p:spPr>
        <p:txBody>
          <a:bodyPr anchor="ctr">
            <a:normAutofit/>
          </a:bodyPr>
          <a:lstStyle>
            <a:lvl1pPr algn="l">
              <a:defRPr sz="3200" b="0" cap="none">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1800047" y="10200377"/>
            <a:ext cx="26602880" cy="2333419"/>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l-GR"/>
              <a:t>Επεξεργασία στυλ υποδείγματος κειμένου</a:t>
            </a:r>
          </a:p>
        </p:txBody>
      </p:sp>
      <p:sp>
        <p:nvSpPr>
          <p:cNvPr id="3" name="Text Placeholder 2"/>
          <p:cNvSpPr>
            <a:spLocks noGrp="1"/>
          </p:cNvSpPr>
          <p:nvPr>
            <p:ph type="body" idx="1"/>
          </p:nvPr>
        </p:nvSpPr>
        <p:spPr>
          <a:xfrm>
            <a:off x="1800044" y="12533796"/>
            <a:ext cx="26602880" cy="2666765"/>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a:xfrm>
            <a:off x="1800051" y="1600064"/>
            <a:ext cx="26592357" cy="7200263"/>
          </a:xfrm>
        </p:spPr>
        <p:txBody>
          <a:bodyPr vert="horz" lIns="91440" tIns="45720" rIns="91440" bIns="45720" rtlCol="0" anchor="ctr">
            <a:normAutofit/>
          </a:bodyPr>
          <a:lstStyle>
            <a:lvl1pPr>
              <a:defRPr lang="en-US" b="0" dirty="0"/>
            </a:lvl1pPr>
          </a:lstStyle>
          <a:p>
            <a:pPr marL="0" lvl="0"/>
            <a:r>
              <a:rPr lang="el-GR"/>
              <a:t>Στυλ κύριου τίτλου</a:t>
            </a:r>
            <a:endParaRPr lang="en-US" dirty="0"/>
          </a:p>
        </p:txBody>
      </p:sp>
      <p:sp>
        <p:nvSpPr>
          <p:cNvPr id="10" name="Text Placeholder 9"/>
          <p:cNvSpPr>
            <a:spLocks noGrp="1"/>
          </p:cNvSpPr>
          <p:nvPr>
            <p:ph type="body" sz="quarter" idx="13"/>
          </p:nvPr>
        </p:nvSpPr>
        <p:spPr>
          <a:xfrm>
            <a:off x="1800050" y="9200340"/>
            <a:ext cx="26592360" cy="2200081"/>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a:t>Επεξεργασία στυλ υποδείγματος κειμένου</a:t>
            </a:r>
          </a:p>
        </p:txBody>
      </p:sp>
      <p:sp>
        <p:nvSpPr>
          <p:cNvPr id="3" name="Text Placeholder 2"/>
          <p:cNvSpPr>
            <a:spLocks noGrp="1"/>
          </p:cNvSpPr>
          <p:nvPr>
            <p:ph type="body" idx="1"/>
          </p:nvPr>
        </p:nvSpPr>
        <p:spPr>
          <a:xfrm>
            <a:off x="1800047" y="11400420"/>
            <a:ext cx="26592360" cy="380014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8" name="Title 1"/>
          <p:cNvSpPr>
            <a:spLocks noGrp="1"/>
          </p:cNvSpPr>
          <p:nvPr>
            <p:ph type="title"/>
          </p:nvPr>
        </p:nvSpPr>
        <p:spPr>
          <a:xfrm>
            <a:off x="1800051" y="1600060"/>
            <a:ext cx="26592352" cy="3822364"/>
          </a:xfrm>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Vertical Title 1"/>
          <p:cNvSpPr>
            <a:spLocks noGrp="1"/>
          </p:cNvSpPr>
          <p:nvPr>
            <p:ph type="title" orient="vert"/>
          </p:nvPr>
        </p:nvSpPr>
        <p:spPr>
          <a:xfrm>
            <a:off x="22726768" y="1600057"/>
            <a:ext cx="5665636" cy="13600504"/>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1800047" y="1600060"/>
            <a:ext cx="20557265" cy="13600501"/>
          </a:xfrm>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nchor="ct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a:xfrm>
            <a:off x="1800048" y="8684260"/>
            <a:ext cx="26592357" cy="3855260"/>
          </a:xfrm>
        </p:spPr>
        <p:txBody>
          <a:bodyPr anchor="b"/>
          <a:lstStyle>
            <a:lvl1pPr algn="l">
              <a:defRPr sz="4000" b="0" cap="all"/>
            </a:lvl1pPr>
          </a:lstStyle>
          <a:p>
            <a:r>
              <a:rPr lang="el-GR"/>
              <a:t>Στυλ κύριου τίτλου</a:t>
            </a:r>
            <a:endParaRPr lang="en-US" dirty="0"/>
          </a:p>
        </p:txBody>
      </p:sp>
      <p:sp>
        <p:nvSpPr>
          <p:cNvPr id="3" name="Text Placeholder 2"/>
          <p:cNvSpPr>
            <a:spLocks noGrp="1"/>
          </p:cNvSpPr>
          <p:nvPr>
            <p:ph type="body" idx="1"/>
          </p:nvPr>
        </p:nvSpPr>
        <p:spPr>
          <a:xfrm>
            <a:off x="1800044" y="12539521"/>
            <a:ext cx="26592360" cy="2258351"/>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1800051" y="5622430"/>
            <a:ext cx="13111451" cy="957813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15280958" y="5622431"/>
            <a:ext cx="13111446" cy="957813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hasCustomPrompt="1"/>
          </p:nvPr>
        </p:nvSpPr>
        <p:spPr>
          <a:xfrm>
            <a:off x="2555631" y="5822438"/>
            <a:ext cx="12360040" cy="1512554"/>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800051" y="7533613"/>
            <a:ext cx="13115622" cy="7666944"/>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hasCustomPrompt="1"/>
          </p:nvPr>
        </p:nvSpPr>
        <p:spPr>
          <a:xfrm>
            <a:off x="16000422" y="5844662"/>
            <a:ext cx="12396154" cy="1512554"/>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15285126" y="7533613"/>
            <a:ext cx="13111451" cy="7666944"/>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a:xfrm>
            <a:off x="1800048" y="5444645"/>
            <a:ext cx="9661364" cy="3600133"/>
          </a:xfrm>
        </p:spPr>
        <p:txBody>
          <a:bodyPr anchor="b">
            <a:normAutofit/>
          </a:bodyPr>
          <a:lstStyle>
            <a:lvl1pPr algn="l">
              <a:defRPr sz="2400" b="0"/>
            </a:lvl1pPr>
          </a:lstStyle>
          <a:p>
            <a:r>
              <a:rPr lang="el-GR"/>
              <a:t>Στυλ κύριου τίτλου</a:t>
            </a:r>
            <a:endParaRPr lang="en-US" dirty="0"/>
          </a:p>
        </p:txBody>
      </p:sp>
      <p:sp>
        <p:nvSpPr>
          <p:cNvPr id="3" name="Content Placeholder 2"/>
          <p:cNvSpPr>
            <a:spLocks noGrp="1"/>
          </p:cNvSpPr>
          <p:nvPr>
            <p:ph idx="1"/>
          </p:nvPr>
        </p:nvSpPr>
        <p:spPr>
          <a:xfrm>
            <a:off x="12200317" y="1600063"/>
            <a:ext cx="16192087" cy="13600501"/>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800048" y="9044778"/>
            <a:ext cx="9661364" cy="480017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1992492" cy="17995975"/>
          </a:xfrm>
          <a:prstGeom prst="rect">
            <a:avLst/>
          </a:prstGeom>
        </p:spPr>
      </p:pic>
      <p:sp>
        <p:nvSpPr>
          <p:cNvPr id="2" name="Title 1"/>
          <p:cNvSpPr>
            <a:spLocks noGrp="1"/>
          </p:cNvSpPr>
          <p:nvPr>
            <p:ph type="title"/>
          </p:nvPr>
        </p:nvSpPr>
        <p:spPr>
          <a:xfrm>
            <a:off x="1800047" y="4200156"/>
            <a:ext cx="16180609" cy="3600133"/>
          </a:xfrm>
        </p:spPr>
        <p:txBody>
          <a:bodyPr anchor="b">
            <a:normAutofit/>
          </a:bodyPr>
          <a:lstStyle>
            <a:lvl1pPr algn="l">
              <a:defRPr sz="2800" b="0"/>
            </a:lvl1pPr>
          </a:lstStyle>
          <a:p>
            <a:r>
              <a:rPr lang="el-GR"/>
              <a:t>Στυλ κύριου τίτλου</a:t>
            </a:r>
            <a:endParaRPr lang="en-US" dirty="0"/>
          </a:p>
        </p:txBody>
      </p:sp>
      <p:sp>
        <p:nvSpPr>
          <p:cNvPr id="14" name="Picture Placeholder 2"/>
          <p:cNvSpPr>
            <a:spLocks noGrp="1" noChangeAspect="1"/>
          </p:cNvSpPr>
          <p:nvPr>
            <p:ph type="pic" idx="1"/>
          </p:nvPr>
        </p:nvSpPr>
        <p:spPr>
          <a:xfrm>
            <a:off x="19780702" y="2400088"/>
            <a:ext cx="8611702" cy="12000442"/>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800047" y="7800287"/>
            <a:ext cx="16180609" cy="4800177"/>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00051" y="1600060"/>
            <a:ext cx="26592352" cy="3822364"/>
          </a:xfrm>
          <a:prstGeom prst="rect">
            <a:avLst/>
          </a:prstGeom>
          <a:effectLst/>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1800051" y="5622431"/>
            <a:ext cx="26592352" cy="9578130"/>
          </a:xfrm>
          <a:prstGeom prst="rect">
            <a:avLst/>
          </a:prstGeom>
        </p:spPr>
        <p:txBody>
          <a:bodyPr vert="horz" lIns="91440" tIns="45720" rIns="91440" bIns="45720" rtlCol="0"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22545621" y="15408903"/>
            <a:ext cx="4200109" cy="991703"/>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10/29/2022</a:t>
            </a:fld>
            <a:endParaRPr lang="en-US" dirty="0"/>
          </a:p>
        </p:txBody>
      </p:sp>
      <p:sp>
        <p:nvSpPr>
          <p:cNvPr id="5" name="Footer Placeholder 4"/>
          <p:cNvSpPr>
            <a:spLocks noGrp="1"/>
          </p:cNvSpPr>
          <p:nvPr>
            <p:ph type="ftr" sz="quarter" idx="3"/>
          </p:nvPr>
        </p:nvSpPr>
        <p:spPr>
          <a:xfrm>
            <a:off x="1800048" y="15408903"/>
            <a:ext cx="20545567" cy="991703"/>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26945735" y="15408903"/>
            <a:ext cx="1446670" cy="991703"/>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32577" y="327542"/>
            <a:ext cx="20234788" cy="2173544"/>
          </a:xfrm>
          <a:prstGeom prst="rect">
            <a:avLst/>
          </a:prstGeom>
          <a:solidFill>
            <a:srgbClr val="B62DB9"/>
          </a:solidFill>
          <a:ln>
            <a:noFill/>
          </a:ln>
          <a:effectLst>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l-GR" b="1" dirty="0"/>
              <a:t>Η ΠΡΟΣΟΜΟΙΩΣΗ ΩΣ ΜΕΘΟΔΟΣ ΜΑΘΗΣΗΣ ΣΤΗΝ </a:t>
            </a:r>
            <a:r>
              <a:rPr lang="el-GR" b="1" dirty="0" smtClean="0"/>
              <a:t>ΕΚΠΑΙΔΕΥΣΗ</a:t>
            </a:r>
          </a:p>
          <a:p>
            <a:pPr algn="ctr"/>
            <a:r>
              <a:rPr lang="el-GR" b="1" dirty="0" smtClean="0"/>
              <a:t> </a:t>
            </a:r>
            <a:r>
              <a:rPr lang="el-GR" b="1" dirty="0"/>
              <a:t>ΥΓΕΙΟΝΟΜΙΚΩΝ ΣΤΑ ΜΕΣΑ ΑΤΟΜΙΚΗΣ ΠΡΟΣΤΑΣΙΑΣ</a:t>
            </a:r>
            <a:endParaRPr lang="el-GR" dirty="0"/>
          </a:p>
          <a:p>
            <a:pPr algn="ctr"/>
            <a:r>
              <a:rPr lang="el-GR" sz="4000" b="1" dirty="0"/>
              <a:t>Διπλού Αγγελική</a:t>
            </a:r>
            <a:r>
              <a:rPr lang="el-GR" sz="4000" b="1" baseline="30000" dirty="0"/>
              <a:t>1</a:t>
            </a:r>
            <a:r>
              <a:rPr lang="el-GR" sz="4000" dirty="0"/>
              <a:t>, </a:t>
            </a:r>
            <a:r>
              <a:rPr lang="el-GR" sz="4000" b="1" u="sng" dirty="0" err="1"/>
              <a:t>Πουλημενάκου</a:t>
            </a:r>
            <a:r>
              <a:rPr lang="el-GR" sz="4000" b="1" u="sng" dirty="0"/>
              <a:t> Γεωργία</a:t>
            </a:r>
            <a:r>
              <a:rPr lang="el-GR" sz="4000" b="1" u="sng" baseline="30000" dirty="0"/>
              <a:t>2</a:t>
            </a:r>
            <a:r>
              <a:rPr lang="el-GR" sz="4000" b="1" dirty="0"/>
              <a:t>, </a:t>
            </a:r>
            <a:r>
              <a:rPr lang="el-GR" sz="4000" b="1" dirty="0" err="1"/>
              <a:t>Μοδινού</a:t>
            </a:r>
            <a:r>
              <a:rPr lang="el-GR" sz="4000" b="1" dirty="0"/>
              <a:t> Όλγα</a:t>
            </a:r>
            <a:r>
              <a:rPr lang="el-GR" sz="4000" b="1" baseline="30000" dirty="0"/>
              <a:t>3</a:t>
            </a:r>
            <a:endParaRPr lang="el-GR" sz="4000" dirty="0"/>
          </a:p>
        </p:txBody>
      </p:sp>
      <p:sp>
        <p:nvSpPr>
          <p:cNvPr id="7" name="TextBox 6"/>
          <p:cNvSpPr txBox="1"/>
          <p:nvPr/>
        </p:nvSpPr>
        <p:spPr>
          <a:xfrm>
            <a:off x="382360" y="7409375"/>
            <a:ext cx="7820532" cy="10556736"/>
          </a:xfrm>
          <a:prstGeom prst="rect">
            <a:avLst/>
          </a:prstGeom>
          <a:noFill/>
          <a:ln>
            <a:noFill/>
          </a:ln>
        </p:spPr>
        <p:txBody>
          <a:bodyPr wrap="square" rtlCol="0">
            <a:spAutoFit/>
          </a:bodyPr>
          <a:lstStyle/>
          <a:p>
            <a:pPr algn="just"/>
            <a:r>
              <a:rPr lang="el-GR" sz="3600" b="1" dirty="0">
                <a:solidFill>
                  <a:schemeClr val="bg2">
                    <a:lumMod val="50000"/>
                  </a:schemeClr>
                </a:solidFill>
              </a:rPr>
              <a:t>ΕΙΣΑΓΩΓΗ</a:t>
            </a:r>
          </a:p>
          <a:p>
            <a:pPr algn="just"/>
            <a:endParaRPr lang="el-GR" sz="3200" b="1" dirty="0">
              <a:solidFill>
                <a:srgbClr val="800080"/>
              </a:solidFill>
            </a:endParaRPr>
          </a:p>
          <a:p>
            <a:r>
              <a:rPr lang="el-GR" sz="3600" b="1" dirty="0" smtClean="0"/>
              <a:t>Οι</a:t>
            </a:r>
            <a:r>
              <a:rPr lang="el-GR" sz="4000" b="1" dirty="0" smtClean="0"/>
              <a:t> </a:t>
            </a:r>
            <a:r>
              <a:rPr lang="el-GR" sz="3600" b="1" dirty="0"/>
              <a:t>διεθνείς  επιταγές της αγοράς εργασίας που αφορούν την υγεία και την ασφάλεια των υγειονομικών και ειδικά στην περίοδο της πανδημίας </a:t>
            </a:r>
            <a:r>
              <a:rPr lang="en-US" sz="3600" b="1" dirty="0" err="1"/>
              <a:t>Covid</a:t>
            </a:r>
            <a:r>
              <a:rPr lang="el-GR" sz="3600" b="1" dirty="0"/>
              <a:t>-19 κατέστησαν αναγκαιότητα  την εκτεταμένη εφαρμογή εκπαιδευτικών δράσεων. </a:t>
            </a:r>
            <a:endParaRPr lang="el-GR" sz="3600" dirty="0"/>
          </a:p>
          <a:p>
            <a:pPr algn="just"/>
            <a:endParaRPr lang="el-GR" sz="3600" dirty="0"/>
          </a:p>
          <a:p>
            <a:pPr algn="just"/>
            <a:endParaRPr lang="el-GR" sz="3600" dirty="0"/>
          </a:p>
          <a:p>
            <a:pPr algn="just"/>
            <a:r>
              <a:rPr lang="el-GR" sz="3600" b="1" dirty="0">
                <a:solidFill>
                  <a:schemeClr val="bg2">
                    <a:lumMod val="50000"/>
                  </a:schemeClr>
                </a:solidFill>
              </a:rPr>
              <a:t>ΣΚΟΠΟΣ</a:t>
            </a:r>
          </a:p>
          <a:p>
            <a:r>
              <a:rPr lang="el-GR" sz="3600" dirty="0"/>
              <a:t> </a:t>
            </a:r>
            <a:r>
              <a:rPr lang="el-GR" sz="3600" b="1" dirty="0"/>
              <a:t>είναι η ανάδειξη της αναγκαιότητας σχεδιασμού και διεξαγωγής εκπαιδευτικών σεμιναρίων σε επίπεδο υγειονομικών οργανισμών, που αφορούν  την εκμάθηση τήρησης μέσων ατομικής προστασίας.</a:t>
            </a:r>
            <a:endParaRPr lang="el-GR" sz="3600" dirty="0"/>
          </a:p>
          <a:p>
            <a:endParaRPr lang="el-GR" sz="3600" dirty="0">
              <a:solidFill>
                <a:srgbClr val="800080"/>
              </a:solidFill>
            </a:endParaRPr>
          </a:p>
        </p:txBody>
      </p:sp>
      <p:sp>
        <p:nvSpPr>
          <p:cNvPr id="8" name="TextBox 7"/>
          <p:cNvSpPr txBox="1"/>
          <p:nvPr/>
        </p:nvSpPr>
        <p:spPr>
          <a:xfrm>
            <a:off x="8329223" y="-1795264"/>
            <a:ext cx="7352270" cy="19112925"/>
          </a:xfrm>
          <a:prstGeom prst="rect">
            <a:avLst/>
          </a:prstGeom>
          <a:noFill/>
          <a:ln>
            <a:noFill/>
          </a:ln>
        </p:spPr>
        <p:txBody>
          <a:bodyPr wrap="square" rtlCol="0">
            <a:spAutoFit/>
          </a:bodyPr>
          <a:lstStyle/>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l-GR" sz="3200" b="1" dirty="0">
              <a:solidFill>
                <a:schemeClr val="bg1"/>
              </a:solidFill>
            </a:endParaRPr>
          </a:p>
          <a:p>
            <a:pPr algn="just"/>
            <a:endParaRPr lang="en-US" sz="3600" b="1" dirty="0">
              <a:solidFill>
                <a:srgbClr val="FF66FF"/>
              </a:solidFill>
            </a:endParaRPr>
          </a:p>
          <a:p>
            <a:pPr algn="just"/>
            <a:r>
              <a:rPr lang="el-GR" sz="3600" b="1" dirty="0" smtClean="0">
                <a:solidFill>
                  <a:schemeClr val="bg2">
                    <a:lumMod val="50000"/>
                  </a:schemeClr>
                </a:solidFill>
              </a:rPr>
              <a:t>ΜΕΘΟΔΟΛΟΓΙΑ</a:t>
            </a:r>
            <a:endParaRPr lang="en-US" sz="3600" b="1" dirty="0" smtClean="0">
              <a:solidFill>
                <a:schemeClr val="bg2">
                  <a:lumMod val="50000"/>
                </a:schemeClr>
              </a:solidFill>
            </a:endParaRPr>
          </a:p>
          <a:p>
            <a:pPr algn="just"/>
            <a:endParaRPr lang="en-US" sz="3200" b="1" dirty="0" smtClean="0">
              <a:solidFill>
                <a:srgbClr val="FF66FF"/>
              </a:solidFill>
            </a:endParaRPr>
          </a:p>
          <a:p>
            <a:r>
              <a:rPr lang="el-GR" sz="3600" b="1" dirty="0"/>
              <a:t>Διερευνήθηκαν αριθμητικά στοιχεία διενέργειας εκπαιδευτικών συνεδριών, τα οποία αποτέλεσαν συνεργασία του γραφείου νοσοκομειακών λοιμώξεων και του γραφείου εκπαίδευσης νοσηλευτικής υπηρεσίας, σε χρονικό διάστημα από τον Ιανουάριο του 2020 έως τον Οκτώβριο του 2022. </a:t>
            </a:r>
            <a:endParaRPr lang="el-GR" sz="3600" b="1" dirty="0" smtClean="0"/>
          </a:p>
          <a:p>
            <a:endParaRPr lang="el-GR" sz="3600" b="1" dirty="0"/>
          </a:p>
          <a:p>
            <a:endParaRPr lang="el-GR" sz="3600" b="1" dirty="0" smtClean="0"/>
          </a:p>
          <a:p>
            <a:r>
              <a:rPr lang="el-GR" sz="3600" b="1" dirty="0" smtClean="0"/>
              <a:t>Εκπαιδεύτηκαν </a:t>
            </a:r>
            <a:r>
              <a:rPr lang="el-GR" sz="3600" b="1" dirty="0"/>
              <a:t>υγειονομικοί όλων των ειδικοτήτων: ιατροί, νοσηλευτές, φυσικοθεραπευτές, τεχνολόγοι εργαστηρίων, βοηθητικό προσωπικό, προσωπικό καθαριότητας και </a:t>
            </a:r>
            <a:r>
              <a:rPr lang="el-GR" sz="3600" b="1" dirty="0" err="1"/>
              <a:t>τραπεζοκομίας</a:t>
            </a:r>
            <a:r>
              <a:rPr lang="el-GR" sz="3600" b="1" dirty="0"/>
              <a:t>, αποκλειστικές νοσοκόμες, φοιτητές και σπουδαστές.</a:t>
            </a:r>
            <a:endParaRPr lang="el-GR" sz="3600" dirty="0"/>
          </a:p>
          <a:p>
            <a:pPr algn="just"/>
            <a:endParaRPr lang="el-GR" sz="4000" b="1" dirty="0">
              <a:solidFill>
                <a:srgbClr val="FF66FF"/>
              </a:solidFill>
            </a:endParaRPr>
          </a:p>
        </p:txBody>
      </p:sp>
      <p:sp>
        <p:nvSpPr>
          <p:cNvPr id="9" name="TextBox 8"/>
          <p:cNvSpPr txBox="1"/>
          <p:nvPr/>
        </p:nvSpPr>
        <p:spPr>
          <a:xfrm>
            <a:off x="15934156" y="5109859"/>
            <a:ext cx="7167718" cy="13326725"/>
          </a:xfrm>
          <a:prstGeom prst="rect">
            <a:avLst/>
          </a:prstGeom>
          <a:noFill/>
          <a:ln>
            <a:noFill/>
          </a:ln>
        </p:spPr>
        <p:txBody>
          <a:bodyPr wrap="square" rtlCol="0">
            <a:spAutoFit/>
          </a:bodyPr>
          <a:lstStyle/>
          <a:p>
            <a:pPr algn="just"/>
            <a:r>
              <a:rPr lang="el-GR" sz="3600" b="1" dirty="0">
                <a:solidFill>
                  <a:schemeClr val="bg2">
                    <a:lumMod val="50000"/>
                  </a:schemeClr>
                </a:solidFill>
              </a:rPr>
              <a:t>ΑΠΟΤΕΛΕΣΜΑΤΑ</a:t>
            </a:r>
          </a:p>
          <a:p>
            <a:r>
              <a:rPr lang="el-GR" sz="3200" dirty="0"/>
              <a:t> </a:t>
            </a:r>
            <a:r>
              <a:rPr lang="el-GR" sz="3600" b="1" dirty="0"/>
              <a:t>Διενεργήθηκαν συνολικά εκατό τέσσερις (104) εκπαιδευτικές συνεδρίες και συμμετείχαν χίλιοι δέκα εννέα (1019) υγειονομικοί. Όσον αφορά τις διδακτικές μεθόδους αξιοποιήθηκε η προσομοίωση σε ομάδες των δέκα  περίπου ατόμων στη δια ζώσης διδασκαλία, τηρώντας τα μέτρα πρόληψης αποφυγής συγχρωτισμού και διασποράς της πανδημίας. </a:t>
            </a:r>
            <a:endParaRPr lang="el-GR" sz="3600" b="1" dirty="0" smtClean="0"/>
          </a:p>
          <a:p>
            <a:r>
              <a:rPr lang="el-GR" sz="3600" b="1" dirty="0" smtClean="0"/>
              <a:t>Οι </a:t>
            </a:r>
            <a:r>
              <a:rPr lang="el-GR" sz="3600" b="1" dirty="0"/>
              <a:t>επαγγελματίες υγείας κατανόησαν όλα τα στάδια των ενδεδειγμένων οδηγιών ένδυσης και </a:t>
            </a:r>
            <a:r>
              <a:rPr lang="el-GR" sz="3600" b="1" dirty="0" err="1"/>
              <a:t>απένδυσης</a:t>
            </a:r>
            <a:r>
              <a:rPr lang="el-GR" sz="3600" b="1" dirty="0"/>
              <a:t>. Τους δόθηκε η ευκαιρία να εκφράσουν τις ανησυχίες και τους φόβους τους σχετικά με την ασφάλεια της χρήσης του εξοπλισμού ατομικής προστασίας και να λάβουν σαφείς και ορθολογικές απαντήσεις.</a:t>
            </a:r>
            <a:endParaRPr lang="el-GR" sz="3600" dirty="0"/>
          </a:p>
          <a:p>
            <a:endParaRPr lang="el-GR" sz="3600" dirty="0"/>
          </a:p>
        </p:txBody>
      </p:sp>
      <p:sp>
        <p:nvSpPr>
          <p:cNvPr id="10" name="TextBox 9"/>
          <p:cNvSpPr txBox="1"/>
          <p:nvPr/>
        </p:nvSpPr>
        <p:spPr>
          <a:xfrm>
            <a:off x="23101874" y="5109859"/>
            <a:ext cx="7949133" cy="14281987"/>
          </a:xfrm>
          <a:prstGeom prst="rect">
            <a:avLst/>
          </a:prstGeom>
          <a:noFill/>
          <a:ln>
            <a:noFill/>
          </a:ln>
        </p:spPr>
        <p:txBody>
          <a:bodyPr wrap="square" rtlCol="0">
            <a:spAutoFit/>
          </a:bodyPr>
          <a:lstStyle/>
          <a:p>
            <a:r>
              <a:rPr lang="el-GR" sz="3600" b="1" dirty="0" smtClean="0">
                <a:solidFill>
                  <a:schemeClr val="bg2">
                    <a:lumMod val="50000"/>
                  </a:schemeClr>
                </a:solidFill>
              </a:rPr>
              <a:t>ΣΥΜΠΕΡΑΣΜΑΤΑ</a:t>
            </a:r>
            <a:endParaRPr lang="en-US" sz="3600" b="1" dirty="0" smtClean="0">
              <a:solidFill>
                <a:schemeClr val="bg2">
                  <a:lumMod val="50000"/>
                </a:schemeClr>
              </a:solidFill>
            </a:endParaRPr>
          </a:p>
          <a:p>
            <a:r>
              <a:rPr lang="el-GR" sz="3600" b="1" dirty="0"/>
              <a:t>Η εκπαίδευση του ανθρώπινου δυναμικού στους υγειονομικούς οργανισμούς αποτελεί την ασφαλιστική δικλείδα για την επιτυχή εφαρμογή του συνόλου των δράσεων σε περίπτωση υγειονομικής ετοιμότητας και αντιμετώπισης καταστάσεων κρίσης. Αποτελεσματικές εκπαιδευτικές μέθοδοι  ενεργητικής μάθησης οδηγούν στον ορθό τρόπο μεταφοράς της πληροφορίας, στην ανάπτυξη επικοινωνιακών δεξιοτήτων και στη διαχείριση του συναισθήματος. </a:t>
            </a:r>
            <a:endParaRPr lang="el-GR" sz="3600" dirty="0"/>
          </a:p>
          <a:p>
            <a:pPr algn="just"/>
            <a:endParaRPr lang="el-GR" sz="2800" b="1" dirty="0" smtClean="0">
              <a:solidFill>
                <a:srgbClr val="FF66FF"/>
              </a:solidFill>
            </a:endParaRPr>
          </a:p>
          <a:p>
            <a:pPr algn="just"/>
            <a:r>
              <a:rPr lang="el-GR" sz="2800" b="1" dirty="0" smtClean="0">
                <a:solidFill>
                  <a:srgbClr val="FF66FF"/>
                </a:solidFill>
              </a:rPr>
              <a:t>ΛΕΞΕΙΣ-ΚΛΕΙΔΙΑ</a:t>
            </a:r>
            <a:r>
              <a:rPr lang="el-GR" sz="2800" b="1" dirty="0">
                <a:solidFill>
                  <a:srgbClr val="FF66FF"/>
                </a:solidFill>
              </a:rPr>
              <a:t>: </a:t>
            </a:r>
          </a:p>
          <a:p>
            <a:r>
              <a:rPr lang="el-GR" sz="2400" b="1" dirty="0"/>
              <a:t>εκπαιδευτική προσομοίωση, μέτρα ατομικής προστασίας </a:t>
            </a:r>
            <a:r>
              <a:rPr lang="en-US" sz="2400" b="1" dirty="0" err="1"/>
              <a:t>Covid</a:t>
            </a:r>
            <a:r>
              <a:rPr lang="el-GR" sz="2400" b="1" dirty="0"/>
              <a:t>-19, πανδημία </a:t>
            </a:r>
            <a:r>
              <a:rPr lang="en-US" sz="2400" b="1" dirty="0" err="1"/>
              <a:t>Covid</a:t>
            </a:r>
            <a:r>
              <a:rPr lang="el-GR" sz="2400" b="1" dirty="0"/>
              <a:t>-19, υγεία και ασφάλεια εργαζομένων</a:t>
            </a:r>
            <a:endParaRPr lang="el-GR" sz="2400" dirty="0"/>
          </a:p>
          <a:p>
            <a:pPr algn="just"/>
            <a:r>
              <a:rPr lang="el-GR" sz="2800" b="1" dirty="0" smtClean="0">
                <a:solidFill>
                  <a:srgbClr val="FF66FF"/>
                </a:solidFill>
              </a:rPr>
              <a:t>ΒΙΒΛΙΟΓΡΑΦΙΑ</a:t>
            </a:r>
          </a:p>
          <a:p>
            <a:pPr algn="just">
              <a:lnSpc>
                <a:spcPct val="107000"/>
              </a:lnSpc>
              <a:spcAft>
                <a:spcPts val="800"/>
              </a:spcAft>
            </a:pPr>
            <a:r>
              <a:rPr lang="en-US" sz="2400" b="1" dirty="0" smtClean="0">
                <a:ea typeface="Times New Roman" panose="02020603050405020304" pitchFamily="18" charset="0"/>
                <a:cs typeface="Times New Roman" panose="02020603050405020304" pitchFamily="18" charset="0"/>
              </a:rPr>
              <a:t>WHO</a:t>
            </a:r>
            <a:r>
              <a:rPr lang="el-GR" sz="2400" b="1" dirty="0">
                <a:ea typeface="Times New Roman" panose="02020603050405020304" pitchFamily="18" charset="0"/>
                <a:cs typeface="Times New Roman" panose="02020603050405020304" pitchFamily="18" charset="0"/>
              </a:rPr>
              <a:t>. 2018. </a:t>
            </a:r>
            <a:r>
              <a:rPr lang="en-US" sz="2400" b="1" dirty="0">
                <a:ea typeface="Times New Roman" panose="02020603050405020304" pitchFamily="18" charset="0"/>
                <a:cs typeface="Times New Roman" panose="02020603050405020304" pitchFamily="18" charset="0"/>
              </a:rPr>
              <a:t>Simulation in nursing and midwife education. Copenhagen: Publication WHO</a:t>
            </a:r>
            <a:endParaRPr lang="el-GR" sz="2400" dirty="0">
              <a:ea typeface="Times New Roman" panose="02020603050405020304" pitchFamily="18" charset="0"/>
              <a:cs typeface="Times New Roman" panose="02020603050405020304" pitchFamily="18" charset="0"/>
            </a:endParaRPr>
          </a:p>
          <a:p>
            <a:pPr algn="just">
              <a:lnSpc>
                <a:spcPct val="107000"/>
              </a:lnSpc>
              <a:spcAft>
                <a:spcPts val="800"/>
              </a:spcAft>
            </a:pPr>
            <a:r>
              <a:rPr lang="en-US" sz="2400" b="1" dirty="0">
                <a:ea typeface="Times New Roman" panose="02020603050405020304" pitchFamily="18" charset="0"/>
                <a:cs typeface="Times New Roman" panose="02020603050405020304" pitchFamily="18" charset="0"/>
              </a:rPr>
              <a:t>ECDC. 2020. Guidance for wearing and removing personal protective equipment in healthcare settings for the care of patients with suspected or confirmed COVID-19. </a:t>
            </a:r>
            <a:endParaRPr lang="el-GR" sz="2400" dirty="0">
              <a:ea typeface="Times New Roman" panose="02020603050405020304" pitchFamily="18" charset="0"/>
              <a:cs typeface="Times New Roman" panose="02020603050405020304" pitchFamily="18" charset="0"/>
            </a:endParaRPr>
          </a:p>
          <a:p>
            <a:pPr algn="just">
              <a:lnSpc>
                <a:spcPct val="107000"/>
              </a:lnSpc>
              <a:spcAft>
                <a:spcPts val="800"/>
              </a:spcAft>
            </a:pPr>
            <a:r>
              <a:rPr lang="el-GR" sz="2400" b="1" dirty="0">
                <a:ea typeface="Times New Roman" panose="02020603050405020304" pitchFamily="18" charset="0"/>
                <a:cs typeface="Times New Roman" panose="02020603050405020304" pitchFamily="18" charset="0"/>
              </a:rPr>
              <a:t>ΕΟΔΥ. 2020. Εφαρμογή μέτρων ατομικής προστασίας. </a:t>
            </a:r>
          </a:p>
          <a:p>
            <a:pPr algn="just"/>
            <a:endParaRPr lang="el-GR" sz="2000" b="1" dirty="0">
              <a:solidFill>
                <a:srgbClr val="FF66FF"/>
              </a:solidFill>
            </a:endParaRPr>
          </a:p>
          <a:p>
            <a:pPr algn="just"/>
            <a:endParaRPr lang="el-GR" sz="2000" b="1" dirty="0">
              <a:solidFill>
                <a:srgbClr val="FF66FF"/>
              </a:solidFill>
            </a:endParaRPr>
          </a:p>
          <a:p>
            <a:pPr marL="457200" indent="-457200" algn="just">
              <a:buAutoNum type="arabicPeriod"/>
            </a:pPr>
            <a:endParaRPr lang="en-US" sz="2000" dirty="0"/>
          </a:p>
          <a:p>
            <a:pPr algn="just"/>
            <a:endParaRPr lang="el-GR" sz="2400" dirty="0"/>
          </a:p>
        </p:txBody>
      </p:sp>
      <p:sp>
        <p:nvSpPr>
          <p:cNvPr id="3" name="TextBox 2"/>
          <p:cNvSpPr txBox="1"/>
          <p:nvPr/>
        </p:nvSpPr>
        <p:spPr>
          <a:xfrm>
            <a:off x="15217748" y="2774421"/>
            <a:ext cx="11676185" cy="2062103"/>
          </a:xfrm>
          <a:prstGeom prst="rect">
            <a:avLst/>
          </a:prstGeom>
          <a:noFill/>
          <a:ln>
            <a:solidFill>
              <a:srgbClr val="B62DB9"/>
            </a:solidFill>
          </a:ln>
        </p:spPr>
        <p:txBody>
          <a:bodyPr wrap="square" rtlCol="0">
            <a:spAutoFit/>
          </a:bodyPr>
          <a:lstStyle/>
          <a:p>
            <a:pPr lvl="0"/>
            <a:r>
              <a:rPr lang="en-US" sz="3200" b="1" dirty="0" smtClean="0"/>
              <a:t>1. </a:t>
            </a:r>
            <a:r>
              <a:rPr lang="el-GR" sz="3200" b="1" dirty="0" smtClean="0"/>
              <a:t>Νοσηλεύτρια </a:t>
            </a:r>
            <a:r>
              <a:rPr lang="el-GR" sz="3200" b="1" dirty="0"/>
              <a:t>Ελέγχου Λοιμώξεων, ΓΝ «Ασκληπιείο» Βούλας</a:t>
            </a:r>
            <a:endParaRPr lang="el-GR" sz="3200" dirty="0"/>
          </a:p>
          <a:p>
            <a:pPr lvl="0"/>
            <a:r>
              <a:rPr lang="en-US" sz="3200" b="1" dirty="0" smtClean="0"/>
              <a:t>2. </a:t>
            </a:r>
            <a:r>
              <a:rPr lang="el-GR" sz="3200" b="1" dirty="0" smtClean="0"/>
              <a:t>Τομεάρχης </a:t>
            </a:r>
            <a:r>
              <a:rPr lang="el-GR" sz="3200" b="1" dirty="0"/>
              <a:t>Νοσηλευτικής Υπηρεσίας &amp; Γραφείο Εκπαίδευσης,                  </a:t>
            </a:r>
            <a:endParaRPr lang="en-US" sz="3200" b="1" dirty="0" smtClean="0"/>
          </a:p>
          <a:p>
            <a:pPr lvl="0"/>
            <a:r>
              <a:rPr lang="el-GR" sz="3200" b="1" dirty="0" smtClean="0"/>
              <a:t>  </a:t>
            </a:r>
            <a:r>
              <a:rPr lang="el-GR" sz="3200" b="1" dirty="0"/>
              <a:t>ΓΝ «Ασκληπιείο» Βούλας</a:t>
            </a:r>
            <a:endParaRPr lang="el-GR" sz="3200" dirty="0"/>
          </a:p>
          <a:p>
            <a:pPr lvl="0"/>
            <a:r>
              <a:rPr lang="en-US" sz="3200" b="1" dirty="0" smtClean="0"/>
              <a:t>3. </a:t>
            </a:r>
            <a:r>
              <a:rPr lang="el-GR" sz="3200" b="1" dirty="0" smtClean="0"/>
              <a:t>Διευθύντρια </a:t>
            </a:r>
            <a:r>
              <a:rPr lang="el-GR" sz="3200" b="1" dirty="0"/>
              <a:t>Νοσηλευτικής Υπηρεσίας, ΓΝ «Ασκληπιείο» Βούλας</a:t>
            </a:r>
            <a:endParaRPr lang="el-GR" sz="3200" dirty="0"/>
          </a:p>
        </p:txBody>
      </p:sp>
      <p:pic>
        <p:nvPicPr>
          <p:cNvPr id="12" name="Εικόνα 11"/>
          <p:cNvPicPr>
            <a:picLocks noChangeAspect="1"/>
          </p:cNvPicPr>
          <p:nvPr/>
        </p:nvPicPr>
        <p:blipFill>
          <a:blip r:embed="rId2"/>
          <a:stretch>
            <a:fillRect/>
          </a:stretch>
        </p:blipFill>
        <p:spPr>
          <a:xfrm>
            <a:off x="1690032" y="158467"/>
            <a:ext cx="10315326" cy="1969179"/>
          </a:xfrm>
          <a:prstGeom prst="rect">
            <a:avLst/>
          </a:prstGeom>
          <a:ln>
            <a:solidFill>
              <a:schemeClr val="bg2">
                <a:lumMod val="50000"/>
              </a:schemeClr>
            </a:solidFill>
          </a:ln>
        </p:spPr>
      </p:pic>
      <p:graphicFrame>
        <p:nvGraphicFramePr>
          <p:cNvPr id="13" name="Διάγραμμα 12"/>
          <p:cNvGraphicFramePr/>
          <p:nvPr>
            <p:extLst>
              <p:ext uri="{D42A27DB-BD31-4B8C-83A1-F6EECF244321}">
                <p14:modId xmlns:p14="http://schemas.microsoft.com/office/powerpoint/2010/main" val="1003332072"/>
              </p:ext>
            </p:extLst>
          </p:nvPr>
        </p:nvGraphicFramePr>
        <p:xfrm>
          <a:off x="-269640" y="2338709"/>
          <a:ext cx="10469236" cy="55567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25583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υράνιο">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Ουράνιο</Template>
  <TotalTime>122</TotalTime>
  <Words>410</Words>
  <Application>Microsoft Office PowerPoint</Application>
  <PresentationFormat>Προσαρμογή</PresentationFormat>
  <Paragraphs>52</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Calibri Light</vt:lpstr>
      <vt:lpstr>Times New Roman</vt:lpstr>
      <vt:lpstr>Ουράνιο</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Δημητρης Σπανοπουλος</dc:creator>
  <cp:lastModifiedBy>ΠΟΥΛΗΜΕΝΑΚΟΥ ΓΕΩΡΓΙΑ</cp:lastModifiedBy>
  <cp:revision>16</cp:revision>
  <dcterms:created xsi:type="dcterms:W3CDTF">2017-05-30T05:27:05Z</dcterms:created>
  <dcterms:modified xsi:type="dcterms:W3CDTF">2022-10-29T19:58:47Z</dcterms:modified>
</cp:coreProperties>
</file>