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5761038" cy="3240088"/>
  <p:notesSz cx="6858000" cy="9144000"/>
  <p:defaultTextStyle>
    <a:defPPr>
      <a:defRPr lang="el-GR"/>
    </a:defPPr>
    <a:lvl1pPr marL="0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1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995" autoAdjust="0"/>
    <p:restoredTop sz="99558" autoAdjust="0"/>
  </p:normalViewPr>
  <p:slideViewPr>
    <p:cSldViewPr snapToGrid="0">
      <p:cViewPr>
        <p:scale>
          <a:sx n="230" d="100"/>
          <a:sy n="230" d="100"/>
        </p:scale>
        <p:origin x="-1518" y="-276"/>
      </p:cViewPr>
      <p:guideLst>
        <p:guide orient="horz" pos="1021"/>
        <p:guide pos="18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000" b="1" dirty="0" smtClean="0">
                <a:solidFill>
                  <a:schemeClr val="tx1"/>
                </a:solidFill>
              </a:rPr>
              <a:t>ΣΥΝΟΛΟ</a:t>
            </a:r>
            <a:r>
              <a:rPr lang="el-GR" sz="1000" b="1" baseline="0" dirty="0" smtClean="0">
                <a:solidFill>
                  <a:schemeClr val="tx1"/>
                </a:solidFill>
              </a:rPr>
              <a:t> ΕΜΒΟΛΙΑΣΘΕΝΤΩΝ ΕΥ </a:t>
            </a:r>
          </a:p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000" b="1" baseline="0" dirty="0" smtClean="0">
                <a:solidFill>
                  <a:schemeClr val="tx1"/>
                </a:solidFill>
              </a:rPr>
              <a:t>ΑΝΑ ΕΤΟΣ</a:t>
            </a:r>
            <a:endParaRPr lang="en-US" sz="10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971311832434928"/>
          <c:y val="2.02572834504374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53975" cmpd="sng">
              <a:solidFill>
                <a:schemeClr val="accent1"/>
              </a:solidFill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0.18000000000000002</c:v>
                </c:pt>
                <c:pt idx="1">
                  <c:v>0.25</c:v>
                </c:pt>
                <c:pt idx="2">
                  <c:v>0.4</c:v>
                </c:pt>
                <c:pt idx="3">
                  <c:v>0.45</c:v>
                </c:pt>
                <c:pt idx="4">
                  <c:v>0.35000000000000003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8F-468D-9DE6-68FE70A5CC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88F-468D-9DE6-68FE70A5CC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88F-468D-9DE6-68FE70A5C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614016"/>
        <c:axId val="183959936"/>
      </c:barChart>
      <c:catAx>
        <c:axId val="1746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3959936"/>
        <c:crosses val="autoZero"/>
        <c:auto val="1"/>
        <c:lblAlgn val="ctr"/>
        <c:lblOffset val="100"/>
        <c:noMultiLvlLbl val="0"/>
      </c:catAx>
      <c:valAx>
        <c:axId val="18395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7461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42652-A11F-405C-B804-85319769A6DA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EA31C-077D-4F4E-A638-98A9828DDF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685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7DD7FFD-37D9-4A00-8B82-2D8DE8988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130" y="530264"/>
            <a:ext cx="4320779" cy="1128031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088E2536-271C-4D0C-9771-CD0A12166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130" y="1701796"/>
            <a:ext cx="4320779" cy="782271"/>
          </a:xfrm>
        </p:spPr>
        <p:txBody>
          <a:bodyPr/>
          <a:lstStyle>
            <a:lvl1pPr marL="0" indent="0" algn="ctr">
              <a:buNone/>
              <a:defRPr sz="1100"/>
            </a:lvl1pPr>
            <a:lvl2pPr marL="216027" indent="0" algn="ctr">
              <a:buNone/>
              <a:defRPr sz="900"/>
            </a:lvl2pPr>
            <a:lvl3pPr marL="432054" indent="0" algn="ctr">
              <a:buNone/>
              <a:defRPr sz="900"/>
            </a:lvl3pPr>
            <a:lvl4pPr marL="648081" indent="0" algn="ctr">
              <a:buNone/>
              <a:defRPr sz="800"/>
            </a:lvl4pPr>
            <a:lvl5pPr marL="864108" indent="0" algn="ctr">
              <a:buNone/>
              <a:defRPr sz="800"/>
            </a:lvl5pPr>
            <a:lvl6pPr marL="1080135" indent="0" algn="ctr">
              <a:buNone/>
              <a:defRPr sz="800"/>
            </a:lvl6pPr>
            <a:lvl7pPr marL="1296162" indent="0" algn="ctr">
              <a:buNone/>
              <a:defRPr sz="800"/>
            </a:lvl7pPr>
            <a:lvl8pPr marL="1512189" indent="0" algn="ctr">
              <a:buNone/>
              <a:defRPr sz="800"/>
            </a:lvl8pPr>
            <a:lvl9pPr marL="1728216" indent="0" algn="ctr">
              <a:buNone/>
              <a:defRPr sz="8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DBEEB4BF-3288-4DBD-A046-00028858A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960C-79AA-4B79-9DE3-2F9657B2C060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B30417F-970E-45E6-AB12-C0AE4FB3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8F163FB-B380-4084-BAC7-532E2A23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760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5E61389-4524-4296-9FC3-3E942CF79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12002A20-1D19-45D5-9D4F-4E40D82EE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9E9321AB-2D2B-4AAD-8C19-03429A00F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0B5-904A-4740-BA54-96FEAD02E8F3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6E72A7DE-9EFC-42E9-90C7-210067BF2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9DB0EEE-1468-454C-9CE4-19D70FC4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466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F9086DCC-5B6C-4D33-8192-FEFB8695C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122743" y="172505"/>
            <a:ext cx="1242224" cy="2745825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B8DE9DE3-A1AD-4BA7-BD8F-9436E819E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6072" y="172505"/>
            <a:ext cx="3654658" cy="274582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085891EB-D5EF-4821-A89E-8C7703C22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A553-F84F-45C4-BDB9-1DC1F741E1D5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EF15C904-2C52-41D7-9473-E7C265ADE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76956A14-DA30-4AC0-A2AA-F0FE0B3E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118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C6B249F-6F42-46CA-AC5A-28FE7B085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30B07C4-A893-4FE7-9CED-FB056EFCC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52A70B70-3B48-4B65-8568-225E1713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3C3C-28B2-4816-A9C9-7EA4FD7C6811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FDBC68B2-C3D0-4EDA-B77C-577FB034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8C39F8EC-AA54-45A9-9154-D61513BE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992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7463741-725D-462B-AB07-6625C5C47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071" y="807773"/>
            <a:ext cx="4968895" cy="1347786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7F5DD3C5-6065-48F8-AFE4-11A01431A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071" y="2168309"/>
            <a:ext cx="4968895" cy="708769"/>
          </a:xfr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1602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3205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4808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86410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08013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29616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51218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7282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8CD11F7C-D001-401A-B280-1ED11BADB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F084-27DA-4714-AB73-3A4519B265D9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07BF7E5D-32F8-4B3E-9A96-DB870C48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AE200721-B56D-40EA-87E7-158390365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096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DA1151A-7354-4F8E-8ADF-16DCD431C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99C4309-C048-4C1A-A7A7-CF10C07BF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6071" y="862523"/>
            <a:ext cx="2448441" cy="205580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79C0BAA3-FC86-4686-BD00-194B4E5A0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16526" y="862523"/>
            <a:ext cx="2448441" cy="205580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C88DEF98-6369-4E3B-AEE3-ED5F90938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A0FC-FD31-4BCB-81F9-F80A6CA67F8B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E7DD80D7-0D98-4958-807F-CEBA884D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5EE7DF1C-C00D-4D56-9EF2-711584A8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269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26ECEA8-8BD9-44F6-BCAA-73129D846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22" y="172505"/>
            <a:ext cx="4968895" cy="6262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AC0E5F1E-B2FD-4253-892D-8A5C14F10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22" y="794272"/>
            <a:ext cx="2437189" cy="389260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027" indent="0">
              <a:buNone/>
              <a:defRPr sz="900" b="1"/>
            </a:lvl2pPr>
            <a:lvl3pPr marL="432054" indent="0">
              <a:buNone/>
              <a:defRPr sz="900" b="1"/>
            </a:lvl3pPr>
            <a:lvl4pPr marL="648081" indent="0">
              <a:buNone/>
              <a:defRPr sz="800" b="1"/>
            </a:lvl4pPr>
            <a:lvl5pPr marL="864108" indent="0">
              <a:buNone/>
              <a:defRPr sz="800" b="1"/>
            </a:lvl5pPr>
            <a:lvl6pPr marL="1080135" indent="0">
              <a:buNone/>
              <a:defRPr sz="800" b="1"/>
            </a:lvl6pPr>
            <a:lvl7pPr marL="1296162" indent="0">
              <a:buNone/>
              <a:defRPr sz="800" b="1"/>
            </a:lvl7pPr>
            <a:lvl8pPr marL="1512189" indent="0">
              <a:buNone/>
              <a:defRPr sz="800" b="1"/>
            </a:lvl8pPr>
            <a:lvl9pPr marL="1728216" indent="0">
              <a:buNone/>
              <a:defRPr sz="8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29C31873-FD43-41EA-A219-24019F9BF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822" y="1183532"/>
            <a:ext cx="2437189" cy="17407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FB44F6F1-2CCB-4930-859A-0E7DB48EF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16525" y="794272"/>
            <a:ext cx="2449192" cy="389260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027" indent="0">
              <a:buNone/>
              <a:defRPr sz="900" b="1"/>
            </a:lvl2pPr>
            <a:lvl3pPr marL="432054" indent="0">
              <a:buNone/>
              <a:defRPr sz="900" b="1"/>
            </a:lvl3pPr>
            <a:lvl4pPr marL="648081" indent="0">
              <a:buNone/>
              <a:defRPr sz="800" b="1"/>
            </a:lvl4pPr>
            <a:lvl5pPr marL="864108" indent="0">
              <a:buNone/>
              <a:defRPr sz="800" b="1"/>
            </a:lvl5pPr>
            <a:lvl6pPr marL="1080135" indent="0">
              <a:buNone/>
              <a:defRPr sz="800" b="1"/>
            </a:lvl6pPr>
            <a:lvl7pPr marL="1296162" indent="0">
              <a:buNone/>
              <a:defRPr sz="800" b="1"/>
            </a:lvl7pPr>
            <a:lvl8pPr marL="1512189" indent="0">
              <a:buNone/>
              <a:defRPr sz="800" b="1"/>
            </a:lvl8pPr>
            <a:lvl9pPr marL="1728216" indent="0">
              <a:buNone/>
              <a:defRPr sz="8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0110886C-C61F-4BF0-9358-C27926C348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916525" y="1183532"/>
            <a:ext cx="2449192" cy="17407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156B0D17-7E57-4498-A6CF-2F9E449B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7A51-5708-4A77-B9E8-7A80B16F5D24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2CFE971E-C02B-44EC-A440-3404C015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321D1C22-CD63-49CB-9068-9CAA945D9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562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C78D140-EA1E-4FB6-8775-19C3FD17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945637C5-ADFF-4D4F-B52C-BE33C3B87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B05-A0BD-4FE3-9289-4A50B879ACCD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6128F803-D9C3-440A-98CE-584FC37F0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89E19970-7B3E-4C75-98A2-D5CE98F1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15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D93311B6-8F3A-4628-831B-F9651984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25E-34A8-4574-B024-04C2410425AD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0647CA39-5C95-41D4-84CF-291598B09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64AF9D55-292D-4F23-81B8-6DECF1DC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446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1C03DB4-28B3-4747-8A60-44DF836C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22" y="216006"/>
            <a:ext cx="1858085" cy="756021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39BECCD-F92D-41D6-889F-C5069C880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9192" y="466513"/>
            <a:ext cx="2916525" cy="2302563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7A0F883C-3A1F-4C3C-A6B1-5D7CE8DC6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6822" y="972026"/>
            <a:ext cx="1858085" cy="1800799"/>
          </a:xfrm>
        </p:spPr>
        <p:txBody>
          <a:bodyPr/>
          <a:lstStyle>
            <a:lvl1pPr marL="0" indent="0">
              <a:buNone/>
              <a:defRPr sz="800"/>
            </a:lvl1pPr>
            <a:lvl2pPr marL="216027" indent="0">
              <a:buNone/>
              <a:defRPr sz="700"/>
            </a:lvl2pPr>
            <a:lvl3pPr marL="432054" indent="0">
              <a:buNone/>
              <a:defRPr sz="600"/>
            </a:lvl3pPr>
            <a:lvl4pPr marL="648081" indent="0">
              <a:buNone/>
              <a:defRPr sz="500"/>
            </a:lvl4pPr>
            <a:lvl5pPr marL="864108" indent="0">
              <a:buNone/>
              <a:defRPr sz="500"/>
            </a:lvl5pPr>
            <a:lvl6pPr marL="1080135" indent="0">
              <a:buNone/>
              <a:defRPr sz="500"/>
            </a:lvl6pPr>
            <a:lvl7pPr marL="1296162" indent="0">
              <a:buNone/>
              <a:defRPr sz="500"/>
            </a:lvl7pPr>
            <a:lvl8pPr marL="1512189" indent="0">
              <a:buNone/>
              <a:defRPr sz="500"/>
            </a:lvl8pPr>
            <a:lvl9pPr marL="1728216" indent="0">
              <a:buNone/>
              <a:defRPr sz="5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D8F70C84-365F-4067-B9AB-1BC7EBB95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62A-532A-47AF-B6DD-F9E9BCBB0668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9C871649-4FBF-41F7-91BE-36648916C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3A82FF51-BA73-498F-A919-CCBECC11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5055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4E4333D-6F61-4C7F-ADD4-973839038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22" y="216006"/>
            <a:ext cx="1858085" cy="756021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76907C73-9873-4B5A-86A4-FA86AF53B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449192" y="466513"/>
            <a:ext cx="2916525" cy="2302563"/>
          </a:xfrm>
        </p:spPr>
        <p:txBody>
          <a:bodyPr/>
          <a:lstStyle>
            <a:lvl1pPr marL="0" indent="0">
              <a:buNone/>
              <a:defRPr sz="1500"/>
            </a:lvl1pPr>
            <a:lvl2pPr marL="216027" indent="0">
              <a:buNone/>
              <a:defRPr sz="1300"/>
            </a:lvl2pPr>
            <a:lvl3pPr marL="432054" indent="0">
              <a:buNone/>
              <a:defRPr sz="1100"/>
            </a:lvl3pPr>
            <a:lvl4pPr marL="648081" indent="0">
              <a:buNone/>
              <a:defRPr sz="900"/>
            </a:lvl4pPr>
            <a:lvl5pPr marL="864108" indent="0">
              <a:buNone/>
              <a:defRPr sz="900"/>
            </a:lvl5pPr>
            <a:lvl6pPr marL="1080135" indent="0">
              <a:buNone/>
              <a:defRPr sz="900"/>
            </a:lvl6pPr>
            <a:lvl7pPr marL="1296162" indent="0">
              <a:buNone/>
              <a:defRPr sz="900"/>
            </a:lvl7pPr>
            <a:lvl8pPr marL="1512189" indent="0">
              <a:buNone/>
              <a:defRPr sz="900"/>
            </a:lvl8pPr>
            <a:lvl9pPr marL="1728216" indent="0">
              <a:buNone/>
              <a:defRPr sz="9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C3FAB5D7-FAFF-4357-A569-6C9AF71D4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6822" y="972026"/>
            <a:ext cx="1858085" cy="1800799"/>
          </a:xfrm>
        </p:spPr>
        <p:txBody>
          <a:bodyPr/>
          <a:lstStyle>
            <a:lvl1pPr marL="0" indent="0">
              <a:buNone/>
              <a:defRPr sz="800"/>
            </a:lvl1pPr>
            <a:lvl2pPr marL="216027" indent="0">
              <a:buNone/>
              <a:defRPr sz="700"/>
            </a:lvl2pPr>
            <a:lvl3pPr marL="432054" indent="0">
              <a:buNone/>
              <a:defRPr sz="600"/>
            </a:lvl3pPr>
            <a:lvl4pPr marL="648081" indent="0">
              <a:buNone/>
              <a:defRPr sz="500"/>
            </a:lvl4pPr>
            <a:lvl5pPr marL="864108" indent="0">
              <a:buNone/>
              <a:defRPr sz="500"/>
            </a:lvl5pPr>
            <a:lvl6pPr marL="1080135" indent="0">
              <a:buNone/>
              <a:defRPr sz="500"/>
            </a:lvl6pPr>
            <a:lvl7pPr marL="1296162" indent="0">
              <a:buNone/>
              <a:defRPr sz="500"/>
            </a:lvl7pPr>
            <a:lvl8pPr marL="1512189" indent="0">
              <a:buNone/>
              <a:defRPr sz="500"/>
            </a:lvl8pPr>
            <a:lvl9pPr marL="1728216" indent="0">
              <a:buNone/>
              <a:defRPr sz="5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B8DDBE56-3F60-463B-9E30-8660B3FE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1D1A-DE39-474F-B677-A01755729074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F50DB9EB-9423-4F56-A817-030D08C98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074E9E09-FA8B-460C-B9BA-7DA2D2DEC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786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D93957A2-BCE7-4361-BA3C-F5CA76EA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72" y="172505"/>
            <a:ext cx="4968895" cy="626267"/>
          </a:xfrm>
          <a:prstGeom prst="rect">
            <a:avLst/>
          </a:prstGeom>
        </p:spPr>
        <p:txBody>
          <a:bodyPr vert="horz" lIns="43205" tIns="21603" rIns="43205" bIns="21603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E7D51571-EEFC-4B8C-8408-9D40FC906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072" y="862523"/>
            <a:ext cx="4968895" cy="2055806"/>
          </a:xfrm>
          <a:prstGeom prst="rect">
            <a:avLst/>
          </a:prstGeom>
        </p:spPr>
        <p:txBody>
          <a:bodyPr vert="horz" lIns="43205" tIns="21603" rIns="43205" bIns="21603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98CE1A0-4D4B-49E2-A693-BADC9CEDD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6071" y="3003082"/>
            <a:ext cx="1296234" cy="172505"/>
          </a:xfrm>
          <a:prstGeom prst="rect">
            <a:avLst/>
          </a:prstGeom>
        </p:spPr>
        <p:txBody>
          <a:bodyPr vert="horz" lIns="43205" tIns="21603" rIns="43205" bIns="2160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50F7D-9455-4C5B-ABCC-1AA034957536}" type="datetime1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9E3F171A-E1A9-435E-BCE6-C5A80E3B9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8344" y="3003082"/>
            <a:ext cx="1944350" cy="172505"/>
          </a:xfrm>
          <a:prstGeom prst="rect">
            <a:avLst/>
          </a:prstGeom>
        </p:spPr>
        <p:txBody>
          <a:bodyPr vert="horz" lIns="43205" tIns="21603" rIns="43205" bIns="2160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856DB19E-E18D-41B6-811A-B2F41EDD3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8733" y="3003082"/>
            <a:ext cx="1296234" cy="172505"/>
          </a:xfrm>
          <a:prstGeom prst="rect">
            <a:avLst/>
          </a:prstGeom>
        </p:spPr>
        <p:txBody>
          <a:bodyPr vert="horz" lIns="43205" tIns="21603" rIns="43205" bIns="21603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659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32054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4" indent="-108014" algn="l" defTabSz="432054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041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8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5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2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9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6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3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30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91" name="Slide Background Fill">
            <a:extLst>
              <a:ext uri="{FF2B5EF4-FFF2-40B4-BE49-F238E27FC236}">
                <a16:creationId xmlns="" xmlns:a16="http://schemas.microsoft.com/office/drawing/2014/main" id="{913AE63C-D5B4-45D1-ACFC-648CFFCF98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41" y="0"/>
            <a:ext cx="5759596" cy="3240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92" name="Group 2055">
            <a:extLst>
              <a:ext uri="{FF2B5EF4-FFF2-40B4-BE49-F238E27FC236}">
                <a16:creationId xmlns="" xmlns:a16="http://schemas.microsoft.com/office/drawing/2014/main" id="{6DCEF60B-EF3F-4A5E-BDC6-A2D840B90F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0"/>
            <a:ext cx="5759597" cy="3240087"/>
            <a:chOff x="651279" y="598259"/>
            <a:chExt cx="10889442" cy="5680742"/>
          </a:xfrm>
        </p:grpSpPr>
        <p:sp>
          <p:nvSpPr>
            <p:cNvPr id="2057" name="Color">
              <a:extLst>
                <a:ext uri="{FF2B5EF4-FFF2-40B4-BE49-F238E27FC236}">
                  <a16:creationId xmlns="" xmlns:a16="http://schemas.microsoft.com/office/drawing/2014/main" id="{99CE9C4B-76CC-43D8-BCEF-0CE3808867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8" name="Color">
              <a:extLst>
                <a:ext uri="{FF2B5EF4-FFF2-40B4-BE49-F238E27FC236}">
                  <a16:creationId xmlns="" xmlns:a16="http://schemas.microsoft.com/office/drawing/2014/main" id="{C2324D64-DFBA-4803-8BE2-87DDFA57AC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93" name="Color">
            <a:extLst>
              <a:ext uri="{FF2B5EF4-FFF2-40B4-BE49-F238E27FC236}">
                <a16:creationId xmlns="" xmlns:a16="http://schemas.microsoft.com/office/drawing/2014/main" id="{BF9E7B5D-88C3-4C36-A22E-93AA384BA7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8466" y="282649"/>
            <a:ext cx="5145545" cy="268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94" name="Group 2061">
            <a:extLst>
              <a:ext uri="{FF2B5EF4-FFF2-40B4-BE49-F238E27FC236}">
                <a16:creationId xmlns="" xmlns:a16="http://schemas.microsoft.com/office/drawing/2014/main" id="{E27AF472-EAE3-4572-AB69-B92BD10DBC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20" y="-1"/>
            <a:ext cx="5759593" cy="3240085"/>
            <a:chOff x="0" y="0"/>
            <a:chExt cx="12188952" cy="6858000"/>
          </a:xfrm>
        </p:grpSpPr>
        <p:sp>
          <p:nvSpPr>
            <p:cNvPr id="2095" name="Freeform: Shape 2062">
              <a:extLst>
                <a:ext uri="{FF2B5EF4-FFF2-40B4-BE49-F238E27FC236}">
                  <a16:creationId xmlns="" xmlns:a16="http://schemas.microsoft.com/office/drawing/2014/main" id="{BF4DB9D2-6215-420C-874C-82EADF8C6C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96" name="Freeform: Shape 2063">
              <a:extLst>
                <a:ext uri="{FF2B5EF4-FFF2-40B4-BE49-F238E27FC236}">
                  <a16:creationId xmlns="" xmlns:a16="http://schemas.microsoft.com/office/drawing/2014/main" id="{1F003139-C97C-44FA-B139-32E4DFDCE9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97" name="Freeform: Shape 2064">
              <a:extLst>
                <a:ext uri="{FF2B5EF4-FFF2-40B4-BE49-F238E27FC236}">
                  <a16:creationId xmlns="" xmlns:a16="http://schemas.microsoft.com/office/drawing/2014/main" id="{5CE4DD6E-8CEA-45EE-B630-DBC22144D8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98" name="Freeform: Shape 2065">
              <a:extLst>
                <a:ext uri="{FF2B5EF4-FFF2-40B4-BE49-F238E27FC236}">
                  <a16:creationId xmlns="" xmlns:a16="http://schemas.microsoft.com/office/drawing/2014/main" id="{A4372F7F-AA3C-470B-AA61-7C35B7722C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99" name="Freeform: Shape 2066">
              <a:extLst>
                <a:ext uri="{FF2B5EF4-FFF2-40B4-BE49-F238E27FC236}">
                  <a16:creationId xmlns="" xmlns:a16="http://schemas.microsoft.com/office/drawing/2014/main" id="{34B605BF-D199-43DD-9328-E99F2ADFC6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00" name="Freeform: Shape 2067">
              <a:extLst>
                <a:ext uri="{FF2B5EF4-FFF2-40B4-BE49-F238E27FC236}">
                  <a16:creationId xmlns="" xmlns:a16="http://schemas.microsoft.com/office/drawing/2014/main" id="{E5D42A77-7336-4A35-8922-8098A16AA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01" name="Freeform: Shape 2068">
              <a:extLst>
                <a:ext uri="{FF2B5EF4-FFF2-40B4-BE49-F238E27FC236}">
                  <a16:creationId xmlns="" xmlns:a16="http://schemas.microsoft.com/office/drawing/2014/main" id="{7401EE7D-B85D-4C10-AB8C-71884EFB11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B6E98A8-072A-4B4C-818F-8169F1D2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587" y="317432"/>
            <a:ext cx="1785671" cy="9867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 defTabSz="914400"/>
            <a:r>
              <a:rPr lang="el-GR" sz="1200" b="1" kern="1200" dirty="0">
                <a:ea typeface="+mj-ea"/>
                <a:cs typeface="+mj-cs"/>
              </a:rPr>
              <a:t>ΕΠΙΔΡΑΣΗ ΤΗΣ ΠΑΝΔΗΜΙΑΣ </a:t>
            </a:r>
            <a:r>
              <a:rPr lang="en-US" sz="1200" b="1" kern="1200" dirty="0">
                <a:ea typeface="+mj-ea"/>
                <a:cs typeface="+mj-cs"/>
              </a:rPr>
              <a:t>COVID-19</a:t>
            </a:r>
            <a:r>
              <a:rPr lang="el-GR" sz="1200" b="1" kern="1200" dirty="0">
                <a:ea typeface="+mj-ea"/>
                <a:cs typeface="+mj-cs"/>
              </a:rPr>
              <a:t> </a:t>
            </a:r>
            <a:r>
              <a:rPr lang="el-GR" sz="1200" b="1" kern="1200" dirty="0" smtClean="0">
                <a:ea typeface="+mj-ea"/>
                <a:cs typeface="+mj-cs"/>
              </a:rPr>
              <a:t> </a:t>
            </a:r>
            <a:r>
              <a:rPr lang="el-GR" sz="1200" b="1" dirty="0" smtClean="0"/>
              <a:t>ΣΤΑ ΠΟΣΟΣΤΑ ΕΜΒΟΛΙΑΣΜΟΥ ΤΩΝ ΕΠΑΓΓΕΛΜΑΤΙΩΝ ΥΓΕΙΑΣ ΕΝΑΝΤΙ ΤΗΣ ΕΠΟΧΙΚΗΣ ΓΡΙΠΗΣ</a:t>
            </a:r>
            <a:endParaRPr lang="en-US" sz="1200" b="1" kern="1200" dirty="0">
              <a:ea typeface="+mj-ea"/>
              <a:cs typeface="+mj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6177" y="1232992"/>
            <a:ext cx="2159807" cy="1700536"/>
          </a:xfrm>
          <a:prstGeom prst="rect">
            <a:avLst/>
          </a:prstGeom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l-GR" sz="700" u="sng" baseline="30000" dirty="0" smtClean="0"/>
              <a:t>1</a:t>
            </a:r>
            <a:r>
              <a:rPr lang="el-GR" sz="700" u="sng" dirty="0" smtClean="0"/>
              <a:t>Χ.Ψωμιάδης, </a:t>
            </a:r>
            <a:r>
              <a:rPr lang="el-GR" sz="700" baseline="30000" dirty="0" smtClean="0"/>
              <a:t>1</a:t>
            </a:r>
            <a:r>
              <a:rPr lang="el-GR" sz="700" dirty="0" smtClean="0"/>
              <a:t>Ε.Χριστοδούλου</a:t>
            </a:r>
            <a:r>
              <a:rPr lang="en-US" sz="700" dirty="0" smtClean="0"/>
              <a:t>,</a:t>
            </a:r>
            <a:r>
              <a:rPr lang="el-GR" sz="700" dirty="0" smtClean="0"/>
              <a:t> </a:t>
            </a:r>
            <a:r>
              <a:rPr lang="el-GR" sz="700" baseline="30000" dirty="0" smtClean="0"/>
              <a:t>2</a:t>
            </a:r>
            <a:r>
              <a:rPr lang="el-GR" sz="700" dirty="0" smtClean="0"/>
              <a:t>Ν.Κολοβός,</a:t>
            </a:r>
            <a:r>
              <a:rPr lang="el-GR" sz="700" baseline="30000" dirty="0" smtClean="0"/>
              <a:t>1</a:t>
            </a:r>
            <a:r>
              <a:rPr lang="el-GR" sz="700" dirty="0" smtClean="0"/>
              <a:t>Α.Πορτοκαλίδης, </a:t>
            </a:r>
            <a:r>
              <a:rPr lang="el-GR" sz="700" baseline="30000" dirty="0" smtClean="0"/>
              <a:t>1</a:t>
            </a:r>
            <a:r>
              <a:rPr lang="el-GR" sz="700" dirty="0" smtClean="0"/>
              <a:t>Α.</a:t>
            </a:r>
            <a:r>
              <a:rPr lang="en-US" sz="700" dirty="0" smtClean="0"/>
              <a:t>K</a:t>
            </a:r>
            <a:r>
              <a:rPr lang="el-GR" sz="700" dirty="0" err="1" smtClean="0"/>
              <a:t>αλούσιου</a:t>
            </a:r>
            <a:r>
              <a:rPr lang="el-GR" sz="700" dirty="0" smtClean="0"/>
              <a:t>, </a:t>
            </a:r>
            <a:r>
              <a:rPr lang="el-GR" sz="700" baseline="30000" dirty="0" smtClean="0"/>
              <a:t>3</a:t>
            </a:r>
            <a:r>
              <a:rPr lang="el-GR" sz="700" dirty="0" smtClean="0"/>
              <a:t>Α.Τζημητρέα,  </a:t>
            </a:r>
            <a:r>
              <a:rPr lang="el-GR" sz="700" baseline="30000" dirty="0" smtClean="0"/>
              <a:t>1</a:t>
            </a:r>
            <a:r>
              <a:rPr lang="el-GR" sz="700" dirty="0" smtClean="0"/>
              <a:t>Γ.Παπαδοπούλου, </a:t>
            </a:r>
            <a:r>
              <a:rPr lang="el-GR" sz="700" baseline="30000" dirty="0" smtClean="0"/>
              <a:t>4</a:t>
            </a:r>
            <a:r>
              <a:rPr lang="el-GR" sz="700" dirty="0" smtClean="0"/>
              <a:t>Δ.Βασιλάκου, </a:t>
            </a:r>
            <a:r>
              <a:rPr lang="el-GR" sz="700" baseline="30000" dirty="0" smtClean="0"/>
              <a:t>5</a:t>
            </a:r>
            <a:r>
              <a:rPr lang="el-GR" sz="700" dirty="0" smtClean="0"/>
              <a:t>Ε. </a:t>
            </a:r>
            <a:r>
              <a:rPr lang="el-GR" sz="700" dirty="0" err="1" smtClean="0"/>
              <a:t>Μάντσου</a:t>
            </a:r>
            <a:r>
              <a:rPr lang="el-GR" sz="700" dirty="0" smtClean="0"/>
              <a:t>, </a:t>
            </a:r>
            <a:r>
              <a:rPr lang="el-GR" sz="700" baseline="30000" dirty="0" smtClean="0"/>
              <a:t>5</a:t>
            </a:r>
            <a:r>
              <a:rPr lang="el-GR" sz="700" dirty="0" smtClean="0"/>
              <a:t>Κ.Ιωακείμ, </a:t>
            </a:r>
            <a:r>
              <a:rPr lang="el-GR" sz="700" baseline="30000" dirty="0" smtClean="0"/>
              <a:t>6</a:t>
            </a:r>
            <a:r>
              <a:rPr lang="el-GR" sz="700" dirty="0" smtClean="0"/>
              <a:t>Χ. </a:t>
            </a:r>
            <a:r>
              <a:rPr lang="el-GR" sz="700" dirty="0" err="1" smtClean="0"/>
              <a:t>Τρακατέλλη</a:t>
            </a:r>
            <a:r>
              <a:rPr lang="el-GR" sz="700" dirty="0" smtClean="0"/>
              <a:t>, </a:t>
            </a:r>
            <a:r>
              <a:rPr lang="el-GR" sz="700" baseline="30000" dirty="0" smtClean="0"/>
              <a:t>6</a:t>
            </a:r>
            <a:r>
              <a:rPr lang="el-GR" sz="700" dirty="0" smtClean="0"/>
              <a:t>Κ. Αρβανίτη</a:t>
            </a:r>
            <a:endParaRPr lang="en-US" sz="700" dirty="0" smtClean="0"/>
          </a:p>
          <a:p>
            <a:r>
              <a:rPr lang="el-GR" sz="600" baseline="30000" dirty="0" smtClean="0"/>
              <a:t>1</a:t>
            </a:r>
            <a:r>
              <a:rPr lang="el-GR" sz="600" dirty="0" smtClean="0"/>
              <a:t>Νοσηλευτές Επιτήρησης Λοιμώξεων </a:t>
            </a:r>
          </a:p>
          <a:p>
            <a:r>
              <a:rPr lang="el-GR" sz="600" baseline="30000" dirty="0" smtClean="0"/>
              <a:t>2</a:t>
            </a:r>
            <a:r>
              <a:rPr lang="el-GR" sz="600" dirty="0" smtClean="0"/>
              <a:t>Ιατρός Εργασίας</a:t>
            </a:r>
          </a:p>
          <a:p>
            <a:r>
              <a:rPr lang="el-GR" sz="600" baseline="30000" dirty="0" smtClean="0"/>
              <a:t>3</a:t>
            </a:r>
            <a:r>
              <a:rPr lang="el-GR" sz="600" dirty="0" smtClean="0"/>
              <a:t>Νοσηλεύτρια Ιατρείου Εργασίας</a:t>
            </a:r>
          </a:p>
          <a:p>
            <a:r>
              <a:rPr lang="el-GR" sz="600" baseline="30000" dirty="0" smtClean="0"/>
              <a:t>4</a:t>
            </a:r>
            <a:r>
              <a:rPr lang="el-GR" sz="600" dirty="0" smtClean="0"/>
              <a:t>Γ΄ Παν. Παθολογική Κλινική ΑΠΘ</a:t>
            </a:r>
          </a:p>
          <a:p>
            <a:r>
              <a:rPr lang="el-GR" sz="600" baseline="30000" dirty="0" smtClean="0"/>
              <a:t>5</a:t>
            </a:r>
            <a:r>
              <a:rPr lang="el-GR" sz="600" dirty="0" smtClean="0"/>
              <a:t>Α΄ Παθολογική Κλινική </a:t>
            </a:r>
          </a:p>
          <a:p>
            <a:r>
              <a:rPr lang="el-GR" sz="600" baseline="30000" dirty="0" smtClean="0"/>
              <a:t>6</a:t>
            </a:r>
            <a:r>
              <a:rPr lang="el-GR" sz="600" dirty="0" smtClean="0"/>
              <a:t>Επιτροπή Νοσοκομειακών Λοιμώξεων</a:t>
            </a:r>
          </a:p>
          <a:p>
            <a:r>
              <a:rPr lang="el-GR" sz="600" dirty="0" smtClean="0"/>
              <a:t> 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600" dirty="0" smtClean="0"/>
          </a:p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00" dirty="0">
              <a:solidFill>
                <a:schemeClr val="tx2"/>
              </a:solidFill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22EA10A5-A32D-43B1-9AAC-66946E12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4744214" y="1905171"/>
            <a:ext cx="1728311" cy="302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284"/>
              </a:spcAft>
            </a:pPr>
            <a:r>
              <a:rPr lang="en-US" sz="5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ΕΝΛ ΓΝΘ Παπαγεωργίου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BB2200FB-0B94-3D9A-6FDC-83FF125CE048}"/>
              </a:ext>
            </a:extLst>
          </p:cNvPr>
          <p:cNvGrpSpPr/>
          <p:nvPr/>
        </p:nvGrpSpPr>
        <p:grpSpPr>
          <a:xfrm>
            <a:off x="2211746" y="405858"/>
            <a:ext cx="3191547" cy="2428369"/>
            <a:chOff x="2236777" y="457635"/>
            <a:chExt cx="3420004" cy="2574213"/>
          </a:xfrm>
        </p:grpSpPr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4B469D6B-F364-778E-6578-D024A61F65E7}"/>
                </a:ext>
              </a:extLst>
            </p:cNvPr>
            <p:cNvSpPr/>
            <p:nvPr/>
          </p:nvSpPr>
          <p:spPr>
            <a:xfrm>
              <a:off x="2273552" y="457635"/>
              <a:ext cx="3361613" cy="377124"/>
            </a:xfrm>
            <a:custGeom>
              <a:avLst/>
              <a:gdLst>
                <a:gd name="connsiteX0" fmla="*/ 0 w 3361613"/>
                <a:gd name="connsiteY0" fmla="*/ 91652 h 549900"/>
                <a:gd name="connsiteX1" fmla="*/ 91652 w 3361613"/>
                <a:gd name="connsiteY1" fmla="*/ 0 h 549900"/>
                <a:gd name="connsiteX2" fmla="*/ 3269961 w 3361613"/>
                <a:gd name="connsiteY2" fmla="*/ 0 h 549900"/>
                <a:gd name="connsiteX3" fmla="*/ 3361613 w 3361613"/>
                <a:gd name="connsiteY3" fmla="*/ 91652 h 549900"/>
                <a:gd name="connsiteX4" fmla="*/ 3361613 w 3361613"/>
                <a:gd name="connsiteY4" fmla="*/ 458248 h 549900"/>
                <a:gd name="connsiteX5" fmla="*/ 3269961 w 3361613"/>
                <a:gd name="connsiteY5" fmla="*/ 549900 h 549900"/>
                <a:gd name="connsiteX6" fmla="*/ 91652 w 3361613"/>
                <a:gd name="connsiteY6" fmla="*/ 549900 h 549900"/>
                <a:gd name="connsiteX7" fmla="*/ 0 w 3361613"/>
                <a:gd name="connsiteY7" fmla="*/ 458248 h 549900"/>
                <a:gd name="connsiteX8" fmla="*/ 0 w 3361613"/>
                <a:gd name="connsiteY8" fmla="*/ 91652 h 54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1613" h="549900">
                  <a:moveTo>
                    <a:pt x="0" y="91652"/>
                  </a:moveTo>
                  <a:cubicBezTo>
                    <a:pt x="0" y="41034"/>
                    <a:pt x="41034" y="0"/>
                    <a:pt x="91652" y="0"/>
                  </a:cubicBezTo>
                  <a:lnTo>
                    <a:pt x="3269961" y="0"/>
                  </a:lnTo>
                  <a:cubicBezTo>
                    <a:pt x="3320579" y="0"/>
                    <a:pt x="3361613" y="41034"/>
                    <a:pt x="3361613" y="91652"/>
                  </a:cubicBezTo>
                  <a:lnTo>
                    <a:pt x="3361613" y="458248"/>
                  </a:lnTo>
                  <a:cubicBezTo>
                    <a:pt x="3361613" y="508866"/>
                    <a:pt x="3320579" y="549900"/>
                    <a:pt x="3269961" y="549900"/>
                  </a:cubicBezTo>
                  <a:lnTo>
                    <a:pt x="91652" y="549900"/>
                  </a:lnTo>
                  <a:cubicBezTo>
                    <a:pt x="41034" y="549900"/>
                    <a:pt x="0" y="508866"/>
                    <a:pt x="0" y="458248"/>
                  </a:cubicBezTo>
                  <a:lnTo>
                    <a:pt x="0" y="916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944" tIns="64944" rIns="64944" bIns="64944" numCol="1" spcCol="1270" anchor="ctr" anchorCtr="0">
              <a:normAutofit/>
            </a:bodyPr>
            <a:lstStyle/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400" b="1" kern="1200" dirty="0" smtClean="0"/>
                <a:t>ΕΙΣΑΓΩΓΗ</a:t>
              </a:r>
              <a:endParaRPr lang="en-US" b="1" kern="1200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96AD1811-1610-9357-59ED-555D2CE8C5D3}"/>
                </a:ext>
              </a:extLst>
            </p:cNvPr>
            <p:cNvSpPr/>
            <p:nvPr/>
          </p:nvSpPr>
          <p:spPr>
            <a:xfrm>
              <a:off x="2236777" y="884772"/>
              <a:ext cx="3398388" cy="776380"/>
            </a:xfrm>
            <a:custGeom>
              <a:avLst/>
              <a:gdLst>
                <a:gd name="connsiteX0" fmla="*/ 0 w 3361613"/>
                <a:gd name="connsiteY0" fmla="*/ 0 h 527850"/>
                <a:gd name="connsiteX1" fmla="*/ 3361613 w 3361613"/>
                <a:gd name="connsiteY1" fmla="*/ 0 h 527850"/>
                <a:gd name="connsiteX2" fmla="*/ 3361613 w 3361613"/>
                <a:gd name="connsiteY2" fmla="*/ 527850 h 527850"/>
                <a:gd name="connsiteX3" fmla="*/ 0 w 3361613"/>
                <a:gd name="connsiteY3" fmla="*/ 527850 h 527850"/>
                <a:gd name="connsiteX4" fmla="*/ 0 w 3361613"/>
                <a:gd name="connsiteY4" fmla="*/ 0 h 52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1613" h="527850">
                  <a:moveTo>
                    <a:pt x="0" y="0"/>
                  </a:moveTo>
                  <a:lnTo>
                    <a:pt x="3361613" y="0"/>
                  </a:lnTo>
                  <a:lnTo>
                    <a:pt x="3361613" y="527850"/>
                  </a:lnTo>
                  <a:lnTo>
                    <a:pt x="0" y="5278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731" tIns="12700" rIns="71120" bIns="12700" numCol="1" spcCol="1270" anchor="t" anchorCtr="0">
              <a:noAutofit/>
            </a:bodyPr>
            <a:lstStyle/>
            <a:p>
              <a:pPr marL="57150" lvl="1" indent="-57150" defTabSz="355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el-GR" sz="1000" dirty="0" smtClean="0"/>
                <a:t>  Ο</a:t>
              </a:r>
              <a:r>
                <a:rPr lang="en-US" sz="1000" dirty="0" smtClean="0"/>
                <a:t> </a:t>
              </a:r>
              <a:r>
                <a:rPr lang="el-GR" sz="1000" dirty="0" smtClean="0"/>
                <a:t>αντιγριπικός εμβολιασμός των Επαγγελματιών Υγείας (ΕΥ)</a:t>
              </a:r>
              <a:r>
                <a:rPr lang="en-US" sz="1000" dirty="0" smtClean="0"/>
                <a:t> </a:t>
              </a:r>
              <a:r>
                <a:rPr lang="el-GR" sz="1000" dirty="0" smtClean="0"/>
                <a:t>αποτελεί</a:t>
              </a:r>
              <a:r>
                <a:rPr lang="en-US" sz="1000" dirty="0" smtClean="0"/>
                <a:t> </a:t>
              </a:r>
              <a:r>
                <a:rPr lang="el-GR" sz="1000" dirty="0" smtClean="0"/>
                <a:t>σημαντικό μέτρο πρόληψης διασποράς της εποχικής γρίπης στο Νοσοκομείο</a:t>
              </a:r>
              <a:r>
                <a:rPr lang="en-US" sz="1000" dirty="0" smtClean="0"/>
                <a:t> </a:t>
              </a:r>
              <a:r>
                <a:rPr lang="el-GR" sz="1000" dirty="0" smtClean="0"/>
                <a:t>αλλά και μέτρο προώθησης της υγείας των ΕΥ.</a:t>
              </a:r>
              <a:endParaRPr lang="en-US" sz="1000" dirty="0"/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endParaRPr lang="en-US" sz="1000" kern="1200" dirty="0"/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endParaRPr lang="en-US" sz="1000" kern="120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6BDCB502-8563-2270-0AFE-5073E0C48355}"/>
                </a:ext>
              </a:extLst>
            </p:cNvPr>
            <p:cNvSpPr/>
            <p:nvPr/>
          </p:nvSpPr>
          <p:spPr>
            <a:xfrm>
              <a:off x="2295168" y="2030817"/>
              <a:ext cx="3361613" cy="360632"/>
            </a:xfrm>
            <a:custGeom>
              <a:avLst/>
              <a:gdLst>
                <a:gd name="connsiteX0" fmla="*/ 0 w 3361613"/>
                <a:gd name="connsiteY0" fmla="*/ 91652 h 549900"/>
                <a:gd name="connsiteX1" fmla="*/ 91652 w 3361613"/>
                <a:gd name="connsiteY1" fmla="*/ 0 h 549900"/>
                <a:gd name="connsiteX2" fmla="*/ 3269961 w 3361613"/>
                <a:gd name="connsiteY2" fmla="*/ 0 h 549900"/>
                <a:gd name="connsiteX3" fmla="*/ 3361613 w 3361613"/>
                <a:gd name="connsiteY3" fmla="*/ 91652 h 549900"/>
                <a:gd name="connsiteX4" fmla="*/ 3361613 w 3361613"/>
                <a:gd name="connsiteY4" fmla="*/ 458248 h 549900"/>
                <a:gd name="connsiteX5" fmla="*/ 3269961 w 3361613"/>
                <a:gd name="connsiteY5" fmla="*/ 549900 h 549900"/>
                <a:gd name="connsiteX6" fmla="*/ 91652 w 3361613"/>
                <a:gd name="connsiteY6" fmla="*/ 549900 h 549900"/>
                <a:gd name="connsiteX7" fmla="*/ 0 w 3361613"/>
                <a:gd name="connsiteY7" fmla="*/ 458248 h 549900"/>
                <a:gd name="connsiteX8" fmla="*/ 0 w 3361613"/>
                <a:gd name="connsiteY8" fmla="*/ 91652 h 54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1613" h="549900">
                  <a:moveTo>
                    <a:pt x="0" y="91652"/>
                  </a:moveTo>
                  <a:cubicBezTo>
                    <a:pt x="0" y="41034"/>
                    <a:pt x="41034" y="0"/>
                    <a:pt x="91652" y="0"/>
                  </a:cubicBezTo>
                  <a:lnTo>
                    <a:pt x="3269961" y="0"/>
                  </a:lnTo>
                  <a:cubicBezTo>
                    <a:pt x="3320579" y="0"/>
                    <a:pt x="3361613" y="41034"/>
                    <a:pt x="3361613" y="91652"/>
                  </a:cubicBezTo>
                  <a:lnTo>
                    <a:pt x="3361613" y="458248"/>
                  </a:lnTo>
                  <a:cubicBezTo>
                    <a:pt x="3361613" y="508866"/>
                    <a:pt x="3320579" y="549900"/>
                    <a:pt x="3269961" y="549900"/>
                  </a:cubicBezTo>
                  <a:lnTo>
                    <a:pt x="91652" y="549900"/>
                  </a:lnTo>
                  <a:cubicBezTo>
                    <a:pt x="41034" y="549900"/>
                    <a:pt x="0" y="508866"/>
                    <a:pt x="0" y="458248"/>
                  </a:cubicBezTo>
                  <a:lnTo>
                    <a:pt x="0" y="9165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944" tIns="64944" rIns="64944" bIns="64944" numCol="1" spcCol="1270" anchor="ctr" anchorCtr="0">
              <a:normAutofit/>
            </a:bodyPr>
            <a:lstStyle/>
            <a:p>
              <a:pPr marL="0" lvl="0" indent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 smtClean="0"/>
                <a:t>ΣΚΟΠ</a:t>
              </a:r>
              <a:r>
                <a:rPr lang="el-GR" sz="1400" b="1" kern="1200" dirty="0" smtClean="0"/>
                <a:t>Ο</a:t>
              </a:r>
              <a:r>
                <a:rPr lang="en-US" sz="1400" b="1" kern="1200" dirty="0" smtClean="0"/>
                <a:t>Σ-Μ</a:t>
              </a:r>
              <a:r>
                <a:rPr lang="el-GR" sz="1400" b="1" kern="1200" dirty="0" smtClean="0"/>
                <a:t>Ε</a:t>
              </a:r>
              <a:r>
                <a:rPr lang="en-US" sz="1400" b="1" kern="1200" dirty="0" smtClean="0"/>
                <a:t>ΘΟΔΟΙ</a:t>
              </a:r>
              <a:endParaRPr lang="en-US" sz="2800" b="1" kern="120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EAFFB2DF-F5AE-C2D0-ADC2-2BBCC55CA9E1}"/>
                </a:ext>
              </a:extLst>
            </p:cNvPr>
            <p:cNvSpPr/>
            <p:nvPr/>
          </p:nvSpPr>
          <p:spPr>
            <a:xfrm>
              <a:off x="2273553" y="2421198"/>
              <a:ext cx="3361613" cy="610650"/>
            </a:xfrm>
            <a:custGeom>
              <a:avLst/>
              <a:gdLst>
                <a:gd name="connsiteX0" fmla="*/ 0 w 3361613"/>
                <a:gd name="connsiteY0" fmla="*/ 0 h 610650"/>
                <a:gd name="connsiteX1" fmla="*/ 3361613 w 3361613"/>
                <a:gd name="connsiteY1" fmla="*/ 0 h 610650"/>
                <a:gd name="connsiteX2" fmla="*/ 3361613 w 3361613"/>
                <a:gd name="connsiteY2" fmla="*/ 610650 h 610650"/>
                <a:gd name="connsiteX3" fmla="*/ 0 w 3361613"/>
                <a:gd name="connsiteY3" fmla="*/ 610650 h 610650"/>
                <a:gd name="connsiteX4" fmla="*/ 0 w 3361613"/>
                <a:gd name="connsiteY4" fmla="*/ 0 h 61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1613" h="610650">
                  <a:moveTo>
                    <a:pt x="0" y="0"/>
                  </a:moveTo>
                  <a:lnTo>
                    <a:pt x="3361613" y="0"/>
                  </a:lnTo>
                  <a:lnTo>
                    <a:pt x="3361613" y="610650"/>
                  </a:lnTo>
                  <a:lnTo>
                    <a:pt x="0" y="6106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731" tIns="12700" rIns="71120" bIns="12700" numCol="1" spcCol="1270" anchor="t" anchorCtr="0">
              <a:normAutofit lnSpcReduction="10000"/>
            </a:bodyPr>
            <a:lstStyle/>
            <a:p>
              <a:pPr marL="0" lvl="1" defTabSz="355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el-GR" sz="1000" dirty="0" smtClean="0"/>
                <a:t>Αναδρομική καταγραφή (2017-2022) του ετήσιου ποσοστού</a:t>
              </a:r>
              <a:r>
                <a:rPr lang="en-US" sz="1000" dirty="0" smtClean="0"/>
                <a:t> </a:t>
              </a:r>
              <a:r>
                <a:rPr lang="el-GR" sz="1000" dirty="0" smtClean="0"/>
                <a:t>αντιγριπικού εμβολιασμού των ΕΥ και των δράσεων της Επιτροπής Νοσοκομειακών Λοιμώξεων (ΕΝΛ) για την προώθηση</a:t>
              </a:r>
              <a:r>
                <a:rPr lang="en-US" sz="1000" dirty="0" smtClean="0"/>
                <a:t> </a:t>
              </a:r>
              <a:r>
                <a:rPr lang="el-GR" sz="1000" dirty="0" smtClean="0"/>
                <a:t>του εμβολιασμού στους </a:t>
              </a:r>
              <a:r>
                <a:rPr lang="el-GR" sz="1000" dirty="0" smtClean="0"/>
                <a:t>ΕΥ</a:t>
              </a:r>
              <a:endParaRPr lang="el-GR" sz="1000" dirty="0" smtClean="0"/>
            </a:p>
            <a:p>
              <a:pPr marL="0" lvl="1" algn="l" defTabSz="3556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endParaRPr lang="en-US" sz="1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509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6DCEC4F-9069-4B59-ADCB-816E97D07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2246693" cy="36410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l-G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ΑΠΟΤΕΛΕΣΜΑΤΑ</a:t>
            </a:r>
            <a:endParaRPr lang="el-G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="" xmlns:a16="http://schemas.microsoft.com/office/drawing/2014/main" id="{7820FCC2-B9AF-E33C-8386-9D6DE223C89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9863367"/>
              </p:ext>
            </p:extLst>
          </p:nvPr>
        </p:nvGraphicFramePr>
        <p:xfrm>
          <a:off x="33100" y="405480"/>
          <a:ext cx="2519771" cy="194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Table 18">
            <a:extLst>
              <a:ext uri="{FF2B5EF4-FFF2-40B4-BE49-F238E27FC236}">
                <a16:creationId xmlns="" xmlns:a16="http://schemas.microsoft.com/office/drawing/2014/main" id="{0A013B61-988F-FBFD-73B1-A7A6D030A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362327"/>
              </p:ext>
            </p:extLst>
          </p:nvPr>
        </p:nvGraphicFramePr>
        <p:xfrm>
          <a:off x="2681137" y="413756"/>
          <a:ext cx="304938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76">
                  <a:extLst>
                    <a:ext uri="{9D8B030D-6E8A-4147-A177-3AD203B41FA5}">
                      <a16:colId xmlns="" xmlns:a16="http://schemas.microsoft.com/office/drawing/2014/main" val="1144964172"/>
                    </a:ext>
                  </a:extLst>
                </a:gridCol>
                <a:gridCol w="485634">
                  <a:extLst>
                    <a:ext uri="{9D8B030D-6E8A-4147-A177-3AD203B41FA5}">
                      <a16:colId xmlns="" xmlns:a16="http://schemas.microsoft.com/office/drawing/2014/main" val="1278670864"/>
                    </a:ext>
                  </a:extLst>
                </a:gridCol>
                <a:gridCol w="588843">
                  <a:extLst>
                    <a:ext uri="{9D8B030D-6E8A-4147-A177-3AD203B41FA5}">
                      <a16:colId xmlns="" xmlns:a16="http://schemas.microsoft.com/office/drawing/2014/main" val="2275175647"/>
                    </a:ext>
                  </a:extLst>
                </a:gridCol>
                <a:gridCol w="538479">
                  <a:extLst>
                    <a:ext uri="{9D8B030D-6E8A-4147-A177-3AD203B41FA5}">
                      <a16:colId xmlns="" xmlns:a16="http://schemas.microsoft.com/office/drawing/2014/main" val="3746169950"/>
                    </a:ext>
                  </a:extLst>
                </a:gridCol>
                <a:gridCol w="476515">
                  <a:extLst>
                    <a:ext uri="{9D8B030D-6E8A-4147-A177-3AD203B41FA5}">
                      <a16:colId xmlns="" xmlns:a16="http://schemas.microsoft.com/office/drawing/2014/main" val="227500540"/>
                    </a:ext>
                  </a:extLst>
                </a:gridCol>
                <a:gridCol w="520533">
                  <a:extLst>
                    <a:ext uri="{9D8B030D-6E8A-4147-A177-3AD203B41FA5}">
                      <a16:colId xmlns="" xmlns:a16="http://schemas.microsoft.com/office/drawing/2014/main" val="1521259480"/>
                    </a:ext>
                  </a:extLst>
                </a:gridCol>
              </a:tblGrid>
              <a:tr h="387355">
                <a:tc>
                  <a:txBody>
                    <a:bodyPr/>
                    <a:lstStyle/>
                    <a:p>
                      <a:pPr algn="ctr"/>
                      <a:r>
                        <a:rPr lang="el-GR" sz="500" dirty="0" smtClean="0"/>
                        <a:t>ΕΤΟΣ</a:t>
                      </a:r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500" i="0" dirty="0" smtClean="0"/>
                        <a:t>ΙΑΤΡΙΚΗ</a:t>
                      </a:r>
                      <a:r>
                        <a:rPr lang="el-GR" sz="500" i="0" baseline="0" dirty="0" smtClean="0"/>
                        <a:t> ΥΠΗΡΕΣΙΑ</a:t>
                      </a:r>
                      <a:endParaRPr lang="en-US" sz="5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500" i="0" dirty="0" smtClean="0"/>
                        <a:t>ΝΟΣΗΛΕΥΤΙΚΗ</a:t>
                      </a:r>
                      <a:r>
                        <a:rPr lang="el-GR" sz="500" i="0" baseline="0" dirty="0" smtClean="0"/>
                        <a:t> ΥΠΗΡΕΣΙΑ</a:t>
                      </a:r>
                      <a:endParaRPr lang="en-US" sz="5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500" i="0" dirty="0" smtClean="0"/>
                        <a:t>ΛΟΙΠΟ ΕΠΙΣΤΗΜΟΝΙΚΟ ΠΡΟΣΩΠΙΚΟ</a:t>
                      </a:r>
                      <a:endParaRPr lang="en-US" sz="5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500" dirty="0" smtClean="0"/>
                        <a:t>ΤΕΧΝΙΚΗ ΥΠΗΡΕΣΙΑ</a:t>
                      </a:r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500" i="0" dirty="0" smtClean="0"/>
                        <a:t>ΔΙΟΙΚΗΤΙΚΗ ΥΠΗΡΕΣΙΑ</a:t>
                      </a:r>
                      <a:endParaRPr lang="en-US" sz="500" i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7575865"/>
                  </a:ext>
                </a:extLst>
              </a:tr>
              <a:tr h="297966">
                <a:tc>
                  <a:txBody>
                    <a:bodyPr/>
                    <a:lstStyle/>
                    <a:p>
                      <a:pPr algn="ctr"/>
                      <a:r>
                        <a:rPr lang="el-GR" sz="700" b="1" dirty="0" smtClean="0"/>
                        <a:t>2017-2018</a:t>
                      </a:r>
                      <a:endParaRPr lang="en-US" sz="7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21</a:t>
                      </a:r>
                      <a:r>
                        <a:rPr lang="en-US" sz="800" dirty="0" smtClean="0"/>
                        <a:t>%</a:t>
                      </a:r>
                      <a:endParaRPr lang="en-US" sz="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16</a:t>
                      </a:r>
                      <a:r>
                        <a:rPr lang="en-US" sz="800" dirty="0" smtClean="0"/>
                        <a:t>%</a:t>
                      </a:r>
                      <a:endParaRPr lang="en-US" sz="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23</a:t>
                      </a:r>
                      <a:r>
                        <a:rPr lang="en-US" sz="800" dirty="0" smtClean="0"/>
                        <a:t>%</a:t>
                      </a:r>
                      <a:endParaRPr lang="en-US" sz="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12</a:t>
                      </a:r>
                      <a:r>
                        <a:rPr lang="en-US" sz="800" dirty="0" smtClean="0"/>
                        <a:t>%</a:t>
                      </a:r>
                      <a:endParaRPr lang="en-US" sz="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14</a:t>
                      </a:r>
                      <a:r>
                        <a:rPr lang="en-US" sz="800" dirty="0" smtClean="0"/>
                        <a:t>%</a:t>
                      </a:r>
                      <a:endParaRPr lang="en-US" sz="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0999683"/>
                  </a:ext>
                </a:extLst>
              </a:tr>
              <a:tr h="297966">
                <a:tc>
                  <a:txBody>
                    <a:bodyPr/>
                    <a:lstStyle/>
                    <a:p>
                      <a:pPr algn="ctr"/>
                      <a:r>
                        <a:rPr lang="el-GR" sz="700" b="1" dirty="0" smtClean="0"/>
                        <a:t>2018-2019</a:t>
                      </a:r>
                      <a:endParaRPr lang="en-U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29</a:t>
                      </a:r>
                      <a:r>
                        <a:rPr lang="en-US" sz="800" dirty="0" smtClean="0"/>
                        <a:t>%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21</a:t>
                      </a:r>
                      <a:r>
                        <a:rPr lang="en-US" sz="800" dirty="0" smtClean="0"/>
                        <a:t>%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31</a:t>
                      </a:r>
                      <a:r>
                        <a:rPr lang="en-US" sz="800" dirty="0" smtClean="0"/>
                        <a:t>%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15</a:t>
                      </a:r>
                      <a:r>
                        <a:rPr lang="en-US" sz="800" dirty="0" smtClean="0"/>
                        <a:t>%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22</a:t>
                      </a:r>
                      <a:r>
                        <a:rPr lang="en-US" sz="800" dirty="0" smtClean="0"/>
                        <a:t>%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417978"/>
                  </a:ext>
                </a:extLst>
              </a:tr>
              <a:tr h="297966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20</a:t>
                      </a:r>
                      <a:r>
                        <a:rPr lang="el-GR" sz="700" b="1" dirty="0" smtClean="0"/>
                        <a:t>19-2020</a:t>
                      </a:r>
                      <a:endParaRPr lang="en-US" sz="7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40</a:t>
                      </a:r>
                      <a:r>
                        <a:rPr lang="en-US" sz="800" dirty="0" smtClean="0"/>
                        <a:t>%</a:t>
                      </a:r>
                      <a:endParaRPr lang="en-US" sz="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41</a:t>
                      </a:r>
                      <a:r>
                        <a:rPr lang="en-US" sz="800" dirty="0" smtClean="0"/>
                        <a:t>%</a:t>
                      </a:r>
                      <a:endParaRPr lang="en-US" sz="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40</a:t>
                      </a:r>
                      <a:r>
                        <a:rPr lang="en-US" sz="800" dirty="0" smtClean="0"/>
                        <a:t>%</a:t>
                      </a:r>
                      <a:endParaRPr lang="en-US" sz="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b="0" dirty="0" smtClean="0"/>
                        <a:t>36</a:t>
                      </a:r>
                      <a:r>
                        <a:rPr lang="en-US" sz="800" b="0" dirty="0" smtClean="0"/>
                        <a:t>%</a:t>
                      </a:r>
                      <a:endParaRPr lang="en-US" sz="800" b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b="0" dirty="0" smtClean="0"/>
                        <a:t>37</a:t>
                      </a:r>
                      <a:r>
                        <a:rPr lang="en-US" sz="800" b="0" dirty="0" smtClean="0"/>
                        <a:t>%</a:t>
                      </a:r>
                      <a:endParaRPr lang="en-US" sz="800" b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5394808"/>
                  </a:ext>
                </a:extLst>
              </a:tr>
              <a:tr h="327762">
                <a:tc>
                  <a:txBody>
                    <a:bodyPr/>
                    <a:lstStyle/>
                    <a:p>
                      <a:pPr algn="ctr"/>
                      <a:r>
                        <a:rPr lang="el-GR" sz="700" b="1" dirty="0" smtClean="0"/>
                        <a:t>2020-2021</a:t>
                      </a:r>
                      <a:endParaRPr lang="en-US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32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00" dirty="0" smtClean="0"/>
                        <a:t>40</a:t>
                      </a:r>
                      <a:r>
                        <a:rPr lang="en-US" sz="800" dirty="0" smtClean="0"/>
                        <a:t>%</a:t>
                      </a:r>
                    </a:p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43%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58%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b="0" dirty="0" smtClean="0"/>
                        <a:t>48%</a:t>
                      </a:r>
                      <a:endParaRPr lang="en-US" sz="8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b="0" dirty="0" smtClean="0"/>
                        <a:t>50%</a:t>
                      </a:r>
                      <a:endParaRPr lang="en-US" sz="8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762">
                <a:tc>
                  <a:txBody>
                    <a:bodyPr/>
                    <a:lstStyle/>
                    <a:p>
                      <a:pPr algn="ctr"/>
                      <a:r>
                        <a:rPr lang="el-GR" sz="700" b="1" dirty="0" smtClean="0"/>
                        <a:t>2021-2022</a:t>
                      </a:r>
                      <a:endParaRPr lang="en-US" sz="7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320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00" dirty="0" smtClean="0">
                          <a:solidFill>
                            <a:schemeClr val="bg1"/>
                          </a:solidFill>
                        </a:rPr>
                        <a:t>29</a:t>
                      </a: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>
                          <a:solidFill>
                            <a:schemeClr val="bg1"/>
                          </a:solidFill>
                        </a:rPr>
                        <a:t>39%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dirty="0" smtClean="0"/>
                        <a:t>58%</a:t>
                      </a:r>
                      <a:endParaRPr lang="en-US" sz="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b="0" dirty="0" smtClean="0"/>
                        <a:t>50%</a:t>
                      </a:r>
                      <a:endParaRPr lang="en-US" sz="800" b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800" b="0" dirty="0" smtClean="0">
                          <a:solidFill>
                            <a:schemeClr val="bg1"/>
                          </a:solidFill>
                        </a:rPr>
                        <a:t>39</a:t>
                      </a:r>
                      <a:r>
                        <a:rPr lang="en-US" sz="800" b="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FB457AD7-F604-FC83-FFA2-70FA475B920D}"/>
              </a:ext>
            </a:extLst>
          </p:cNvPr>
          <p:cNvSpPr txBox="1"/>
          <p:nvPr/>
        </p:nvSpPr>
        <p:spPr>
          <a:xfrm>
            <a:off x="2552872" y="0"/>
            <a:ext cx="320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ΠΟΣΟΣΤΑ ΑΝΤΙΓΡΙΠΠΙΚΟΥ ΕΜΒΟΛΙΑΣΜΟΥ </a:t>
            </a:r>
          </a:p>
          <a:p>
            <a:pPr algn="ctr"/>
            <a:r>
              <a:rPr lang="el-GR" b="1" dirty="0" smtClean="0"/>
              <a:t>ΑΝΑ ΕΤΟΣ ΚΑΙ ΑΝΑ ΚΑΤΗΓΟΡΙΑ ΕΥ </a:t>
            </a:r>
            <a:endParaRPr lang="en-US" b="1" dirty="0"/>
          </a:p>
        </p:txBody>
      </p:sp>
      <p:sp>
        <p:nvSpPr>
          <p:cNvPr id="8" name="Θέση υποσέλιδου 4">
            <a:extLst>
              <a:ext uri="{FF2B5EF4-FFF2-40B4-BE49-F238E27FC236}">
                <a16:creationId xmlns="" xmlns:a16="http://schemas.microsoft.com/office/drawing/2014/main" id="{52CA4858-5FFA-4468-AC6B-AD5FAC39CFA5}"/>
              </a:ext>
            </a:extLst>
          </p:cNvPr>
          <p:cNvSpPr txBox="1">
            <a:spLocks/>
          </p:cNvSpPr>
          <p:nvPr/>
        </p:nvSpPr>
        <p:spPr>
          <a:xfrm>
            <a:off x="4832665" y="3123855"/>
            <a:ext cx="980601" cy="107956"/>
          </a:xfrm>
          <a:prstGeom prst="rect">
            <a:avLst/>
          </a:prstGeom>
        </p:spPr>
        <p:txBody>
          <a:bodyPr vert="horz" lIns="43205" tIns="21603" rIns="43205" bIns="21603" rtlCol="0" anchor="ctr">
            <a:normAutofit fontScale="92500" lnSpcReduction="20000"/>
          </a:bodyPr>
          <a:lstStyle/>
          <a:p>
            <a:pPr marL="0" marR="0" lvl="0" indent="0" algn="ctr" defTabSz="4320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84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ΕΝΛ ΓΝΘ Παπαγεωργίου</a:t>
            </a:r>
            <a:endParaRPr kumimoji="0" lang="el-GR" sz="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178012" y="2433042"/>
            <a:ext cx="52359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800" b="1" dirty="0">
                <a:solidFill>
                  <a:srgbClr val="002060"/>
                </a:solidFill>
              </a:rPr>
              <a:t>Για την προώθηση του εμβολιασμού εφαρμόστηκαν: </a:t>
            </a:r>
            <a:endParaRPr lang="en-GB" sz="800" b="1" dirty="0" smtClean="0">
              <a:solidFill>
                <a:srgbClr val="00206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el-GR" sz="600" b="1" dirty="0">
                <a:solidFill>
                  <a:srgbClr val="002060"/>
                </a:solidFill>
              </a:rPr>
              <a:t>Σ</a:t>
            </a:r>
            <a:r>
              <a:rPr lang="el-GR" sz="600" b="1" dirty="0" smtClean="0">
                <a:solidFill>
                  <a:srgbClr val="002060"/>
                </a:solidFill>
              </a:rPr>
              <a:t>υνταγογράφηση </a:t>
            </a:r>
            <a:r>
              <a:rPr lang="el-GR" sz="600" b="1" dirty="0">
                <a:solidFill>
                  <a:srgbClr val="002060"/>
                </a:solidFill>
              </a:rPr>
              <a:t>εμβολίων από Ιατρούς του </a:t>
            </a:r>
            <a:r>
              <a:rPr lang="el-GR" sz="600" b="1" dirty="0" smtClean="0">
                <a:solidFill>
                  <a:srgbClr val="002060"/>
                </a:solidFill>
              </a:rPr>
              <a:t>Νοσοκομείου </a:t>
            </a:r>
            <a:endParaRPr lang="en-GB" sz="600" b="1" dirty="0" smtClean="0">
              <a:solidFill>
                <a:srgbClr val="00206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el-GR" sz="600" b="1" dirty="0">
                <a:solidFill>
                  <a:srgbClr val="002060"/>
                </a:solidFill>
              </a:rPr>
              <a:t>Εμβολιασμός στον χώρο του Νοσοκομείου από τους ΝΕΛ/Ιατρό Εργασίας 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el-GR" sz="600" b="1" dirty="0">
                <a:solidFill>
                  <a:srgbClr val="002060"/>
                </a:solidFill>
              </a:rPr>
              <a:t>Επιτόπιες επισκέψεις της ΕΝΛ και εκπροσώπου της Διοίκησης για προώθηση/συζήτηση 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el-GR" sz="600" b="1" dirty="0">
                <a:solidFill>
                  <a:srgbClr val="002060"/>
                </a:solidFill>
              </a:rPr>
              <a:t>Ηλεκτρονικά μηνύματα/</a:t>
            </a:r>
            <a:r>
              <a:rPr lang="en-GB" sz="600" b="1" dirty="0">
                <a:solidFill>
                  <a:srgbClr val="002060"/>
                </a:solidFill>
              </a:rPr>
              <a:t>reminders</a:t>
            </a:r>
            <a:r>
              <a:rPr lang="el-GR" sz="600" b="1" dirty="0">
                <a:solidFill>
                  <a:srgbClr val="002060"/>
                </a:solidFill>
              </a:rPr>
              <a:t> της ΕΝΛ 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el-GR" sz="600" b="1" dirty="0" smtClean="0">
                <a:solidFill>
                  <a:srgbClr val="002060"/>
                </a:solidFill>
              </a:rPr>
              <a:t>Μεταγενέστερη</a:t>
            </a:r>
            <a:r>
              <a:rPr lang="en-GB" sz="600" b="1" dirty="0" smtClean="0">
                <a:solidFill>
                  <a:srgbClr val="002060"/>
                </a:solidFill>
              </a:rPr>
              <a:t>/</a:t>
            </a:r>
            <a:r>
              <a:rPr lang="el-GR" sz="600" b="1" dirty="0" smtClean="0">
                <a:solidFill>
                  <a:srgbClr val="002060"/>
                </a:solidFill>
              </a:rPr>
              <a:t>καθυστερημένη ως προς την έναρξη του εμβολιασμού δωρεάν προμήθεια </a:t>
            </a:r>
            <a:r>
              <a:rPr lang="el-GR" sz="600" b="1" dirty="0">
                <a:solidFill>
                  <a:srgbClr val="002060"/>
                </a:solidFill>
              </a:rPr>
              <a:t>του Νοσοκομείου με εμβόλια από κρατικούς </a:t>
            </a:r>
            <a:r>
              <a:rPr lang="el-GR" sz="600" b="1" dirty="0" smtClean="0">
                <a:solidFill>
                  <a:srgbClr val="002060"/>
                </a:solidFill>
              </a:rPr>
              <a:t>φορείς 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el-GR" sz="600" b="1" dirty="0" smtClean="0">
                <a:solidFill>
                  <a:srgbClr val="002060"/>
                </a:solidFill>
              </a:rPr>
              <a:t>Εμβολιασμός </a:t>
            </a:r>
            <a:r>
              <a:rPr lang="el-GR" sz="600" b="1" dirty="0">
                <a:solidFill>
                  <a:srgbClr val="002060"/>
                </a:solidFill>
              </a:rPr>
              <a:t>Προϊσταμένων και Διευθυντών </a:t>
            </a:r>
            <a:r>
              <a:rPr lang="el-GR" sz="600" b="1" dirty="0" smtClean="0">
                <a:solidFill>
                  <a:srgbClr val="002060"/>
                </a:solidFill>
              </a:rPr>
              <a:t>Κλινικών/Υπηρεσιών </a:t>
            </a:r>
            <a:endParaRPr lang="el-GR" sz="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Slide background fill">
            <a:extLst>
              <a:ext uri="{FF2B5EF4-FFF2-40B4-BE49-F238E27FC236}">
                <a16:creationId xmlns="" xmlns:a16="http://schemas.microsoft.com/office/drawing/2014/main" id="{CB49665F-0298-4449-8D2D-209989CB9E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5759595" cy="3240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Color 2">
            <a:extLst>
              <a:ext uri="{FF2B5EF4-FFF2-40B4-BE49-F238E27FC236}">
                <a16:creationId xmlns="" xmlns:a16="http://schemas.microsoft.com/office/drawing/2014/main" id="{A71EEC14-174A-46FA-B046-4747504571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5759595" cy="32400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EEB6CB95-E653-4C6C-AE51-62FD848E8D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782" y="0"/>
            <a:ext cx="1638831" cy="3240086"/>
            <a:chOff x="651279" y="598259"/>
            <a:chExt cx="10889442" cy="5680742"/>
          </a:xfrm>
        </p:grpSpPr>
        <p:sp>
          <p:nvSpPr>
            <p:cNvPr id="28" name="Color">
              <a:extLst>
                <a:ext uri="{FF2B5EF4-FFF2-40B4-BE49-F238E27FC236}">
                  <a16:creationId xmlns="" xmlns:a16="http://schemas.microsoft.com/office/drawing/2014/main" id="{BDD3CB8E-ABA7-4F37-BB2C-64FFD19813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Color">
              <a:extLst>
                <a:ext uri="{FF2B5EF4-FFF2-40B4-BE49-F238E27FC236}">
                  <a16:creationId xmlns="" xmlns:a16="http://schemas.microsoft.com/office/drawing/2014/main" id="{C2CA788A-B2FD-494C-BED0-83E31F6DFF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43F5E015-E085-4624-B431-B424144486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20" y="-1"/>
            <a:ext cx="5759593" cy="3240085"/>
            <a:chOff x="0" y="0"/>
            <a:chExt cx="12188952" cy="6858000"/>
          </a:xfrm>
        </p:grpSpPr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4DDB60AE-8B9C-4BA0-93DC-F8C9EBF6D8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9F247760-BE07-41A2-969E-570081E655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57A70BD2-76FC-4BDD-9E64-3B93D5EF36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AADD9643-5489-42CB-9762-FBAC2AAE9F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09A2C16E-2745-4E3D-BECC-D66755221E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52E5A063-571D-4461-9869-B3E93F6E69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366019AD-E33B-4DBF-BAD3-AE36116031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6" name="Τίτλος 5">
            <a:extLst>
              <a:ext uri="{FF2B5EF4-FFF2-40B4-BE49-F238E27FC236}">
                <a16:creationId xmlns="" xmlns:a16="http://schemas.microsoft.com/office/drawing/2014/main" id="{5B938FF6-C3D5-477C-9441-4F0FA2963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626512" y="920184"/>
            <a:ext cx="2817146" cy="1317636"/>
          </a:xfrm>
        </p:spPr>
        <p:txBody>
          <a:bodyPr anchor="ctr">
            <a:normAutofit/>
          </a:bodyPr>
          <a:lstStyle/>
          <a:p>
            <a:r>
              <a:rPr lang="el-G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ΣΥΜΠΕΡΑΣΜΑΤΑ</a:t>
            </a:r>
            <a:endParaRPr lang="el-G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" name="Θέση υποσέλιδου 4">
            <a:extLst>
              <a:ext uri="{FF2B5EF4-FFF2-40B4-BE49-F238E27FC236}">
                <a16:creationId xmlns="" xmlns:a16="http://schemas.microsoft.com/office/drawing/2014/main" id="{52CA4858-5FFA-4468-AC6B-AD5FAC39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1234" y="2989684"/>
            <a:ext cx="1048361" cy="198602"/>
          </a:xfrm>
        </p:spPr>
        <p:txBody>
          <a:bodyPr anchor="ctr">
            <a:normAutofit/>
          </a:bodyPr>
          <a:lstStyle/>
          <a:p>
            <a:pPr>
              <a:spcAft>
                <a:spcPts val="284"/>
              </a:spcAft>
            </a:pPr>
            <a:r>
              <a:rPr lang="el-GR" sz="500" dirty="0">
                <a:solidFill>
                  <a:schemeClr val="tx1"/>
                </a:solidFill>
              </a:rPr>
              <a:t>ΕΝΛ ΓΝΘ Παπαγεωργίου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746049" y="241630"/>
            <a:ext cx="37208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el-GR" sz="1000" dirty="0">
                <a:solidFill>
                  <a:srgbClr val="002060"/>
                </a:solidFill>
              </a:rPr>
              <a:t>Το ποσοστό αντιγριπικού εμβολιασμού </a:t>
            </a:r>
            <a:r>
              <a:rPr lang="el-GR" sz="1000" b="1" dirty="0">
                <a:solidFill>
                  <a:srgbClr val="002060"/>
                </a:solidFill>
              </a:rPr>
              <a:t>μετά από </a:t>
            </a:r>
            <a:r>
              <a:rPr lang="el-GR" sz="1000" b="1" dirty="0" smtClean="0">
                <a:solidFill>
                  <a:srgbClr val="002060"/>
                </a:solidFill>
              </a:rPr>
              <a:t>μία αρχική </a:t>
            </a:r>
            <a:r>
              <a:rPr lang="el-GR" sz="1000" b="1" dirty="0">
                <a:solidFill>
                  <a:srgbClr val="002060"/>
                </a:solidFill>
              </a:rPr>
              <a:t>αύξηση</a:t>
            </a:r>
            <a:r>
              <a:rPr lang="el-GR" sz="1000" dirty="0">
                <a:solidFill>
                  <a:srgbClr val="002060"/>
                </a:solidFill>
              </a:rPr>
              <a:t> κατά τις περιόδους γρίπης 2019-2020 και 2020-2021 </a:t>
            </a:r>
            <a:r>
              <a:rPr lang="el-GR" sz="1000" b="1" dirty="0">
                <a:solidFill>
                  <a:srgbClr val="002060"/>
                </a:solidFill>
              </a:rPr>
              <a:t>(έναρξη και κρίσιμη φάση της Πανδημίας </a:t>
            </a:r>
            <a:r>
              <a:rPr lang="en-GB" sz="1000" b="1" dirty="0">
                <a:solidFill>
                  <a:srgbClr val="002060"/>
                </a:solidFill>
              </a:rPr>
              <a:t>Covid</a:t>
            </a:r>
            <a:r>
              <a:rPr lang="el-GR" sz="1000" b="1" dirty="0">
                <a:solidFill>
                  <a:srgbClr val="002060"/>
                </a:solidFill>
              </a:rPr>
              <a:t>-19</a:t>
            </a:r>
            <a:r>
              <a:rPr lang="el-GR" sz="1000" b="1" dirty="0" smtClean="0">
                <a:solidFill>
                  <a:srgbClr val="002060"/>
                </a:solidFill>
              </a:rPr>
              <a:t>)</a:t>
            </a:r>
            <a:r>
              <a:rPr lang="el-GR" sz="1000" dirty="0" smtClean="0">
                <a:solidFill>
                  <a:srgbClr val="002060"/>
                </a:solidFill>
              </a:rPr>
              <a:t>, </a:t>
            </a:r>
            <a:r>
              <a:rPr lang="el-GR" sz="1000" dirty="0">
                <a:solidFill>
                  <a:srgbClr val="002060"/>
                </a:solidFill>
              </a:rPr>
              <a:t>παρουσίασε </a:t>
            </a:r>
            <a:r>
              <a:rPr lang="el-GR" sz="1000" b="1" dirty="0">
                <a:solidFill>
                  <a:srgbClr val="FF0000"/>
                </a:solidFill>
              </a:rPr>
              <a:t>μείωση </a:t>
            </a:r>
            <a:r>
              <a:rPr lang="el-GR" sz="1000" b="1" dirty="0" smtClean="0">
                <a:solidFill>
                  <a:srgbClr val="FF0000"/>
                </a:solidFill>
              </a:rPr>
              <a:t>κατά την </a:t>
            </a:r>
            <a:r>
              <a:rPr lang="el-GR" sz="1000" b="1" dirty="0">
                <a:solidFill>
                  <a:srgbClr val="FF0000"/>
                </a:solidFill>
              </a:rPr>
              <a:t>περίοδο γρίπης 2021-2022</a:t>
            </a:r>
            <a:r>
              <a:rPr lang="el-GR" sz="1000" dirty="0">
                <a:solidFill>
                  <a:srgbClr val="002060"/>
                </a:solidFill>
              </a:rPr>
              <a:t> για </a:t>
            </a:r>
            <a:r>
              <a:rPr lang="el-GR" sz="1000" dirty="0" smtClean="0">
                <a:solidFill>
                  <a:srgbClr val="002060"/>
                </a:solidFill>
              </a:rPr>
              <a:t>την Ιατρική</a:t>
            </a:r>
            <a:r>
              <a:rPr lang="el-GR" sz="1000" dirty="0">
                <a:solidFill>
                  <a:srgbClr val="002060"/>
                </a:solidFill>
              </a:rPr>
              <a:t>, Νοσηλευτική και Διοικητική Υπηρεσία. </a:t>
            </a:r>
            <a:endParaRPr lang="el-GR" sz="1000" dirty="0" smtClean="0">
              <a:solidFill>
                <a:srgbClr val="00206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el-GR" sz="1000" dirty="0">
              <a:solidFill>
                <a:srgbClr val="002060"/>
              </a:solidFill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el-GR" sz="1000" b="1" dirty="0" smtClean="0">
                <a:solidFill>
                  <a:srgbClr val="002060"/>
                </a:solidFill>
              </a:rPr>
              <a:t>Είναι </a:t>
            </a:r>
            <a:r>
              <a:rPr lang="el-GR" sz="1000" b="1" dirty="0">
                <a:solidFill>
                  <a:srgbClr val="002060"/>
                </a:solidFill>
              </a:rPr>
              <a:t>αναγκαίο να διερευνηθούν οι αιτίες της μείωσης</a:t>
            </a:r>
            <a:r>
              <a:rPr lang="el-GR" sz="1000" dirty="0">
                <a:solidFill>
                  <a:srgbClr val="002060"/>
                </a:solidFill>
              </a:rPr>
              <a:t> (π.χ. </a:t>
            </a:r>
            <a:r>
              <a:rPr lang="el-GR" sz="1000" b="1" dirty="0">
                <a:solidFill>
                  <a:srgbClr val="FF0000"/>
                </a:solidFill>
              </a:rPr>
              <a:t>αντίληψη των ΕΥ </a:t>
            </a:r>
            <a:r>
              <a:rPr lang="el-GR" sz="1000" dirty="0">
                <a:solidFill>
                  <a:srgbClr val="002060"/>
                </a:solidFill>
              </a:rPr>
              <a:t>για μη υπαρκτό κίνδυνο λόγω χρήσης μάσκας έναντι του </a:t>
            </a:r>
            <a:r>
              <a:rPr lang="en-GB" sz="1000" dirty="0">
                <a:solidFill>
                  <a:srgbClr val="002060"/>
                </a:solidFill>
              </a:rPr>
              <a:t>SARS</a:t>
            </a:r>
            <a:r>
              <a:rPr lang="el-GR" sz="1000" dirty="0">
                <a:solidFill>
                  <a:srgbClr val="002060"/>
                </a:solidFill>
              </a:rPr>
              <a:t>-</a:t>
            </a:r>
            <a:r>
              <a:rPr lang="en-GB" sz="1000" dirty="0">
                <a:solidFill>
                  <a:srgbClr val="002060"/>
                </a:solidFill>
              </a:rPr>
              <a:t>CoV</a:t>
            </a:r>
            <a:r>
              <a:rPr lang="el-GR" sz="1000" dirty="0">
                <a:solidFill>
                  <a:srgbClr val="002060"/>
                </a:solidFill>
              </a:rPr>
              <a:t>-2/μείωσης κυκλοφορίας του ιού της </a:t>
            </a:r>
            <a:r>
              <a:rPr lang="el-GR" sz="1000" dirty="0" smtClean="0">
                <a:solidFill>
                  <a:srgbClr val="002060"/>
                </a:solidFill>
              </a:rPr>
              <a:t>γρίπης, </a:t>
            </a:r>
            <a:r>
              <a:rPr lang="el-GR" sz="1000" b="1" dirty="0">
                <a:solidFill>
                  <a:srgbClr val="FF0000"/>
                </a:solidFill>
              </a:rPr>
              <a:t>μη διαθεσιμότητα εμβολίων </a:t>
            </a:r>
            <a:r>
              <a:rPr lang="el-GR" sz="1000" b="1" dirty="0" smtClean="0">
                <a:solidFill>
                  <a:srgbClr val="FF0000"/>
                </a:solidFill>
              </a:rPr>
              <a:t>(με απευθείας προμήθεια από Κρατικό φορέα) </a:t>
            </a:r>
            <a:r>
              <a:rPr lang="el-GR" sz="1000" dirty="0" smtClean="0">
                <a:solidFill>
                  <a:srgbClr val="002060"/>
                </a:solidFill>
              </a:rPr>
              <a:t>για </a:t>
            </a:r>
            <a:r>
              <a:rPr lang="el-GR" sz="1000" dirty="0">
                <a:solidFill>
                  <a:srgbClr val="002060"/>
                </a:solidFill>
              </a:rPr>
              <a:t>ΕΥ στα Νοσοκομεία άμεσα με την έναρξη του αντιγριπικού εμβολιασμού χωρίς ανάγκη </a:t>
            </a:r>
            <a:r>
              <a:rPr lang="el-GR" sz="1000" dirty="0" err="1">
                <a:solidFill>
                  <a:srgbClr val="002060"/>
                </a:solidFill>
              </a:rPr>
              <a:t>συνταγογράφησης</a:t>
            </a:r>
            <a:r>
              <a:rPr lang="el-GR" sz="1000" dirty="0">
                <a:solidFill>
                  <a:srgbClr val="002060"/>
                </a:solidFill>
              </a:rPr>
              <a:t> και </a:t>
            </a:r>
            <a:r>
              <a:rPr lang="el-GR" sz="1000" dirty="0" smtClean="0">
                <a:solidFill>
                  <a:srgbClr val="002060"/>
                </a:solidFill>
              </a:rPr>
              <a:t>ακολούθως προμήθειας </a:t>
            </a:r>
            <a:r>
              <a:rPr lang="el-GR" sz="1000" dirty="0">
                <a:solidFill>
                  <a:srgbClr val="002060"/>
                </a:solidFill>
              </a:rPr>
              <a:t>από τα Φαρμακεία της </a:t>
            </a:r>
            <a:r>
              <a:rPr lang="el-GR" sz="1000" dirty="0" smtClean="0">
                <a:solidFill>
                  <a:srgbClr val="002060"/>
                </a:solidFill>
              </a:rPr>
              <a:t>κοινότητας, </a:t>
            </a:r>
            <a:r>
              <a:rPr lang="el-GR" sz="1000" b="1" dirty="0">
                <a:solidFill>
                  <a:srgbClr val="FF0000"/>
                </a:solidFill>
              </a:rPr>
              <a:t>μη δυνατότητα διενέργειας του εμβολιασμού από τους Νοσηλευτές Επιτήρησης Λοιμώξεων </a:t>
            </a:r>
            <a:r>
              <a:rPr lang="el-GR" sz="1000" dirty="0">
                <a:solidFill>
                  <a:srgbClr val="002060"/>
                </a:solidFill>
              </a:rPr>
              <a:t>στην κλίμακα που αυτός πραγματοποιούνταν πριν την έναρξη της </a:t>
            </a:r>
            <a:r>
              <a:rPr lang="el-GR" sz="1000" dirty="0" smtClean="0">
                <a:solidFill>
                  <a:srgbClr val="002060"/>
                </a:solidFill>
              </a:rPr>
              <a:t>Πανδημίας, κλπ.) </a:t>
            </a:r>
            <a:r>
              <a:rPr lang="el-GR" sz="1000" b="1" dirty="0">
                <a:solidFill>
                  <a:srgbClr val="002060"/>
                </a:solidFill>
              </a:rPr>
              <a:t>ώστε οι δράσεις και στρατηγικές για την φετινή περίοδο γρίπης να είναι περισσότερο στοχευμένες. </a:t>
            </a:r>
          </a:p>
        </p:txBody>
      </p:sp>
    </p:spTree>
    <p:extLst>
      <p:ext uri="{BB962C8B-B14F-4D97-AF65-F5344CB8AC3E}">
        <p14:creationId xmlns:p14="http://schemas.microsoft.com/office/powerpoint/2010/main" val="10029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429</Words>
  <Application>Microsoft Office PowerPoint</Application>
  <PresentationFormat>Προσαρμογή</PresentationFormat>
  <Paragraphs>68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ΕΠΙΔΡΑΣΗ ΤΗΣ ΠΑΝΔΗΜΙΑΣ COVID-19  ΣΤΑ ΠΟΣΟΣΤΑ ΕΜΒΟΛΙΑΣΜΟΥ ΤΩΝ ΕΠΑΓΓΕΛΜΑΤΙΩΝ ΥΓΕΙΑΣ ΕΝΑΝΤΙ ΤΗΣ ΕΠΟΧΙΚΗΣ ΓΡΙΠΗΣ</vt:lpstr>
      <vt:lpstr>ΑΠΟΤΕΛΕΣΜΑΤΑ</vt:lpstr>
      <vt:lpstr>ΣΥΜΠΕΡΑΣΜΑΤΑ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 ΕΠΙΤΗΡΗΣΗΣ ΤΩΝ ΑΤΥΧΗΜΑΤΩΝ ΕΠΑΓΓΕΛΜΑΤΙΚΗΣ ΕΚΘΕΣΗΣ ΣΕ ΑΙΜΑΤΟΓΕΝΩΣ ΜΕΤΑΔΙΔΟΜΕΝΑ ΝΟΣΗΜΑΤΑ (ΑΕΠΕ-ΑΙ) ΑΣΘΕΝΩΝ: ΠΡΟΟΠΤΙΚΗ ΚΑΤΑΓΡΑΦΗ ΠΟΣΟΤΙΚΩΝ ΚΑΙ ΠΟΙΟΤΙΚΩΝ ΧΑΡΑΚΤΗΡΙΣΤΙΚΩΝ ΣΕ ΔΙΑΡΚΕΙΑ ΕΠΤΑ ΕΤΩΝΓΡΑΜΜΑ ΕΠΙΤΗΡΗΣΗΣ ΤΩΝ ΑΤΥΧΗΜΑΤΩΝ</dc:title>
  <dc:creator>Patroklos Vareltzis</dc:creator>
  <cp:lastModifiedBy>KARVANITI</cp:lastModifiedBy>
  <cp:revision>95</cp:revision>
  <dcterms:created xsi:type="dcterms:W3CDTF">2019-10-20T09:30:15Z</dcterms:created>
  <dcterms:modified xsi:type="dcterms:W3CDTF">2022-10-30T20:27:12Z</dcterms:modified>
</cp:coreProperties>
</file>