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5761038" cy="3240088"/>
  <p:notesSz cx="6858000" cy="9144000"/>
  <p:defaultTextStyle>
    <a:defPPr>
      <a:defRPr lang="el-GR"/>
    </a:defPPr>
    <a:lvl1pPr marL="0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230" d="100"/>
          <a:sy n="230" d="100"/>
        </p:scale>
        <p:origin x="-960" y="-276"/>
      </p:cViewPr>
      <p:guideLst>
        <p:guide orient="horz" pos="1021"/>
        <p:guide pos="18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00" b="1" dirty="0" smtClean="0"/>
              <a:t>Μικροβιαιμίες από ΠΑΠ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53975" cmpd="sng">
              <a:solidFill>
                <a:schemeClr val="accent1"/>
              </a:solidFill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</c:v>
                </c:pt>
                <c:pt idx="1">
                  <c:v>55</c:v>
                </c:pt>
                <c:pt idx="2">
                  <c:v>41</c:v>
                </c:pt>
                <c:pt idx="3">
                  <c:v>115</c:v>
                </c:pt>
                <c:pt idx="4">
                  <c:v>212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8F-468D-9DE6-68FE70A5CC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8F-468D-9DE6-68FE70A5CC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88F-468D-9DE6-68FE70A5C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921920"/>
        <c:axId val="231923712"/>
      </c:barChart>
      <c:catAx>
        <c:axId val="23192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31923712"/>
        <c:crosses val="autoZero"/>
        <c:auto val="1"/>
        <c:lblAlgn val="ctr"/>
        <c:lblOffset val="100"/>
        <c:noMultiLvlLbl val="0"/>
      </c:catAx>
      <c:valAx>
        <c:axId val="23192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3192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9FC1A7-61D3-4FDD-ACAD-62DD7C958080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E4F6DE-14B1-4C74-BCE5-FB24409F8091}">
      <dgm:prSet/>
      <dgm:spPr/>
      <dgm:t>
        <a:bodyPr/>
        <a:lstStyle/>
        <a:p>
          <a:r>
            <a:rPr lang="el-GR" b="1" dirty="0">
              <a:solidFill>
                <a:srgbClr val="002060"/>
              </a:solidFill>
            </a:rPr>
            <a:t>Σημαντική αύξηση </a:t>
          </a:r>
          <a:r>
            <a:rPr lang="el-GR" b="1" dirty="0" smtClean="0">
              <a:solidFill>
                <a:srgbClr val="002060"/>
              </a:solidFill>
            </a:rPr>
            <a:t>της μικροβιακής </a:t>
          </a:r>
          <a:r>
            <a:rPr lang="el-GR" b="1" dirty="0">
              <a:solidFill>
                <a:srgbClr val="002060"/>
              </a:solidFill>
            </a:rPr>
            <a:t>αντοχής σε </a:t>
          </a:r>
          <a:r>
            <a:rPr lang="en-US" b="1" i="1" dirty="0">
              <a:solidFill>
                <a:srgbClr val="002060"/>
              </a:solidFill>
            </a:rPr>
            <a:t>S</a:t>
          </a:r>
          <a:r>
            <a:rPr lang="en-US" b="1" i="1" dirty="0" smtClean="0">
              <a:solidFill>
                <a:srgbClr val="002060"/>
              </a:solidFill>
            </a:rPr>
            <a:t>.</a:t>
          </a:r>
          <a:r>
            <a:rPr lang="el-GR" b="1" i="1" dirty="0" smtClean="0">
              <a:solidFill>
                <a:srgbClr val="002060"/>
              </a:solidFill>
            </a:rPr>
            <a:t> </a:t>
          </a:r>
          <a:r>
            <a:rPr lang="en-US" b="1" i="1" dirty="0" smtClean="0">
              <a:solidFill>
                <a:srgbClr val="002060"/>
              </a:solidFill>
            </a:rPr>
            <a:t>aureus </a:t>
          </a:r>
          <a:r>
            <a:rPr lang="el-GR" b="1" i="1" dirty="0" smtClean="0">
              <a:solidFill>
                <a:srgbClr val="002060"/>
              </a:solidFill>
            </a:rPr>
            <a:t>και </a:t>
          </a:r>
          <a:r>
            <a:rPr lang="en-US" b="1" dirty="0" smtClean="0">
              <a:solidFill>
                <a:srgbClr val="002060"/>
              </a:solidFill>
            </a:rPr>
            <a:t> </a:t>
          </a:r>
          <a:r>
            <a:rPr lang="en-US" b="1" i="0" dirty="0">
              <a:solidFill>
                <a:srgbClr val="002060"/>
              </a:solidFill>
            </a:rPr>
            <a:t>E</a:t>
          </a:r>
          <a:r>
            <a:rPr lang="en-US" b="1" i="0" dirty="0" smtClean="0">
              <a:solidFill>
                <a:srgbClr val="002060"/>
              </a:solidFill>
            </a:rPr>
            <a:t>.</a:t>
          </a:r>
          <a:r>
            <a:rPr lang="el-GR" b="1" i="0" dirty="0" smtClean="0">
              <a:solidFill>
                <a:srgbClr val="002060"/>
              </a:solidFill>
            </a:rPr>
            <a:t> </a:t>
          </a:r>
          <a:r>
            <a:rPr lang="en-US" b="1" i="0" dirty="0" smtClean="0">
              <a:solidFill>
                <a:srgbClr val="002060"/>
              </a:solidFill>
            </a:rPr>
            <a:t>faecium</a:t>
          </a:r>
          <a:endParaRPr lang="en-US" b="1" i="0" dirty="0">
            <a:solidFill>
              <a:srgbClr val="002060"/>
            </a:solidFill>
          </a:endParaRPr>
        </a:p>
      </dgm:t>
    </dgm:pt>
    <dgm:pt modelId="{E8616769-BF3D-497E-80DE-E858962CFD13}" type="parTrans" cxnId="{34F8EDDD-0133-47CF-B37B-3F3BC0C296DB}">
      <dgm:prSet/>
      <dgm:spPr/>
      <dgm:t>
        <a:bodyPr/>
        <a:lstStyle/>
        <a:p>
          <a:endParaRPr lang="en-US"/>
        </a:p>
      </dgm:t>
    </dgm:pt>
    <dgm:pt modelId="{412119CC-8E67-45BB-9486-7C579155D80E}" type="sibTrans" cxnId="{34F8EDDD-0133-47CF-B37B-3F3BC0C296DB}">
      <dgm:prSet/>
      <dgm:spPr/>
      <dgm:t>
        <a:bodyPr/>
        <a:lstStyle/>
        <a:p>
          <a:endParaRPr lang="en-US"/>
        </a:p>
      </dgm:t>
    </dgm:pt>
    <dgm:pt modelId="{B63509C1-AB6F-4094-97BC-A8A924253A83}">
      <dgm:prSet custT="1"/>
      <dgm:spPr>
        <a:solidFill>
          <a:srgbClr val="FF0000"/>
        </a:solidFill>
      </dgm:spPr>
      <dgm:t>
        <a:bodyPr/>
        <a:lstStyle/>
        <a:p>
          <a:r>
            <a:rPr lang="el-GR" sz="700" b="1" dirty="0" smtClean="0">
              <a:ln/>
              <a:solidFill>
                <a:schemeClr val="bg1"/>
              </a:solidFill>
            </a:rPr>
            <a:t>Ιδιαίτερα σημαντική η συνεχής και συγκριτική ερμηνεία</a:t>
          </a:r>
          <a:r>
            <a:rPr lang="en-GB" sz="700" b="1" dirty="0" smtClean="0">
              <a:ln/>
              <a:solidFill>
                <a:schemeClr val="bg1"/>
              </a:solidFill>
            </a:rPr>
            <a:t> </a:t>
          </a:r>
          <a:r>
            <a:rPr lang="el-GR" sz="700" b="1" dirty="0" smtClean="0">
              <a:ln/>
              <a:solidFill>
                <a:schemeClr val="bg1"/>
              </a:solidFill>
            </a:rPr>
            <a:t>των  επιτηρούμενων δεικτών για τα ΠΑΠ και την μικροβιακή αντοχή σε παθογόνα/αντιβιοτικά ‘’κλειδιά’’</a:t>
          </a:r>
          <a:endParaRPr lang="en-US" sz="700" b="1" dirty="0">
            <a:ln/>
            <a:solidFill>
              <a:schemeClr val="bg1"/>
            </a:solidFill>
          </a:endParaRPr>
        </a:p>
      </dgm:t>
    </dgm:pt>
    <dgm:pt modelId="{27685191-7B39-4F90-B83B-83E92D9DF6BE}" type="parTrans" cxnId="{1D9A6017-B303-47D0-91B2-802A8029271C}">
      <dgm:prSet/>
      <dgm:spPr/>
      <dgm:t>
        <a:bodyPr/>
        <a:lstStyle/>
        <a:p>
          <a:endParaRPr lang="en-US"/>
        </a:p>
      </dgm:t>
    </dgm:pt>
    <dgm:pt modelId="{D82CCB27-3971-4C57-A2CC-8BCF7A3693D2}" type="sibTrans" cxnId="{1D9A6017-B303-47D0-91B2-802A8029271C}">
      <dgm:prSet/>
      <dgm:spPr/>
      <dgm:t>
        <a:bodyPr/>
        <a:lstStyle/>
        <a:p>
          <a:endParaRPr lang="en-US" dirty="0"/>
        </a:p>
      </dgm:t>
    </dgm:pt>
    <dgm:pt modelId="{D3E096C5-8184-4F93-91A5-8AF5898E435D}">
      <dgm:prSet/>
      <dgm:spPr/>
      <dgm:t>
        <a:bodyPr/>
        <a:lstStyle/>
        <a:p>
          <a:r>
            <a:rPr lang="el-GR" b="1" dirty="0" smtClean="0">
              <a:solidFill>
                <a:srgbClr val="002060"/>
              </a:solidFill>
            </a:rPr>
            <a:t>Σημαντική αύξηση των μικροβιαιμιών</a:t>
          </a:r>
          <a:r>
            <a:rPr lang="en-GB" b="1" dirty="0" smtClean="0">
              <a:solidFill>
                <a:srgbClr val="002060"/>
              </a:solidFill>
            </a:rPr>
            <a:t> </a:t>
          </a:r>
          <a:r>
            <a:rPr lang="el-GR" b="1" dirty="0" smtClean="0">
              <a:solidFill>
                <a:srgbClr val="002060"/>
              </a:solidFill>
            </a:rPr>
            <a:t>από ΠΑΠ</a:t>
          </a:r>
        </a:p>
        <a:p>
          <a:r>
            <a:rPr lang="el-GR" b="1" dirty="0" smtClean="0">
              <a:solidFill>
                <a:srgbClr val="002060"/>
              </a:solidFill>
            </a:rPr>
            <a:t>μεταξύ 2017-2021</a:t>
          </a:r>
        </a:p>
      </dgm:t>
    </dgm:pt>
    <dgm:pt modelId="{825F71A8-4700-4B66-958C-97EF404FA272}" type="parTrans" cxnId="{FC5DF5C0-7BE1-4B7C-B1A2-E3060716DA1F}">
      <dgm:prSet/>
      <dgm:spPr/>
      <dgm:t>
        <a:bodyPr/>
        <a:lstStyle/>
        <a:p>
          <a:endParaRPr lang="en-US"/>
        </a:p>
      </dgm:t>
    </dgm:pt>
    <dgm:pt modelId="{6E6315BA-8377-43AE-964A-5D9D0A08BFED}" type="sibTrans" cxnId="{FC5DF5C0-7BE1-4B7C-B1A2-E3060716DA1F}">
      <dgm:prSet/>
      <dgm:spPr/>
      <dgm:t>
        <a:bodyPr/>
        <a:lstStyle/>
        <a:p>
          <a:endParaRPr lang="en-US"/>
        </a:p>
      </dgm:t>
    </dgm:pt>
    <dgm:pt modelId="{AA195345-2534-455D-968E-496CD0C78170}" type="pres">
      <dgm:prSet presAssocID="{409FC1A7-61D3-4FDD-ACAD-62DD7C95808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CC98F79-AE1F-4399-B005-6C5F1DD0984D}" type="pres">
      <dgm:prSet presAssocID="{409FC1A7-61D3-4FDD-ACAD-62DD7C958080}" presName="wedge1" presStyleLbl="node1" presStyleIdx="0" presStyleCnt="3" custScaleX="130145" custLinFactNeighborY="-4696"/>
      <dgm:spPr/>
      <dgm:t>
        <a:bodyPr/>
        <a:lstStyle/>
        <a:p>
          <a:endParaRPr lang="el-GR"/>
        </a:p>
      </dgm:t>
    </dgm:pt>
    <dgm:pt modelId="{4D5911FE-2369-4C86-9D39-3AF56FD74967}" type="pres">
      <dgm:prSet presAssocID="{409FC1A7-61D3-4FDD-ACAD-62DD7C95808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6D8393-C18E-443E-8300-5406BE208A3E}" type="pres">
      <dgm:prSet presAssocID="{409FC1A7-61D3-4FDD-ACAD-62DD7C958080}" presName="wedge2" presStyleLbl="node1" presStyleIdx="1" presStyleCnt="3" custScaleX="119886" custLinFactNeighborX="1891" custLinFactNeighborY="8971"/>
      <dgm:spPr/>
      <dgm:t>
        <a:bodyPr/>
        <a:lstStyle/>
        <a:p>
          <a:endParaRPr lang="el-GR"/>
        </a:p>
      </dgm:t>
    </dgm:pt>
    <dgm:pt modelId="{F75FDC4E-C074-4C3C-9F27-D8513F3F73B8}" type="pres">
      <dgm:prSet presAssocID="{409FC1A7-61D3-4FDD-ACAD-62DD7C95808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40D0BFF-F32A-42E8-9BFD-54AFA255F0D3}" type="pres">
      <dgm:prSet presAssocID="{409FC1A7-61D3-4FDD-ACAD-62DD7C958080}" presName="wedge3" presStyleLbl="node1" presStyleIdx="2" presStyleCnt="3" custScaleX="128461" custLinFactNeighborX="647" custLinFactNeighborY="-7741"/>
      <dgm:spPr/>
      <dgm:t>
        <a:bodyPr/>
        <a:lstStyle/>
        <a:p>
          <a:endParaRPr lang="el-GR"/>
        </a:p>
      </dgm:t>
    </dgm:pt>
    <dgm:pt modelId="{A7D4A3A8-8F63-4428-9338-9EDDCDA4604F}" type="pres">
      <dgm:prSet presAssocID="{409FC1A7-61D3-4FDD-ACAD-62DD7C95808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D9A6017-B303-47D0-91B2-802A8029271C}" srcId="{409FC1A7-61D3-4FDD-ACAD-62DD7C958080}" destId="{B63509C1-AB6F-4094-97BC-A8A924253A83}" srcOrd="1" destOrd="0" parTransId="{27685191-7B39-4F90-B83B-83E92D9DF6BE}" sibTransId="{D82CCB27-3971-4C57-A2CC-8BCF7A3693D2}"/>
    <dgm:cxn modelId="{FB8D9C2B-9A8C-4426-9DBF-911A121822B1}" type="presOf" srcId="{B63509C1-AB6F-4094-97BC-A8A924253A83}" destId="{F75FDC4E-C074-4C3C-9F27-D8513F3F73B8}" srcOrd="1" destOrd="0" presId="urn:microsoft.com/office/officeart/2005/8/layout/chart3"/>
    <dgm:cxn modelId="{16A95E02-ED1C-40A3-ABE9-294171F7624E}" type="presOf" srcId="{A3E4F6DE-14B1-4C74-BCE5-FB24409F8091}" destId="{4D5911FE-2369-4C86-9D39-3AF56FD74967}" srcOrd="1" destOrd="0" presId="urn:microsoft.com/office/officeart/2005/8/layout/chart3"/>
    <dgm:cxn modelId="{4E9BF7D5-0B91-45E2-A0AB-7C5F9482F3E2}" type="presOf" srcId="{D3E096C5-8184-4F93-91A5-8AF5898E435D}" destId="{840D0BFF-F32A-42E8-9BFD-54AFA255F0D3}" srcOrd="0" destOrd="0" presId="urn:microsoft.com/office/officeart/2005/8/layout/chart3"/>
    <dgm:cxn modelId="{B4543293-5A81-418F-87B9-FC6A09B72C6E}" type="presOf" srcId="{D3E096C5-8184-4F93-91A5-8AF5898E435D}" destId="{A7D4A3A8-8F63-4428-9338-9EDDCDA4604F}" srcOrd="1" destOrd="0" presId="urn:microsoft.com/office/officeart/2005/8/layout/chart3"/>
    <dgm:cxn modelId="{34F8EDDD-0133-47CF-B37B-3F3BC0C296DB}" srcId="{409FC1A7-61D3-4FDD-ACAD-62DD7C958080}" destId="{A3E4F6DE-14B1-4C74-BCE5-FB24409F8091}" srcOrd="0" destOrd="0" parTransId="{E8616769-BF3D-497E-80DE-E858962CFD13}" sibTransId="{412119CC-8E67-45BB-9486-7C579155D80E}"/>
    <dgm:cxn modelId="{A49F4B51-97F6-4B7F-B21C-3B89A1079C0D}" type="presOf" srcId="{A3E4F6DE-14B1-4C74-BCE5-FB24409F8091}" destId="{CCC98F79-AE1F-4399-B005-6C5F1DD0984D}" srcOrd="0" destOrd="0" presId="urn:microsoft.com/office/officeart/2005/8/layout/chart3"/>
    <dgm:cxn modelId="{D2AFA4B6-E5AA-4561-BD20-73D5F460FB2B}" type="presOf" srcId="{B63509C1-AB6F-4094-97BC-A8A924253A83}" destId="{786D8393-C18E-443E-8300-5406BE208A3E}" srcOrd="0" destOrd="0" presId="urn:microsoft.com/office/officeart/2005/8/layout/chart3"/>
    <dgm:cxn modelId="{FC5DF5C0-7BE1-4B7C-B1A2-E3060716DA1F}" srcId="{409FC1A7-61D3-4FDD-ACAD-62DD7C958080}" destId="{D3E096C5-8184-4F93-91A5-8AF5898E435D}" srcOrd="2" destOrd="0" parTransId="{825F71A8-4700-4B66-958C-97EF404FA272}" sibTransId="{6E6315BA-8377-43AE-964A-5D9D0A08BFED}"/>
    <dgm:cxn modelId="{B207B92B-9B11-4915-A708-AE2292BF8388}" type="presOf" srcId="{409FC1A7-61D3-4FDD-ACAD-62DD7C958080}" destId="{AA195345-2534-455D-968E-496CD0C78170}" srcOrd="0" destOrd="0" presId="urn:microsoft.com/office/officeart/2005/8/layout/chart3"/>
    <dgm:cxn modelId="{532FB116-F727-43DB-9162-FB5C243DE7DA}" type="presParOf" srcId="{AA195345-2534-455D-968E-496CD0C78170}" destId="{CCC98F79-AE1F-4399-B005-6C5F1DD0984D}" srcOrd="0" destOrd="0" presId="urn:microsoft.com/office/officeart/2005/8/layout/chart3"/>
    <dgm:cxn modelId="{CAD56564-B23E-410F-BB6E-287E8C434008}" type="presParOf" srcId="{AA195345-2534-455D-968E-496CD0C78170}" destId="{4D5911FE-2369-4C86-9D39-3AF56FD74967}" srcOrd="1" destOrd="0" presId="urn:microsoft.com/office/officeart/2005/8/layout/chart3"/>
    <dgm:cxn modelId="{54E5E83C-AE0B-46E1-9A2C-639C5F37191C}" type="presParOf" srcId="{AA195345-2534-455D-968E-496CD0C78170}" destId="{786D8393-C18E-443E-8300-5406BE208A3E}" srcOrd="2" destOrd="0" presId="urn:microsoft.com/office/officeart/2005/8/layout/chart3"/>
    <dgm:cxn modelId="{A62B99CC-5F02-4072-8EB3-935524C7C709}" type="presParOf" srcId="{AA195345-2534-455D-968E-496CD0C78170}" destId="{F75FDC4E-C074-4C3C-9F27-D8513F3F73B8}" srcOrd="3" destOrd="0" presId="urn:microsoft.com/office/officeart/2005/8/layout/chart3"/>
    <dgm:cxn modelId="{610605E5-E4A0-4E39-8311-D75386B2E11C}" type="presParOf" srcId="{AA195345-2534-455D-968E-496CD0C78170}" destId="{840D0BFF-F32A-42E8-9BFD-54AFA255F0D3}" srcOrd="4" destOrd="0" presId="urn:microsoft.com/office/officeart/2005/8/layout/chart3"/>
    <dgm:cxn modelId="{7BA94F99-ED7B-4A64-974D-248CFACEF6A9}" type="presParOf" srcId="{AA195345-2534-455D-968E-496CD0C78170}" destId="{A7D4A3A8-8F63-4428-9338-9EDDCDA4604F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98F79-AE1F-4399-B005-6C5F1DD0984D}">
      <dsp:nvSpPr>
        <dsp:cNvPr id="0" name=""/>
        <dsp:cNvSpPr/>
      </dsp:nvSpPr>
      <dsp:spPr>
        <a:xfrm>
          <a:off x="267600" y="83305"/>
          <a:ext cx="3246323" cy="249439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>
              <a:solidFill>
                <a:srgbClr val="002060"/>
              </a:solidFill>
            </a:rPr>
            <a:t>Σημαντική αύξηση </a:t>
          </a:r>
          <a:r>
            <a:rPr lang="el-GR" sz="900" b="1" kern="1200" dirty="0" smtClean="0">
              <a:solidFill>
                <a:srgbClr val="002060"/>
              </a:solidFill>
            </a:rPr>
            <a:t>της μικροβιακής </a:t>
          </a:r>
          <a:r>
            <a:rPr lang="el-GR" sz="900" b="1" kern="1200" dirty="0">
              <a:solidFill>
                <a:srgbClr val="002060"/>
              </a:solidFill>
            </a:rPr>
            <a:t>αντοχής σε </a:t>
          </a:r>
          <a:r>
            <a:rPr lang="en-US" sz="900" b="1" i="1" kern="1200" dirty="0">
              <a:solidFill>
                <a:srgbClr val="002060"/>
              </a:solidFill>
            </a:rPr>
            <a:t>S</a:t>
          </a:r>
          <a:r>
            <a:rPr lang="en-US" sz="900" b="1" i="1" kern="1200" dirty="0" smtClean="0">
              <a:solidFill>
                <a:srgbClr val="002060"/>
              </a:solidFill>
            </a:rPr>
            <a:t>.</a:t>
          </a:r>
          <a:r>
            <a:rPr lang="el-GR" sz="900" b="1" i="1" kern="1200" dirty="0" smtClean="0">
              <a:solidFill>
                <a:srgbClr val="002060"/>
              </a:solidFill>
            </a:rPr>
            <a:t> </a:t>
          </a:r>
          <a:r>
            <a:rPr lang="en-US" sz="900" b="1" i="1" kern="1200" dirty="0" smtClean="0">
              <a:solidFill>
                <a:srgbClr val="002060"/>
              </a:solidFill>
            </a:rPr>
            <a:t>aureus </a:t>
          </a:r>
          <a:r>
            <a:rPr lang="el-GR" sz="900" b="1" i="1" kern="1200" dirty="0" smtClean="0">
              <a:solidFill>
                <a:srgbClr val="002060"/>
              </a:solidFill>
            </a:rPr>
            <a:t>και </a:t>
          </a:r>
          <a:r>
            <a:rPr lang="en-US" sz="900" b="1" kern="1200" dirty="0" smtClean="0">
              <a:solidFill>
                <a:srgbClr val="002060"/>
              </a:solidFill>
            </a:rPr>
            <a:t> </a:t>
          </a:r>
          <a:r>
            <a:rPr lang="en-US" sz="900" b="1" i="0" kern="1200" dirty="0">
              <a:solidFill>
                <a:srgbClr val="002060"/>
              </a:solidFill>
            </a:rPr>
            <a:t>E</a:t>
          </a:r>
          <a:r>
            <a:rPr lang="en-US" sz="900" b="1" i="0" kern="1200" dirty="0" smtClean="0">
              <a:solidFill>
                <a:srgbClr val="002060"/>
              </a:solidFill>
            </a:rPr>
            <a:t>.</a:t>
          </a:r>
          <a:r>
            <a:rPr lang="el-GR" sz="900" b="1" i="0" kern="1200" dirty="0" smtClean="0">
              <a:solidFill>
                <a:srgbClr val="002060"/>
              </a:solidFill>
            </a:rPr>
            <a:t> </a:t>
          </a:r>
          <a:r>
            <a:rPr lang="en-US" sz="900" b="1" i="0" kern="1200" dirty="0" smtClean="0">
              <a:solidFill>
                <a:srgbClr val="002060"/>
              </a:solidFill>
            </a:rPr>
            <a:t>faecium</a:t>
          </a:r>
          <a:endParaRPr lang="en-US" sz="900" b="1" i="0" kern="1200" dirty="0">
            <a:solidFill>
              <a:srgbClr val="002060"/>
            </a:solidFill>
          </a:endParaRPr>
        </a:p>
      </dsp:txBody>
      <dsp:txXfrm>
        <a:off x="2032595" y="543579"/>
        <a:ext cx="1101431" cy="831463"/>
      </dsp:txXfrm>
    </dsp:sp>
    <dsp:sp modelId="{786D8393-C18E-443E-8300-5406BE208A3E}">
      <dsp:nvSpPr>
        <dsp:cNvPr id="0" name=""/>
        <dsp:cNvSpPr/>
      </dsp:nvSpPr>
      <dsp:spPr>
        <a:xfrm>
          <a:off x="314138" y="498451"/>
          <a:ext cx="2990424" cy="2494390"/>
        </a:xfrm>
        <a:prstGeom prst="pie">
          <a:avLst>
            <a:gd name="adj1" fmla="val 1800000"/>
            <a:gd name="adj2" fmla="val 900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700" b="1" kern="1200" dirty="0" smtClean="0">
              <a:ln/>
              <a:solidFill>
                <a:schemeClr val="bg1"/>
              </a:solidFill>
            </a:rPr>
            <a:t>Ιδιαίτερα σημαντική η συνεχής και συγκριτική ερμηνεία</a:t>
          </a:r>
          <a:r>
            <a:rPr lang="en-GB" sz="700" b="1" kern="1200" dirty="0" smtClean="0">
              <a:ln/>
              <a:solidFill>
                <a:schemeClr val="bg1"/>
              </a:solidFill>
            </a:rPr>
            <a:t> </a:t>
          </a:r>
          <a:r>
            <a:rPr lang="el-GR" sz="700" b="1" kern="1200" dirty="0" smtClean="0">
              <a:ln/>
              <a:solidFill>
                <a:schemeClr val="bg1"/>
              </a:solidFill>
            </a:rPr>
            <a:t>των  επιτηρούμενων δεικτών για τα ΠΑΠ και την μικροβιακή αντοχή σε παθογόνα/αντιβιοτικά ‘’κλειδιά’’</a:t>
          </a:r>
          <a:endParaRPr lang="en-US" sz="700" b="1" kern="1200" dirty="0">
            <a:ln/>
            <a:solidFill>
              <a:schemeClr val="bg1"/>
            </a:solidFill>
          </a:endParaRPr>
        </a:p>
      </dsp:txBody>
      <dsp:txXfrm>
        <a:off x="1132945" y="2072292"/>
        <a:ext cx="1352811" cy="772073"/>
      </dsp:txXfrm>
    </dsp:sp>
    <dsp:sp modelId="{840D0BFF-F32A-42E8-9BFD-54AFA255F0D3}">
      <dsp:nvSpPr>
        <dsp:cNvPr id="0" name=""/>
        <dsp:cNvSpPr/>
      </dsp:nvSpPr>
      <dsp:spPr>
        <a:xfrm>
          <a:off x="176161" y="81589"/>
          <a:ext cx="3204318" cy="2494390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>
              <a:solidFill>
                <a:srgbClr val="002060"/>
              </a:solidFill>
            </a:rPr>
            <a:t>Σημαντική αύξηση των μικροβιαιμιών</a:t>
          </a:r>
          <a:r>
            <a:rPr lang="en-GB" sz="900" b="1" kern="1200" dirty="0" smtClean="0">
              <a:solidFill>
                <a:srgbClr val="002060"/>
              </a:solidFill>
            </a:rPr>
            <a:t> </a:t>
          </a:r>
          <a:r>
            <a:rPr lang="el-GR" sz="900" b="1" kern="1200" dirty="0" smtClean="0">
              <a:solidFill>
                <a:srgbClr val="002060"/>
              </a:solidFill>
            </a:rPr>
            <a:t>από ΠΑΠ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>
              <a:solidFill>
                <a:srgbClr val="002060"/>
              </a:solidFill>
            </a:rPr>
            <a:t>μεταξύ 2017-2021</a:t>
          </a:r>
        </a:p>
      </dsp:txBody>
      <dsp:txXfrm>
        <a:off x="519481" y="571558"/>
        <a:ext cx="1087179" cy="831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42652-A11F-405C-B804-85319769A6DA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EA31C-077D-4F4E-A638-98A9828DDF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685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7DD7FFD-37D9-4A00-8B82-2D8DE8988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130" y="530264"/>
            <a:ext cx="4320779" cy="1128031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88E2536-271C-4D0C-9771-CD0A12166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130" y="1701796"/>
            <a:ext cx="4320779" cy="782271"/>
          </a:xfrm>
        </p:spPr>
        <p:txBody>
          <a:bodyPr/>
          <a:lstStyle>
            <a:lvl1pPr marL="0" indent="0" algn="ctr">
              <a:buNone/>
              <a:defRPr sz="1100"/>
            </a:lvl1pPr>
            <a:lvl2pPr marL="216027" indent="0" algn="ctr">
              <a:buNone/>
              <a:defRPr sz="900"/>
            </a:lvl2pPr>
            <a:lvl3pPr marL="432054" indent="0" algn="ctr">
              <a:buNone/>
              <a:defRPr sz="900"/>
            </a:lvl3pPr>
            <a:lvl4pPr marL="648081" indent="0" algn="ctr">
              <a:buNone/>
              <a:defRPr sz="800"/>
            </a:lvl4pPr>
            <a:lvl5pPr marL="864108" indent="0" algn="ctr">
              <a:buNone/>
              <a:defRPr sz="800"/>
            </a:lvl5pPr>
            <a:lvl6pPr marL="1080135" indent="0" algn="ctr">
              <a:buNone/>
              <a:defRPr sz="800"/>
            </a:lvl6pPr>
            <a:lvl7pPr marL="1296162" indent="0" algn="ctr">
              <a:buNone/>
              <a:defRPr sz="800"/>
            </a:lvl7pPr>
            <a:lvl8pPr marL="1512189" indent="0" algn="ctr">
              <a:buNone/>
              <a:defRPr sz="800"/>
            </a:lvl8pPr>
            <a:lvl9pPr marL="1728216" indent="0" algn="ctr">
              <a:buNone/>
              <a:defRPr sz="8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BEEB4BF-3288-4DBD-A046-00028858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960C-79AA-4B79-9DE3-2F9657B2C060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B30417F-970E-45E6-AB12-C0AE4FB3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8F163FB-B380-4084-BAC7-532E2A23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760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5E61389-4524-4296-9FC3-3E942CF7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12002A20-1D19-45D5-9D4F-4E40D82EE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E9321AB-2D2B-4AAD-8C19-03429A00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0B5-904A-4740-BA54-96FEAD02E8F3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E72A7DE-9EFC-42E9-90C7-210067BF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9DB0EEE-1468-454C-9CE4-19D70FC4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466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F9086DCC-5B6C-4D33-8192-FEFB8695C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122743" y="172505"/>
            <a:ext cx="1242224" cy="274582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B8DE9DE3-A1AD-4BA7-BD8F-9436E819E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6072" y="172505"/>
            <a:ext cx="3654658" cy="27458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85891EB-D5EF-4821-A89E-8C7703C2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A553-F84F-45C4-BDB9-1DC1F741E1D5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F15C904-2C52-41D7-9473-E7C265ADE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6956A14-DA30-4AC0-A2AA-F0FE0B3E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11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C6B249F-6F42-46CA-AC5A-28FE7B085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30B07C4-A893-4FE7-9CED-FB056EFCC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2A70B70-3B48-4B65-8568-225E1713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3C3C-28B2-4816-A9C9-7EA4FD7C6811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DBC68B2-C3D0-4EDA-B77C-577FB034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C39F8EC-AA54-45A9-9154-D61513BE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992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7463741-725D-462B-AB07-6625C5C4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71" y="807773"/>
            <a:ext cx="4968895" cy="1347786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7F5DD3C5-6065-48F8-AFE4-11A01431A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071" y="2168309"/>
            <a:ext cx="4968895" cy="708769"/>
          </a:xfr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1602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3205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480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86410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0801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29616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51218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7282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CD11F7C-D001-401A-B280-1ED11BAD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F084-27DA-4714-AB73-3A4519B265D9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7BF7E5D-32F8-4B3E-9A96-DB870C48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E200721-B56D-40EA-87E7-158390365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096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DA1151A-7354-4F8E-8ADF-16DCD431C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99C4309-C048-4C1A-A7A7-CF10C07BF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6071" y="862523"/>
            <a:ext cx="2448441" cy="205580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9C0BAA3-FC86-4686-BD00-194B4E5A0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16526" y="862523"/>
            <a:ext cx="2448441" cy="205580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C88DEF98-6369-4E3B-AEE3-ED5F9093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A0FC-FD31-4BCB-81F9-F80A6CA67F8B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E7DD80D7-0D98-4958-807F-CEBA884D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5EE7DF1C-C00D-4D56-9EF2-711584A8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269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26ECEA8-8BD9-44F6-BCAA-73129D84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22" y="172505"/>
            <a:ext cx="4968895" cy="6262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AC0E5F1E-B2FD-4253-892D-8A5C14F10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22" y="794272"/>
            <a:ext cx="2437189" cy="389260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027" indent="0">
              <a:buNone/>
              <a:defRPr sz="900" b="1"/>
            </a:lvl2pPr>
            <a:lvl3pPr marL="432054" indent="0">
              <a:buNone/>
              <a:defRPr sz="900" b="1"/>
            </a:lvl3pPr>
            <a:lvl4pPr marL="648081" indent="0">
              <a:buNone/>
              <a:defRPr sz="800" b="1"/>
            </a:lvl4pPr>
            <a:lvl5pPr marL="864108" indent="0">
              <a:buNone/>
              <a:defRPr sz="800" b="1"/>
            </a:lvl5pPr>
            <a:lvl6pPr marL="1080135" indent="0">
              <a:buNone/>
              <a:defRPr sz="800" b="1"/>
            </a:lvl6pPr>
            <a:lvl7pPr marL="1296162" indent="0">
              <a:buNone/>
              <a:defRPr sz="800" b="1"/>
            </a:lvl7pPr>
            <a:lvl8pPr marL="1512189" indent="0">
              <a:buNone/>
              <a:defRPr sz="800" b="1"/>
            </a:lvl8pPr>
            <a:lvl9pPr marL="1728216" indent="0">
              <a:buNone/>
              <a:defRPr sz="8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29C31873-FD43-41EA-A219-24019F9BF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22" y="1183532"/>
            <a:ext cx="2437189" cy="17407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FB44F6F1-2CCB-4930-859A-0E7DB48EF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16525" y="794272"/>
            <a:ext cx="2449192" cy="389260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027" indent="0">
              <a:buNone/>
              <a:defRPr sz="900" b="1"/>
            </a:lvl2pPr>
            <a:lvl3pPr marL="432054" indent="0">
              <a:buNone/>
              <a:defRPr sz="900" b="1"/>
            </a:lvl3pPr>
            <a:lvl4pPr marL="648081" indent="0">
              <a:buNone/>
              <a:defRPr sz="800" b="1"/>
            </a:lvl4pPr>
            <a:lvl5pPr marL="864108" indent="0">
              <a:buNone/>
              <a:defRPr sz="800" b="1"/>
            </a:lvl5pPr>
            <a:lvl6pPr marL="1080135" indent="0">
              <a:buNone/>
              <a:defRPr sz="800" b="1"/>
            </a:lvl6pPr>
            <a:lvl7pPr marL="1296162" indent="0">
              <a:buNone/>
              <a:defRPr sz="800" b="1"/>
            </a:lvl7pPr>
            <a:lvl8pPr marL="1512189" indent="0">
              <a:buNone/>
              <a:defRPr sz="800" b="1"/>
            </a:lvl8pPr>
            <a:lvl9pPr marL="1728216" indent="0">
              <a:buNone/>
              <a:defRPr sz="8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0110886C-C61F-4BF0-9358-C27926C34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916525" y="1183532"/>
            <a:ext cx="2449192" cy="17407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156B0D17-7E57-4498-A6CF-2F9E449B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7A51-5708-4A77-B9E8-7A80B16F5D24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2CFE971E-C02B-44EC-A440-3404C015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321D1C22-CD63-49CB-9068-9CAA945D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56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C78D140-EA1E-4FB6-8775-19C3FD17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945637C5-ADFF-4D4F-B52C-BE33C3B87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B05-A0BD-4FE3-9289-4A50B879ACCD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6128F803-D9C3-440A-98CE-584FC37F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89E19970-7B3E-4C75-98A2-D5CE98F1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15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D93311B6-8F3A-4628-831B-F9651984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25E-34A8-4574-B024-04C2410425AD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0647CA39-5C95-41D4-84CF-291598B09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64AF9D55-292D-4F23-81B8-6DECF1DC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446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1C03DB4-28B3-4747-8A60-44DF836C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22" y="216006"/>
            <a:ext cx="1858085" cy="756021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39BECCD-F92D-41D6-889F-C5069C880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192" y="466513"/>
            <a:ext cx="2916525" cy="230256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7A0F883C-3A1F-4C3C-A6B1-5D7CE8DC6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822" y="972026"/>
            <a:ext cx="1858085" cy="1800799"/>
          </a:xfrm>
        </p:spPr>
        <p:txBody>
          <a:bodyPr/>
          <a:lstStyle>
            <a:lvl1pPr marL="0" indent="0">
              <a:buNone/>
              <a:defRPr sz="800"/>
            </a:lvl1pPr>
            <a:lvl2pPr marL="216027" indent="0">
              <a:buNone/>
              <a:defRPr sz="700"/>
            </a:lvl2pPr>
            <a:lvl3pPr marL="432054" indent="0">
              <a:buNone/>
              <a:defRPr sz="600"/>
            </a:lvl3pPr>
            <a:lvl4pPr marL="648081" indent="0">
              <a:buNone/>
              <a:defRPr sz="500"/>
            </a:lvl4pPr>
            <a:lvl5pPr marL="864108" indent="0">
              <a:buNone/>
              <a:defRPr sz="500"/>
            </a:lvl5pPr>
            <a:lvl6pPr marL="1080135" indent="0">
              <a:buNone/>
              <a:defRPr sz="500"/>
            </a:lvl6pPr>
            <a:lvl7pPr marL="1296162" indent="0">
              <a:buNone/>
              <a:defRPr sz="500"/>
            </a:lvl7pPr>
            <a:lvl8pPr marL="1512189" indent="0">
              <a:buNone/>
              <a:defRPr sz="500"/>
            </a:lvl8pPr>
            <a:lvl9pPr marL="1728216" indent="0">
              <a:buNone/>
              <a:defRPr sz="5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D8F70C84-365F-4067-B9AB-1BC7EBB9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62A-532A-47AF-B6DD-F9E9BCBB0668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9C871649-4FBF-41F7-91BE-36648916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3A82FF51-BA73-498F-A919-CCBECC11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505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4E4333D-6F61-4C7F-ADD4-973839038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22" y="216006"/>
            <a:ext cx="1858085" cy="756021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76907C73-9873-4B5A-86A4-FA86AF53B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449192" y="466513"/>
            <a:ext cx="2916525" cy="2302563"/>
          </a:xfrm>
        </p:spPr>
        <p:txBody>
          <a:bodyPr/>
          <a:lstStyle>
            <a:lvl1pPr marL="0" indent="0">
              <a:buNone/>
              <a:defRPr sz="1500"/>
            </a:lvl1pPr>
            <a:lvl2pPr marL="216027" indent="0">
              <a:buNone/>
              <a:defRPr sz="1300"/>
            </a:lvl2pPr>
            <a:lvl3pPr marL="432054" indent="0">
              <a:buNone/>
              <a:defRPr sz="1100"/>
            </a:lvl3pPr>
            <a:lvl4pPr marL="648081" indent="0">
              <a:buNone/>
              <a:defRPr sz="900"/>
            </a:lvl4pPr>
            <a:lvl5pPr marL="864108" indent="0">
              <a:buNone/>
              <a:defRPr sz="900"/>
            </a:lvl5pPr>
            <a:lvl6pPr marL="1080135" indent="0">
              <a:buNone/>
              <a:defRPr sz="900"/>
            </a:lvl6pPr>
            <a:lvl7pPr marL="1296162" indent="0">
              <a:buNone/>
              <a:defRPr sz="900"/>
            </a:lvl7pPr>
            <a:lvl8pPr marL="1512189" indent="0">
              <a:buNone/>
              <a:defRPr sz="900"/>
            </a:lvl8pPr>
            <a:lvl9pPr marL="1728216" indent="0">
              <a:buNone/>
              <a:defRPr sz="9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C3FAB5D7-FAFF-4357-A569-6C9AF71D4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822" y="972026"/>
            <a:ext cx="1858085" cy="1800799"/>
          </a:xfrm>
        </p:spPr>
        <p:txBody>
          <a:bodyPr/>
          <a:lstStyle>
            <a:lvl1pPr marL="0" indent="0">
              <a:buNone/>
              <a:defRPr sz="800"/>
            </a:lvl1pPr>
            <a:lvl2pPr marL="216027" indent="0">
              <a:buNone/>
              <a:defRPr sz="700"/>
            </a:lvl2pPr>
            <a:lvl3pPr marL="432054" indent="0">
              <a:buNone/>
              <a:defRPr sz="600"/>
            </a:lvl3pPr>
            <a:lvl4pPr marL="648081" indent="0">
              <a:buNone/>
              <a:defRPr sz="500"/>
            </a:lvl4pPr>
            <a:lvl5pPr marL="864108" indent="0">
              <a:buNone/>
              <a:defRPr sz="500"/>
            </a:lvl5pPr>
            <a:lvl6pPr marL="1080135" indent="0">
              <a:buNone/>
              <a:defRPr sz="500"/>
            </a:lvl6pPr>
            <a:lvl7pPr marL="1296162" indent="0">
              <a:buNone/>
              <a:defRPr sz="500"/>
            </a:lvl7pPr>
            <a:lvl8pPr marL="1512189" indent="0">
              <a:buNone/>
              <a:defRPr sz="500"/>
            </a:lvl8pPr>
            <a:lvl9pPr marL="1728216" indent="0">
              <a:buNone/>
              <a:defRPr sz="5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B8DDBE56-3F60-463B-9E30-8660B3FE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1D1A-DE39-474F-B677-A01755729074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F50DB9EB-9423-4F56-A817-030D08C98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074E9E09-FA8B-460C-B9BA-7DA2D2DE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786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D93957A2-BCE7-4361-BA3C-F5CA76EA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72" y="172505"/>
            <a:ext cx="4968895" cy="626267"/>
          </a:xfrm>
          <a:prstGeom prst="rect">
            <a:avLst/>
          </a:prstGeom>
        </p:spPr>
        <p:txBody>
          <a:bodyPr vert="horz" lIns="43205" tIns="21603" rIns="43205" bIns="21603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7D51571-EEFC-4B8C-8408-9D40FC90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72" y="862523"/>
            <a:ext cx="4968895" cy="2055806"/>
          </a:xfrm>
          <a:prstGeom prst="rect">
            <a:avLst/>
          </a:prstGeom>
        </p:spPr>
        <p:txBody>
          <a:bodyPr vert="horz" lIns="43205" tIns="21603" rIns="43205" bIns="21603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98CE1A0-4D4B-49E2-A693-BADC9CEDD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6071" y="3003082"/>
            <a:ext cx="1296234" cy="172505"/>
          </a:xfrm>
          <a:prstGeom prst="rect">
            <a:avLst/>
          </a:prstGeom>
        </p:spPr>
        <p:txBody>
          <a:bodyPr vert="horz" lIns="43205" tIns="21603" rIns="43205" bIns="2160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0F7D-9455-4C5B-ABCC-1AA034957536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E3F171A-E1A9-435E-BCE6-C5A80E3B9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8344" y="3003082"/>
            <a:ext cx="1944350" cy="172505"/>
          </a:xfrm>
          <a:prstGeom prst="rect">
            <a:avLst/>
          </a:prstGeom>
        </p:spPr>
        <p:txBody>
          <a:bodyPr vert="horz" lIns="43205" tIns="21603" rIns="43205" bIns="2160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56DB19E-E18D-41B6-811A-B2F41EDD3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8733" y="3003082"/>
            <a:ext cx="1296234" cy="172505"/>
          </a:xfrm>
          <a:prstGeom prst="rect">
            <a:avLst/>
          </a:prstGeom>
        </p:spPr>
        <p:txBody>
          <a:bodyPr vert="horz" lIns="43205" tIns="21603" rIns="43205" bIns="21603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659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32054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4" indent="-108014" algn="l" defTabSz="432054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041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8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5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2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9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6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3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30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91" name="Slide Background Fill">
            <a:extLst>
              <a:ext uri="{FF2B5EF4-FFF2-40B4-BE49-F238E27FC236}">
                <a16:creationId xmlns:a16="http://schemas.microsoft.com/office/drawing/2014/main" xmlns="" id="{913AE63C-D5B4-45D1-ACFC-648CFFCF98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1" y="0"/>
            <a:ext cx="5759596" cy="3240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92" name="Group 2055">
            <a:extLst>
              <a:ext uri="{FF2B5EF4-FFF2-40B4-BE49-F238E27FC236}">
                <a16:creationId xmlns:a16="http://schemas.microsoft.com/office/drawing/2014/main" xmlns="" id="{6DCEF60B-EF3F-4A5E-BDC6-A2D840B90F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5759597" cy="3240087"/>
            <a:chOff x="651279" y="598259"/>
            <a:chExt cx="10889442" cy="5680742"/>
          </a:xfrm>
        </p:grpSpPr>
        <p:sp>
          <p:nvSpPr>
            <p:cNvPr id="2057" name="Color">
              <a:extLst>
                <a:ext uri="{FF2B5EF4-FFF2-40B4-BE49-F238E27FC236}">
                  <a16:creationId xmlns:a16="http://schemas.microsoft.com/office/drawing/2014/main" xmlns="" id="{99CE9C4B-76CC-43D8-BCEF-0CE3808867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8" name="Color">
              <a:extLst>
                <a:ext uri="{FF2B5EF4-FFF2-40B4-BE49-F238E27FC236}">
                  <a16:creationId xmlns:a16="http://schemas.microsoft.com/office/drawing/2014/main" xmlns="" id="{C2324D64-DFBA-4803-8BE2-87DDFA57AC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93" name="Color">
            <a:extLst>
              <a:ext uri="{FF2B5EF4-FFF2-40B4-BE49-F238E27FC236}">
                <a16:creationId xmlns:a16="http://schemas.microsoft.com/office/drawing/2014/main" xmlns="" id="{BF9E7B5D-88C3-4C36-A22E-93AA384BA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8466" y="282649"/>
            <a:ext cx="5145545" cy="268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94" name="Group 2061">
            <a:extLst>
              <a:ext uri="{FF2B5EF4-FFF2-40B4-BE49-F238E27FC236}">
                <a16:creationId xmlns:a16="http://schemas.microsoft.com/office/drawing/2014/main" xmlns="" id="{E27AF472-EAE3-4572-AB69-B92BD10DBC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20" y="-1"/>
            <a:ext cx="5759593" cy="3240085"/>
            <a:chOff x="0" y="0"/>
            <a:chExt cx="12188952" cy="6858000"/>
          </a:xfrm>
        </p:grpSpPr>
        <p:sp>
          <p:nvSpPr>
            <p:cNvPr id="2095" name="Freeform: Shape 2062">
              <a:extLst>
                <a:ext uri="{FF2B5EF4-FFF2-40B4-BE49-F238E27FC236}">
                  <a16:creationId xmlns:a16="http://schemas.microsoft.com/office/drawing/2014/main" xmlns="" id="{BF4DB9D2-6215-420C-874C-82EADF8C6C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96" name="Freeform: Shape 2063">
              <a:extLst>
                <a:ext uri="{FF2B5EF4-FFF2-40B4-BE49-F238E27FC236}">
                  <a16:creationId xmlns:a16="http://schemas.microsoft.com/office/drawing/2014/main" xmlns="" id="{1F003139-C97C-44FA-B139-32E4DFDCE9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97" name="Freeform: Shape 2064">
              <a:extLst>
                <a:ext uri="{FF2B5EF4-FFF2-40B4-BE49-F238E27FC236}">
                  <a16:creationId xmlns:a16="http://schemas.microsoft.com/office/drawing/2014/main" xmlns="" id="{5CE4DD6E-8CEA-45EE-B630-DBC22144D8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98" name="Freeform: Shape 2065">
              <a:extLst>
                <a:ext uri="{FF2B5EF4-FFF2-40B4-BE49-F238E27FC236}">
                  <a16:creationId xmlns:a16="http://schemas.microsoft.com/office/drawing/2014/main" xmlns="" id="{A4372F7F-AA3C-470B-AA61-7C35B7722C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99" name="Freeform: Shape 2066">
              <a:extLst>
                <a:ext uri="{FF2B5EF4-FFF2-40B4-BE49-F238E27FC236}">
                  <a16:creationId xmlns:a16="http://schemas.microsoft.com/office/drawing/2014/main" xmlns="" id="{34B605BF-D199-43DD-9328-E99F2ADFC6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00" name="Freeform: Shape 2067">
              <a:extLst>
                <a:ext uri="{FF2B5EF4-FFF2-40B4-BE49-F238E27FC236}">
                  <a16:creationId xmlns:a16="http://schemas.microsoft.com/office/drawing/2014/main" xmlns="" id="{E5D42A77-7336-4A35-8922-8098A16AA2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01" name="Freeform: Shape 2068">
              <a:extLst>
                <a:ext uri="{FF2B5EF4-FFF2-40B4-BE49-F238E27FC236}">
                  <a16:creationId xmlns:a16="http://schemas.microsoft.com/office/drawing/2014/main" xmlns="" id="{7401EE7D-B85D-4C10-AB8C-71884EFB11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B6E98A8-072A-4B4C-818F-8169F1D2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587" y="317432"/>
            <a:ext cx="1785671" cy="9867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914400"/>
            <a:r>
              <a:rPr lang="el-GR" sz="1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ΕΠΙΔΡΑΣΗ ΤΗΣ ΠΑΝΔΗΜΙΑΣ </a:t>
            </a:r>
            <a:r>
              <a:rPr lang="en-US" sz="1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COVID-19</a:t>
            </a:r>
            <a:r>
              <a:rPr lang="el-GR" sz="1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ΣΤΟΥΣ ΝΟΣΟΚΟΜΕΙΑΚΟΥΣ ΔΕΙΚΤΕΣ ΓΙΑ ΤΑ ΠΟΛΥΑΝΘΕΚΤΙΚΑ ΠΑΘΟΓΟΝΑ</a:t>
            </a:r>
            <a:endParaRPr lang="en-US" sz="1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71587" y="1284382"/>
            <a:ext cx="1785671" cy="1682155"/>
          </a:xfrm>
          <a:prstGeom prst="rect">
            <a:avLst/>
          </a:prstGeo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700" baseline="30000" dirty="0">
                <a:solidFill>
                  <a:schemeClr val="tx2"/>
                </a:solidFill>
              </a:rPr>
              <a:t>1</a:t>
            </a:r>
            <a:r>
              <a:rPr lang="en-US" sz="700" u="sng" dirty="0">
                <a:solidFill>
                  <a:schemeClr val="tx2"/>
                </a:solidFill>
              </a:rPr>
              <a:t>Ε. </a:t>
            </a:r>
            <a:r>
              <a:rPr lang="en-US" sz="700" u="sng" dirty="0" err="1">
                <a:solidFill>
                  <a:schemeClr val="tx2"/>
                </a:solidFill>
              </a:rPr>
              <a:t>Χριστοδούλου</a:t>
            </a:r>
            <a:r>
              <a:rPr lang="en-US" sz="700" dirty="0">
                <a:solidFill>
                  <a:schemeClr val="tx2"/>
                </a:solidFill>
              </a:rPr>
              <a:t>, </a:t>
            </a:r>
            <a:r>
              <a:rPr lang="en-US" sz="700" baseline="30000" dirty="0">
                <a:solidFill>
                  <a:schemeClr val="tx2"/>
                </a:solidFill>
              </a:rPr>
              <a:t>1 </a:t>
            </a:r>
            <a:r>
              <a:rPr lang="en-US" sz="700" dirty="0">
                <a:solidFill>
                  <a:schemeClr val="tx2"/>
                </a:solidFill>
              </a:rPr>
              <a:t>Α. </a:t>
            </a:r>
            <a:r>
              <a:rPr lang="en-US" sz="700" dirty="0" err="1">
                <a:solidFill>
                  <a:schemeClr val="tx2"/>
                </a:solidFill>
              </a:rPr>
              <a:t>Πορτοκ</a:t>
            </a:r>
            <a:r>
              <a:rPr lang="en-US" sz="700" dirty="0">
                <a:solidFill>
                  <a:schemeClr val="tx2"/>
                </a:solidFill>
              </a:rPr>
              <a:t>αλίδης, </a:t>
            </a:r>
            <a:r>
              <a:rPr lang="en-US" sz="700" baseline="30000" dirty="0">
                <a:solidFill>
                  <a:schemeClr val="tx2"/>
                </a:solidFill>
              </a:rPr>
              <a:t>1</a:t>
            </a:r>
            <a:r>
              <a:rPr lang="en-US" sz="700" dirty="0">
                <a:solidFill>
                  <a:schemeClr val="tx2"/>
                </a:solidFill>
              </a:rPr>
              <a:t>Χ. </a:t>
            </a:r>
            <a:r>
              <a:rPr lang="en-US" sz="700" dirty="0" err="1">
                <a:solidFill>
                  <a:schemeClr val="tx2"/>
                </a:solidFill>
              </a:rPr>
              <a:t>Ψωμιάδης</a:t>
            </a:r>
            <a:r>
              <a:rPr lang="el-GR" sz="700" dirty="0">
                <a:solidFill>
                  <a:schemeClr val="tx2"/>
                </a:solidFill>
              </a:rPr>
              <a:t>, </a:t>
            </a:r>
            <a:r>
              <a:rPr lang="el-GR" sz="700" baseline="30000" dirty="0">
                <a:solidFill>
                  <a:schemeClr val="tx2"/>
                </a:solidFill>
              </a:rPr>
              <a:t>1</a:t>
            </a:r>
            <a:r>
              <a:rPr lang="el-GR" sz="700" dirty="0">
                <a:solidFill>
                  <a:schemeClr val="tx2"/>
                </a:solidFill>
              </a:rPr>
              <a:t>Α. </a:t>
            </a:r>
            <a:r>
              <a:rPr lang="el-GR" sz="700" dirty="0" err="1">
                <a:solidFill>
                  <a:schemeClr val="tx2"/>
                </a:solidFill>
              </a:rPr>
              <a:t>Καλούσιου</a:t>
            </a:r>
            <a:r>
              <a:rPr lang="el-GR" sz="700" dirty="0">
                <a:solidFill>
                  <a:schemeClr val="tx2"/>
                </a:solidFill>
              </a:rPr>
              <a:t>,</a:t>
            </a:r>
            <a:r>
              <a:rPr lang="en-US" sz="700" dirty="0">
                <a:solidFill>
                  <a:schemeClr val="tx2"/>
                </a:solidFill>
              </a:rPr>
              <a:t> </a:t>
            </a:r>
            <a:r>
              <a:rPr lang="el-GR" sz="700" baseline="30000" dirty="0">
                <a:solidFill>
                  <a:schemeClr val="tx2"/>
                </a:solidFill>
              </a:rPr>
              <a:t>1</a:t>
            </a:r>
            <a:r>
              <a:rPr lang="el-GR" sz="700" dirty="0">
                <a:solidFill>
                  <a:schemeClr val="tx2"/>
                </a:solidFill>
              </a:rPr>
              <a:t>Γ.</a:t>
            </a:r>
            <a:r>
              <a:rPr lang="en-US" sz="700" dirty="0">
                <a:solidFill>
                  <a:schemeClr val="tx2"/>
                </a:solidFill>
              </a:rPr>
              <a:t>Παπα</a:t>
            </a:r>
            <a:r>
              <a:rPr lang="en-US" sz="700" dirty="0" err="1">
                <a:solidFill>
                  <a:schemeClr val="tx2"/>
                </a:solidFill>
              </a:rPr>
              <a:t>δο</a:t>
            </a:r>
            <a:r>
              <a:rPr lang="en-US" sz="700" dirty="0">
                <a:solidFill>
                  <a:schemeClr val="tx2"/>
                </a:solidFill>
              </a:rPr>
              <a:t>πούλου, </a:t>
            </a:r>
            <a:r>
              <a:rPr lang="el-GR" sz="700" baseline="30000" dirty="0">
                <a:solidFill>
                  <a:schemeClr val="tx2"/>
                </a:solidFill>
              </a:rPr>
              <a:t>2</a:t>
            </a:r>
            <a:r>
              <a:rPr lang="en-US" sz="700" dirty="0">
                <a:solidFill>
                  <a:schemeClr val="tx2"/>
                </a:solidFill>
              </a:rPr>
              <a:t>Ε. </a:t>
            </a:r>
            <a:r>
              <a:rPr lang="en-US" sz="700" dirty="0" err="1">
                <a:solidFill>
                  <a:schemeClr val="tx2"/>
                </a:solidFill>
              </a:rPr>
              <a:t>Σίσκου</a:t>
            </a:r>
            <a:r>
              <a:rPr lang="en-US" sz="700" dirty="0">
                <a:solidFill>
                  <a:schemeClr val="tx2"/>
                </a:solidFill>
              </a:rPr>
              <a:t>, </a:t>
            </a:r>
            <a:r>
              <a:rPr lang="el-GR" sz="700" baseline="30000" dirty="0">
                <a:solidFill>
                  <a:schemeClr val="tx2"/>
                </a:solidFill>
              </a:rPr>
              <a:t>2</a:t>
            </a:r>
            <a:r>
              <a:rPr lang="en-US" sz="700" dirty="0">
                <a:solidFill>
                  <a:schemeClr val="tx2"/>
                </a:solidFill>
              </a:rPr>
              <a:t>Α. Παπα</a:t>
            </a:r>
            <a:r>
              <a:rPr lang="en-US" sz="700" dirty="0" err="1">
                <a:solidFill>
                  <a:schemeClr val="tx2"/>
                </a:solidFill>
              </a:rPr>
              <a:t>δημητρίου</a:t>
            </a:r>
            <a:r>
              <a:rPr lang="en-US" sz="700" dirty="0">
                <a:solidFill>
                  <a:schemeClr val="tx2"/>
                </a:solidFill>
              </a:rPr>
              <a:t>, </a:t>
            </a:r>
            <a:r>
              <a:rPr lang="el-GR" sz="700" baseline="30000" dirty="0">
                <a:solidFill>
                  <a:schemeClr val="tx2"/>
                </a:solidFill>
              </a:rPr>
              <a:t>2</a:t>
            </a:r>
            <a:r>
              <a:rPr lang="en-US" sz="700" dirty="0">
                <a:solidFill>
                  <a:schemeClr val="tx2"/>
                </a:solidFill>
              </a:rPr>
              <a:t>Β. </a:t>
            </a:r>
            <a:r>
              <a:rPr lang="en-US" sz="700" dirty="0" err="1">
                <a:solidFill>
                  <a:schemeClr val="tx2"/>
                </a:solidFill>
              </a:rPr>
              <a:t>Κουλουρίδ</a:t>
            </a:r>
            <a:r>
              <a:rPr lang="en-US" sz="700" dirty="0">
                <a:solidFill>
                  <a:schemeClr val="tx2"/>
                </a:solidFill>
              </a:rPr>
              <a:t>α, </a:t>
            </a:r>
            <a:r>
              <a:rPr lang="el-GR" sz="700" baseline="30000" dirty="0">
                <a:solidFill>
                  <a:schemeClr val="tx2"/>
                </a:solidFill>
              </a:rPr>
              <a:t>3</a:t>
            </a:r>
            <a:r>
              <a:rPr lang="en-US" sz="700" dirty="0">
                <a:solidFill>
                  <a:schemeClr val="tx2"/>
                </a:solidFill>
              </a:rPr>
              <a:t>Γ. </a:t>
            </a:r>
            <a:r>
              <a:rPr lang="en-US" sz="700" dirty="0" err="1">
                <a:solidFill>
                  <a:schemeClr val="tx2"/>
                </a:solidFill>
              </a:rPr>
              <a:t>Κυρι</a:t>
            </a:r>
            <a:r>
              <a:rPr lang="en-US" sz="700" dirty="0">
                <a:solidFill>
                  <a:schemeClr val="tx2"/>
                </a:solidFill>
              </a:rPr>
              <a:t>ακέλη,</a:t>
            </a:r>
            <a:r>
              <a:rPr lang="el-GR" sz="700" dirty="0">
                <a:solidFill>
                  <a:schemeClr val="tx2"/>
                </a:solidFill>
              </a:rPr>
              <a:t> </a:t>
            </a:r>
            <a:r>
              <a:rPr lang="el-GR" sz="700" baseline="30000" dirty="0">
                <a:solidFill>
                  <a:schemeClr val="tx2"/>
                </a:solidFill>
              </a:rPr>
              <a:t>4</a:t>
            </a:r>
            <a:r>
              <a:rPr lang="el-GR" sz="700" dirty="0">
                <a:solidFill>
                  <a:schemeClr val="tx2"/>
                </a:solidFill>
              </a:rPr>
              <a:t>Μ.Παπαθεοδώρου</a:t>
            </a:r>
            <a:r>
              <a:rPr lang="en-US" sz="700" dirty="0">
                <a:solidFill>
                  <a:schemeClr val="tx2"/>
                </a:solidFill>
              </a:rPr>
              <a:t> </a:t>
            </a:r>
            <a:r>
              <a:rPr lang="el-GR" sz="700" baseline="30000" dirty="0">
                <a:solidFill>
                  <a:schemeClr val="tx2"/>
                </a:solidFill>
              </a:rPr>
              <a:t>5</a:t>
            </a:r>
            <a:r>
              <a:rPr lang="en-US" sz="700" dirty="0">
                <a:solidFill>
                  <a:schemeClr val="tx2"/>
                </a:solidFill>
              </a:rPr>
              <a:t>Χ. </a:t>
            </a:r>
            <a:r>
              <a:rPr lang="en-US" sz="700" dirty="0" err="1">
                <a:solidFill>
                  <a:schemeClr val="tx2"/>
                </a:solidFill>
              </a:rPr>
              <a:t>Τρ</a:t>
            </a:r>
            <a:r>
              <a:rPr lang="en-US" sz="700" dirty="0">
                <a:solidFill>
                  <a:schemeClr val="tx2"/>
                </a:solidFill>
              </a:rPr>
              <a:t>ακατέλλη, </a:t>
            </a:r>
            <a:r>
              <a:rPr lang="el-GR" sz="700" baseline="30000" dirty="0">
                <a:solidFill>
                  <a:schemeClr val="tx2"/>
                </a:solidFill>
              </a:rPr>
              <a:t>5</a:t>
            </a:r>
            <a:r>
              <a:rPr lang="en-US" sz="700" dirty="0">
                <a:solidFill>
                  <a:schemeClr val="tx2"/>
                </a:solidFill>
              </a:rPr>
              <a:t>Κ. </a:t>
            </a:r>
            <a:r>
              <a:rPr lang="en-US" sz="700" dirty="0" err="1">
                <a:solidFill>
                  <a:schemeClr val="tx2"/>
                </a:solidFill>
              </a:rPr>
              <a:t>Αρ</a:t>
            </a:r>
            <a:r>
              <a:rPr lang="en-US" sz="700" dirty="0">
                <a:solidFill>
                  <a:schemeClr val="tx2"/>
                </a:solidFill>
              </a:rPr>
              <a:t>βανίτη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600" baseline="30000" dirty="0">
                <a:solidFill>
                  <a:schemeClr val="tx2"/>
                </a:solidFill>
              </a:rPr>
              <a:t>1</a:t>
            </a:r>
            <a:r>
              <a:rPr lang="en-US" sz="600" dirty="0">
                <a:solidFill>
                  <a:schemeClr val="tx2"/>
                </a:solidFill>
              </a:rPr>
              <a:t>Νοσηλευτές </a:t>
            </a:r>
            <a:r>
              <a:rPr lang="el-GR" sz="600" dirty="0">
                <a:solidFill>
                  <a:schemeClr val="tx2"/>
                </a:solidFill>
              </a:rPr>
              <a:t>Επιτήρησης Λοιμώξεων</a:t>
            </a:r>
            <a:r>
              <a:rPr lang="en-US" sz="600" dirty="0">
                <a:solidFill>
                  <a:schemeClr val="tx2"/>
                </a:solidFill>
              </a:rPr>
              <a:t> (ΝΕΛ)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l-GR" sz="600" baseline="30000" dirty="0">
                <a:solidFill>
                  <a:schemeClr val="tx2"/>
                </a:solidFill>
              </a:rPr>
              <a:t>2</a:t>
            </a:r>
            <a:r>
              <a:rPr lang="en-US" sz="600" dirty="0" err="1">
                <a:solidFill>
                  <a:schemeClr val="tx2"/>
                </a:solidFill>
              </a:rPr>
              <a:t>Μικρο</a:t>
            </a:r>
            <a:r>
              <a:rPr lang="en-US" sz="600" dirty="0">
                <a:solidFill>
                  <a:schemeClr val="tx2"/>
                </a:solidFill>
              </a:rPr>
              <a:t>βιολογικό Εργαστήριο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l-GR" sz="600" baseline="30000" dirty="0">
                <a:solidFill>
                  <a:schemeClr val="tx2"/>
                </a:solidFill>
              </a:rPr>
              <a:t>3</a:t>
            </a:r>
            <a:r>
              <a:rPr lang="en-US" sz="600" dirty="0" err="1">
                <a:solidFill>
                  <a:schemeClr val="tx2"/>
                </a:solidFill>
              </a:rPr>
              <a:t>Τομεάρχης</a:t>
            </a:r>
            <a:r>
              <a:rPr lang="en-US" sz="600" dirty="0">
                <a:solidFill>
                  <a:schemeClr val="tx2"/>
                </a:solidFill>
              </a:rPr>
              <a:t> </a:t>
            </a:r>
            <a:r>
              <a:rPr lang="en-US" sz="600" dirty="0" err="1">
                <a:solidFill>
                  <a:schemeClr val="tx2"/>
                </a:solidFill>
              </a:rPr>
              <a:t>Νοσηλευτικής</a:t>
            </a:r>
            <a:r>
              <a:rPr lang="en-US" sz="600" dirty="0">
                <a:solidFill>
                  <a:schemeClr val="tx2"/>
                </a:solidFill>
              </a:rPr>
              <a:t> Υπ</a:t>
            </a:r>
            <a:r>
              <a:rPr lang="en-US" sz="600" dirty="0" err="1">
                <a:solidFill>
                  <a:schemeClr val="tx2"/>
                </a:solidFill>
              </a:rPr>
              <a:t>ηρεσί</a:t>
            </a:r>
            <a:r>
              <a:rPr lang="en-US" sz="600" dirty="0">
                <a:solidFill>
                  <a:schemeClr val="tx2"/>
                </a:solidFill>
              </a:rPr>
              <a:t>ας για θέματα Λοιμώξεων </a:t>
            </a:r>
            <a:endParaRPr lang="el-GR" sz="600" dirty="0">
              <a:solidFill>
                <a:schemeClr val="tx2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l-GR" sz="600" baseline="30000" dirty="0">
                <a:solidFill>
                  <a:schemeClr val="tx2"/>
                </a:solidFill>
              </a:rPr>
              <a:t>4</a:t>
            </a:r>
            <a:r>
              <a:rPr lang="el-GR" sz="600" dirty="0">
                <a:solidFill>
                  <a:schemeClr val="tx2"/>
                </a:solidFill>
              </a:rPr>
              <a:t>Διευθύντρια Νοσηλευτικής Υπηρεσίας</a:t>
            </a:r>
            <a:endParaRPr lang="en-US" sz="600" dirty="0">
              <a:solidFill>
                <a:schemeClr val="tx2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l-GR" sz="600" baseline="30000" dirty="0">
                <a:solidFill>
                  <a:schemeClr val="tx2"/>
                </a:solidFill>
              </a:rPr>
              <a:t>5</a:t>
            </a:r>
            <a:r>
              <a:rPr lang="en-US" sz="600" dirty="0">
                <a:solidFill>
                  <a:schemeClr val="tx2"/>
                </a:solidFill>
              </a:rPr>
              <a:t>Επ</a:t>
            </a:r>
            <a:r>
              <a:rPr lang="en-US" sz="600" dirty="0" err="1">
                <a:solidFill>
                  <a:schemeClr val="tx2"/>
                </a:solidFill>
              </a:rPr>
              <a:t>ιτρο</a:t>
            </a:r>
            <a:r>
              <a:rPr lang="en-US" sz="600" dirty="0">
                <a:solidFill>
                  <a:schemeClr val="tx2"/>
                </a:solidFill>
              </a:rPr>
              <a:t>πή Νοσοκομειακών Λοιμώξεων</a:t>
            </a:r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00" dirty="0">
              <a:solidFill>
                <a:schemeClr val="tx2"/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2EA10A5-A32D-43B1-9AAC-66946E12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4744214" y="1905171"/>
            <a:ext cx="1728311" cy="302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284"/>
              </a:spcAft>
            </a:pPr>
            <a:r>
              <a:rPr lang="en-US" sz="5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ΕΝΛ ΓΝΘ Παπαγεωργίου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B2200FB-0B94-3D9A-6FDC-83FF125CE048}"/>
              </a:ext>
            </a:extLst>
          </p:cNvPr>
          <p:cNvGrpSpPr/>
          <p:nvPr/>
        </p:nvGrpSpPr>
        <p:grpSpPr>
          <a:xfrm>
            <a:off x="2157258" y="420187"/>
            <a:ext cx="3191546" cy="2428369"/>
            <a:chOff x="2273553" y="457635"/>
            <a:chExt cx="3383228" cy="257421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4B469D6B-F364-778E-6578-D024A61F65E7}"/>
                </a:ext>
              </a:extLst>
            </p:cNvPr>
            <p:cNvSpPr/>
            <p:nvPr/>
          </p:nvSpPr>
          <p:spPr>
            <a:xfrm>
              <a:off x="2273553" y="457635"/>
              <a:ext cx="3361613" cy="377124"/>
            </a:xfrm>
            <a:custGeom>
              <a:avLst/>
              <a:gdLst>
                <a:gd name="connsiteX0" fmla="*/ 0 w 3361613"/>
                <a:gd name="connsiteY0" fmla="*/ 91652 h 549900"/>
                <a:gd name="connsiteX1" fmla="*/ 91652 w 3361613"/>
                <a:gd name="connsiteY1" fmla="*/ 0 h 549900"/>
                <a:gd name="connsiteX2" fmla="*/ 3269961 w 3361613"/>
                <a:gd name="connsiteY2" fmla="*/ 0 h 549900"/>
                <a:gd name="connsiteX3" fmla="*/ 3361613 w 3361613"/>
                <a:gd name="connsiteY3" fmla="*/ 91652 h 549900"/>
                <a:gd name="connsiteX4" fmla="*/ 3361613 w 3361613"/>
                <a:gd name="connsiteY4" fmla="*/ 458248 h 549900"/>
                <a:gd name="connsiteX5" fmla="*/ 3269961 w 3361613"/>
                <a:gd name="connsiteY5" fmla="*/ 549900 h 549900"/>
                <a:gd name="connsiteX6" fmla="*/ 91652 w 3361613"/>
                <a:gd name="connsiteY6" fmla="*/ 549900 h 549900"/>
                <a:gd name="connsiteX7" fmla="*/ 0 w 3361613"/>
                <a:gd name="connsiteY7" fmla="*/ 458248 h 549900"/>
                <a:gd name="connsiteX8" fmla="*/ 0 w 3361613"/>
                <a:gd name="connsiteY8" fmla="*/ 91652 h 54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1613" h="549900">
                  <a:moveTo>
                    <a:pt x="0" y="91652"/>
                  </a:moveTo>
                  <a:cubicBezTo>
                    <a:pt x="0" y="41034"/>
                    <a:pt x="41034" y="0"/>
                    <a:pt x="91652" y="0"/>
                  </a:cubicBezTo>
                  <a:lnTo>
                    <a:pt x="3269961" y="0"/>
                  </a:lnTo>
                  <a:cubicBezTo>
                    <a:pt x="3320579" y="0"/>
                    <a:pt x="3361613" y="41034"/>
                    <a:pt x="3361613" y="91652"/>
                  </a:cubicBezTo>
                  <a:lnTo>
                    <a:pt x="3361613" y="458248"/>
                  </a:lnTo>
                  <a:cubicBezTo>
                    <a:pt x="3361613" y="508866"/>
                    <a:pt x="3320579" y="549900"/>
                    <a:pt x="3269961" y="549900"/>
                  </a:cubicBezTo>
                  <a:lnTo>
                    <a:pt x="91652" y="549900"/>
                  </a:lnTo>
                  <a:cubicBezTo>
                    <a:pt x="41034" y="549900"/>
                    <a:pt x="0" y="508866"/>
                    <a:pt x="0" y="458248"/>
                  </a:cubicBezTo>
                  <a:lnTo>
                    <a:pt x="0" y="916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944" tIns="64944" rIns="64944" bIns="64944" numCol="1" spcCol="1270" anchor="ctr" anchorCtr="0">
              <a:norm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400" kern="1200" dirty="0"/>
                <a:t>Εισαγωγή</a:t>
              </a:r>
              <a:endParaRPr lang="en-US" kern="12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96AD1811-1610-9357-59ED-555D2CE8C5D3}"/>
                </a:ext>
              </a:extLst>
            </p:cNvPr>
            <p:cNvSpPr/>
            <p:nvPr/>
          </p:nvSpPr>
          <p:spPr>
            <a:xfrm>
              <a:off x="2273553" y="884772"/>
              <a:ext cx="3361613" cy="776380"/>
            </a:xfrm>
            <a:custGeom>
              <a:avLst/>
              <a:gdLst>
                <a:gd name="connsiteX0" fmla="*/ 0 w 3361613"/>
                <a:gd name="connsiteY0" fmla="*/ 0 h 527850"/>
                <a:gd name="connsiteX1" fmla="*/ 3361613 w 3361613"/>
                <a:gd name="connsiteY1" fmla="*/ 0 h 527850"/>
                <a:gd name="connsiteX2" fmla="*/ 3361613 w 3361613"/>
                <a:gd name="connsiteY2" fmla="*/ 527850 h 527850"/>
                <a:gd name="connsiteX3" fmla="*/ 0 w 3361613"/>
                <a:gd name="connsiteY3" fmla="*/ 527850 h 527850"/>
                <a:gd name="connsiteX4" fmla="*/ 0 w 3361613"/>
                <a:gd name="connsiteY4" fmla="*/ 0 h 52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1613" h="527850">
                  <a:moveTo>
                    <a:pt x="0" y="0"/>
                  </a:moveTo>
                  <a:lnTo>
                    <a:pt x="3361613" y="0"/>
                  </a:lnTo>
                  <a:lnTo>
                    <a:pt x="3361613" y="527850"/>
                  </a:lnTo>
                  <a:lnTo>
                    <a:pt x="0" y="5278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731" tIns="12700" rIns="71120" bIns="12700" numCol="1" spcCol="1270" anchor="t" anchorCtr="0">
              <a:noAutofit/>
            </a:bodyPr>
            <a:lstStyle/>
            <a:p>
              <a:pPr marL="57150" lvl="1" indent="-57150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Tx/>
                <a:buChar char="•"/>
              </a:pPr>
              <a:r>
                <a:rPr lang="el-GR" sz="1000" kern="1200" dirty="0"/>
                <a:t>Συχνότητα εμφάνισης μικροβιαιμιών από </a:t>
              </a:r>
              <a:r>
                <a:rPr lang="el-GR" sz="1000" kern="1200" dirty="0" err="1"/>
                <a:t>πολυανθεκτικά</a:t>
              </a:r>
              <a:r>
                <a:rPr lang="el-GR" sz="1000" kern="1200" dirty="0"/>
                <a:t> παθογόνα (ΠΑΠ</a:t>
              </a:r>
              <a:r>
                <a:rPr lang="el-GR" sz="1000" dirty="0"/>
                <a:t>) πριν και κατά την πανδημία </a:t>
              </a:r>
              <a:r>
                <a:rPr lang="en-US" sz="1000" dirty="0"/>
                <a:t>Covid-19</a:t>
              </a:r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l-GR" sz="1000" kern="1200" dirty="0" smtClean="0"/>
                <a:t>Διακύμανση </a:t>
              </a:r>
              <a:r>
                <a:rPr lang="el-GR" sz="1000" kern="1200" dirty="0"/>
                <a:t>μικροβιακής αντοχής πριν και </a:t>
              </a:r>
              <a:r>
                <a:rPr lang="el-GR" sz="1000" kern="1200" dirty="0" smtClean="0"/>
                <a:t>κατά </a:t>
              </a:r>
              <a:r>
                <a:rPr lang="el-GR" sz="1000" kern="1200" dirty="0"/>
                <a:t>την πανδημία </a:t>
              </a:r>
              <a:r>
                <a:rPr lang="en-US" sz="1000" kern="1200" dirty="0"/>
                <a:t>Covid-19</a:t>
              </a:r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endParaRPr lang="en-US" sz="1000" kern="1200" dirty="0"/>
            </a:p>
            <a:p>
              <a:pPr marL="0" lvl="1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el-GR" sz="1000" b="1" kern="1200" dirty="0"/>
                <a:t>Εργαλεία στόχευσης διορθωτικών μέτρων πρόληψης </a:t>
              </a:r>
              <a:r>
                <a:rPr lang="el-GR" sz="1000" kern="1200" dirty="0"/>
                <a:t>ΠΑΠ</a:t>
              </a:r>
              <a:endParaRPr lang="en-US" sz="1000" kern="12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6BDCB502-8563-2270-0AFE-5073E0C48355}"/>
                </a:ext>
              </a:extLst>
            </p:cNvPr>
            <p:cNvSpPr/>
            <p:nvPr/>
          </p:nvSpPr>
          <p:spPr>
            <a:xfrm>
              <a:off x="2295168" y="2030817"/>
              <a:ext cx="3361613" cy="360632"/>
            </a:xfrm>
            <a:custGeom>
              <a:avLst/>
              <a:gdLst>
                <a:gd name="connsiteX0" fmla="*/ 0 w 3361613"/>
                <a:gd name="connsiteY0" fmla="*/ 91652 h 549900"/>
                <a:gd name="connsiteX1" fmla="*/ 91652 w 3361613"/>
                <a:gd name="connsiteY1" fmla="*/ 0 h 549900"/>
                <a:gd name="connsiteX2" fmla="*/ 3269961 w 3361613"/>
                <a:gd name="connsiteY2" fmla="*/ 0 h 549900"/>
                <a:gd name="connsiteX3" fmla="*/ 3361613 w 3361613"/>
                <a:gd name="connsiteY3" fmla="*/ 91652 h 549900"/>
                <a:gd name="connsiteX4" fmla="*/ 3361613 w 3361613"/>
                <a:gd name="connsiteY4" fmla="*/ 458248 h 549900"/>
                <a:gd name="connsiteX5" fmla="*/ 3269961 w 3361613"/>
                <a:gd name="connsiteY5" fmla="*/ 549900 h 549900"/>
                <a:gd name="connsiteX6" fmla="*/ 91652 w 3361613"/>
                <a:gd name="connsiteY6" fmla="*/ 549900 h 549900"/>
                <a:gd name="connsiteX7" fmla="*/ 0 w 3361613"/>
                <a:gd name="connsiteY7" fmla="*/ 458248 h 549900"/>
                <a:gd name="connsiteX8" fmla="*/ 0 w 3361613"/>
                <a:gd name="connsiteY8" fmla="*/ 91652 h 54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1613" h="549900">
                  <a:moveTo>
                    <a:pt x="0" y="91652"/>
                  </a:moveTo>
                  <a:cubicBezTo>
                    <a:pt x="0" y="41034"/>
                    <a:pt x="41034" y="0"/>
                    <a:pt x="91652" y="0"/>
                  </a:cubicBezTo>
                  <a:lnTo>
                    <a:pt x="3269961" y="0"/>
                  </a:lnTo>
                  <a:cubicBezTo>
                    <a:pt x="3320579" y="0"/>
                    <a:pt x="3361613" y="41034"/>
                    <a:pt x="3361613" y="91652"/>
                  </a:cubicBezTo>
                  <a:lnTo>
                    <a:pt x="3361613" y="458248"/>
                  </a:lnTo>
                  <a:cubicBezTo>
                    <a:pt x="3361613" y="508866"/>
                    <a:pt x="3320579" y="549900"/>
                    <a:pt x="3269961" y="549900"/>
                  </a:cubicBezTo>
                  <a:lnTo>
                    <a:pt x="91652" y="549900"/>
                  </a:lnTo>
                  <a:cubicBezTo>
                    <a:pt x="41034" y="549900"/>
                    <a:pt x="0" y="508866"/>
                    <a:pt x="0" y="458248"/>
                  </a:cubicBezTo>
                  <a:lnTo>
                    <a:pt x="0" y="916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944" tIns="64944" rIns="64944" bIns="64944" numCol="1" spcCol="1270" anchor="ctr" anchorCtr="0">
              <a:norm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 err="1"/>
                <a:t>Σκο</a:t>
              </a:r>
              <a:r>
                <a:rPr lang="en-US" sz="1400" kern="1200" dirty="0"/>
                <a:t>πός-Μέθοδοι</a:t>
              </a:r>
              <a:endParaRPr lang="en-US" sz="2800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EAFFB2DF-F5AE-C2D0-ADC2-2BBCC55CA9E1}"/>
                </a:ext>
              </a:extLst>
            </p:cNvPr>
            <p:cNvSpPr/>
            <p:nvPr/>
          </p:nvSpPr>
          <p:spPr>
            <a:xfrm>
              <a:off x="2273553" y="2421198"/>
              <a:ext cx="3361613" cy="610650"/>
            </a:xfrm>
            <a:custGeom>
              <a:avLst/>
              <a:gdLst>
                <a:gd name="connsiteX0" fmla="*/ 0 w 3361613"/>
                <a:gd name="connsiteY0" fmla="*/ 0 h 610650"/>
                <a:gd name="connsiteX1" fmla="*/ 3361613 w 3361613"/>
                <a:gd name="connsiteY1" fmla="*/ 0 h 610650"/>
                <a:gd name="connsiteX2" fmla="*/ 3361613 w 3361613"/>
                <a:gd name="connsiteY2" fmla="*/ 610650 h 610650"/>
                <a:gd name="connsiteX3" fmla="*/ 0 w 3361613"/>
                <a:gd name="connsiteY3" fmla="*/ 610650 h 610650"/>
                <a:gd name="connsiteX4" fmla="*/ 0 w 3361613"/>
                <a:gd name="connsiteY4" fmla="*/ 0 h 61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1613" h="610650">
                  <a:moveTo>
                    <a:pt x="0" y="0"/>
                  </a:moveTo>
                  <a:lnTo>
                    <a:pt x="3361613" y="0"/>
                  </a:lnTo>
                  <a:lnTo>
                    <a:pt x="3361613" y="610650"/>
                  </a:lnTo>
                  <a:lnTo>
                    <a:pt x="0" y="6106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731" tIns="12700" rIns="71120" bIns="12700" numCol="1" spcCol="1270" anchor="t" anchorCtr="0">
              <a:normAutofit/>
            </a:bodyPr>
            <a:lstStyle/>
            <a:p>
              <a:pPr marL="0" lvl="1" algn="l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el-GR" sz="1000" kern="1200" dirty="0"/>
                <a:t>Αναδρομική καταγραφή (2017-2021) των μικροβιαιμιών από ΠΑΠ και </a:t>
              </a:r>
              <a:r>
                <a:rPr lang="el-GR" sz="1000" kern="1200" dirty="0" smtClean="0"/>
                <a:t>του ποσοστού </a:t>
              </a:r>
              <a:r>
                <a:rPr lang="el-GR" sz="1000" kern="1200" dirty="0"/>
                <a:t>μικροβιακής αντοχής </a:t>
              </a:r>
              <a:r>
                <a:rPr lang="el-GR" sz="1000" kern="1200" dirty="0" smtClean="0"/>
                <a:t>για συγκεκριμένα παθογόνα έναντι συγκεκριμένων αντιβιοτικών</a:t>
              </a:r>
              <a:endParaRPr lang="en-US" sz="1000" kern="1200" dirty="0"/>
            </a:p>
          </p:txBody>
        </p:sp>
      </p:grp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1E29927F-FCD7-DBD4-12FF-A1A2F44EA551}"/>
              </a:ext>
            </a:extLst>
          </p:cNvPr>
          <p:cNvSpPr/>
          <p:nvPr/>
        </p:nvSpPr>
        <p:spPr>
          <a:xfrm>
            <a:off x="3606998" y="1533364"/>
            <a:ext cx="99860" cy="182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4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6DCEC4F-9069-4B59-ADCB-816E97D07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71" y="172505"/>
            <a:ext cx="5112921" cy="626267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Αποτελέσματα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1A677DA5-0C4B-46CE-96B8-2DD8000F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ΕΝΛ ΓΝΘ Παπαγεωργίου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7820FCC2-B9AF-E33C-8386-9D6DE223C89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4497264"/>
              </p:ext>
            </p:extLst>
          </p:nvPr>
        </p:nvGraphicFramePr>
        <p:xfrm>
          <a:off x="290024" y="1037011"/>
          <a:ext cx="2008407" cy="187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xmlns="" id="{0A013B61-988F-FBFD-73B1-A7A6D030A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16778"/>
              </p:ext>
            </p:extLst>
          </p:nvPr>
        </p:nvGraphicFramePr>
        <p:xfrm>
          <a:off x="2439908" y="1118103"/>
          <a:ext cx="3178894" cy="1509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567">
                  <a:extLst>
                    <a:ext uri="{9D8B030D-6E8A-4147-A177-3AD203B41FA5}">
                      <a16:colId xmlns:a16="http://schemas.microsoft.com/office/drawing/2014/main" xmlns="" val="1144964172"/>
                    </a:ext>
                  </a:extLst>
                </a:gridCol>
                <a:gridCol w="616496">
                  <a:extLst>
                    <a:ext uri="{9D8B030D-6E8A-4147-A177-3AD203B41FA5}">
                      <a16:colId xmlns:a16="http://schemas.microsoft.com/office/drawing/2014/main" xmlns="" val="1278670864"/>
                    </a:ext>
                  </a:extLst>
                </a:gridCol>
                <a:gridCol w="628909">
                  <a:extLst>
                    <a:ext uri="{9D8B030D-6E8A-4147-A177-3AD203B41FA5}">
                      <a16:colId xmlns:a16="http://schemas.microsoft.com/office/drawing/2014/main" xmlns="" val="2275175647"/>
                    </a:ext>
                  </a:extLst>
                </a:gridCol>
                <a:gridCol w="575120">
                  <a:extLst>
                    <a:ext uri="{9D8B030D-6E8A-4147-A177-3AD203B41FA5}">
                      <a16:colId xmlns:a16="http://schemas.microsoft.com/office/drawing/2014/main" xmlns="" val="3746169950"/>
                    </a:ext>
                  </a:extLst>
                </a:gridCol>
                <a:gridCol w="463406">
                  <a:extLst>
                    <a:ext uri="{9D8B030D-6E8A-4147-A177-3AD203B41FA5}">
                      <a16:colId xmlns:a16="http://schemas.microsoft.com/office/drawing/2014/main" xmlns="" val="227500540"/>
                    </a:ext>
                  </a:extLst>
                </a:gridCol>
                <a:gridCol w="583396">
                  <a:extLst>
                    <a:ext uri="{9D8B030D-6E8A-4147-A177-3AD203B41FA5}">
                      <a16:colId xmlns:a16="http://schemas.microsoft.com/office/drawing/2014/main" xmlns="" val="1521259480"/>
                    </a:ext>
                  </a:extLst>
                </a:gridCol>
              </a:tblGrid>
              <a:tr h="377833">
                <a:tc>
                  <a:txBody>
                    <a:bodyPr/>
                    <a:lstStyle/>
                    <a:p>
                      <a:pPr algn="ctr"/>
                      <a:r>
                        <a:rPr lang="el-GR" sz="500" dirty="0"/>
                        <a:t>Έτος</a:t>
                      </a:r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i="1" smtClean="0"/>
                        <a:t>A.</a:t>
                      </a:r>
                      <a:r>
                        <a:rPr lang="el-GR" sz="500" i="1" baseline="0" smtClean="0"/>
                        <a:t> </a:t>
                      </a:r>
                      <a:r>
                        <a:rPr lang="en-US" sz="500" i="1" smtClean="0"/>
                        <a:t>baumannii </a:t>
                      </a:r>
                      <a:r>
                        <a:rPr lang="en-US" sz="500" i="0" smtClean="0"/>
                        <a:t>Carbapenem</a:t>
                      </a:r>
                      <a:r>
                        <a:rPr lang="en-US" sz="500" i="0" baseline="0" smtClean="0"/>
                        <a:t> R</a:t>
                      </a:r>
                      <a:endParaRPr lang="en-US" sz="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i="1" dirty="0" smtClean="0"/>
                        <a:t>K.</a:t>
                      </a:r>
                      <a:r>
                        <a:rPr lang="el-GR" sz="500" i="1" baseline="0" dirty="0" smtClean="0"/>
                        <a:t> </a:t>
                      </a:r>
                      <a:r>
                        <a:rPr lang="en-US" sz="500" i="1" dirty="0" err="1" smtClean="0"/>
                        <a:t>pneumoniae</a:t>
                      </a:r>
                      <a:endParaRPr lang="en-US" sz="500" i="1" dirty="0" smtClean="0"/>
                    </a:p>
                    <a:p>
                      <a:pPr algn="ctr"/>
                      <a:r>
                        <a:rPr lang="en-US" sz="500" i="0" dirty="0" smtClean="0"/>
                        <a:t>Carbapenem</a:t>
                      </a:r>
                      <a:r>
                        <a:rPr lang="en-US" sz="500" i="0" baseline="0" dirty="0" smtClean="0"/>
                        <a:t> R</a:t>
                      </a:r>
                      <a:endParaRPr lang="en-US" sz="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i="1" dirty="0" smtClean="0"/>
                        <a:t>P.</a:t>
                      </a:r>
                      <a:r>
                        <a:rPr lang="el-GR" sz="500" i="1" baseline="0" dirty="0" smtClean="0"/>
                        <a:t> </a:t>
                      </a:r>
                      <a:r>
                        <a:rPr lang="en-GB" sz="500" i="1" dirty="0" smtClean="0"/>
                        <a:t>a</a:t>
                      </a:r>
                      <a:r>
                        <a:rPr lang="en-US" sz="500" i="1" dirty="0" err="1" smtClean="0"/>
                        <a:t>eruginosa</a:t>
                      </a:r>
                      <a:endParaRPr lang="en-US" sz="500" i="1" dirty="0" smtClean="0"/>
                    </a:p>
                    <a:p>
                      <a:pPr algn="ctr"/>
                      <a:r>
                        <a:rPr lang="en-US" sz="500" i="0" dirty="0" smtClean="0"/>
                        <a:t>Carbapenem</a:t>
                      </a:r>
                      <a:r>
                        <a:rPr lang="en-US" sz="500" i="0" baseline="0" dirty="0" smtClean="0"/>
                        <a:t> R</a:t>
                      </a:r>
                      <a:endParaRPr lang="en-US" sz="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i="1" dirty="0"/>
                        <a:t> </a:t>
                      </a:r>
                      <a:r>
                        <a:rPr lang="en-US" sz="500" i="1" dirty="0" smtClean="0"/>
                        <a:t>S. aureus </a:t>
                      </a:r>
                      <a:r>
                        <a:rPr lang="en-US" sz="500" dirty="0" err="1" smtClean="0"/>
                        <a:t>Oxacillin</a:t>
                      </a:r>
                      <a:r>
                        <a:rPr lang="en-US" sz="500" dirty="0" smtClean="0"/>
                        <a:t> R</a:t>
                      </a:r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smtClean="0"/>
                        <a:t>Vancomycin R </a:t>
                      </a:r>
                      <a:r>
                        <a:rPr lang="en-US" sz="500" i="1" smtClean="0"/>
                        <a:t>E.</a:t>
                      </a:r>
                      <a:r>
                        <a:rPr lang="el-GR" sz="500" i="1" smtClean="0"/>
                        <a:t> </a:t>
                      </a:r>
                      <a:r>
                        <a:rPr lang="en-US" sz="500" i="1" smtClean="0"/>
                        <a:t>faecium</a:t>
                      </a:r>
                      <a:endParaRPr lang="en-US" sz="5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7575865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r>
                        <a:rPr lang="el-GR" sz="500" b="1" dirty="0"/>
                        <a:t>2017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0999683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r>
                        <a:rPr lang="el-GR" sz="500" b="1" dirty="0"/>
                        <a:t>2020</a:t>
                      </a:r>
                      <a:endParaRPr lang="en-US" sz="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417978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r>
                        <a:rPr lang="en-US" sz="500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50%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44%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39480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B457AD7-F604-FC83-FFA2-70FA475B920D}"/>
              </a:ext>
            </a:extLst>
          </p:cNvPr>
          <p:cNvSpPr txBox="1"/>
          <p:nvPr/>
        </p:nvSpPr>
        <p:spPr>
          <a:xfrm>
            <a:off x="2815585" y="887271"/>
            <a:ext cx="26934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Ποσοστά Μικροβιακής Αντοχής 2017-2021</a:t>
            </a:r>
            <a:endParaRPr lang="en-US" b="1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H="1" flipV="1">
            <a:off x="4845080" y="2627349"/>
            <a:ext cx="4136" cy="3599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V="1">
            <a:off x="5373996" y="2627349"/>
            <a:ext cx="0" cy="3599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30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Slide background fill">
            <a:extLst>
              <a:ext uri="{FF2B5EF4-FFF2-40B4-BE49-F238E27FC236}">
                <a16:creationId xmlns:a16="http://schemas.microsoft.com/office/drawing/2014/main" xmlns="" id="{CB49665F-0298-4449-8D2D-209989CB9E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759595" cy="3240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olor 2">
            <a:extLst>
              <a:ext uri="{FF2B5EF4-FFF2-40B4-BE49-F238E27FC236}">
                <a16:creationId xmlns:a16="http://schemas.microsoft.com/office/drawing/2014/main" xmlns="" id="{A71EEC14-174A-46FA-B046-4747504571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759595" cy="32400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EEB6CB95-E653-4C6C-AE51-62FD848E8D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82" y="0"/>
            <a:ext cx="1638831" cy="3240086"/>
            <a:chOff x="651279" y="598259"/>
            <a:chExt cx="10889442" cy="5680742"/>
          </a:xfrm>
        </p:grpSpPr>
        <p:sp>
          <p:nvSpPr>
            <p:cNvPr id="28" name="Color">
              <a:extLst>
                <a:ext uri="{FF2B5EF4-FFF2-40B4-BE49-F238E27FC236}">
                  <a16:creationId xmlns:a16="http://schemas.microsoft.com/office/drawing/2014/main" xmlns="" id="{BDD3CB8E-ABA7-4F37-BB2C-64FFD19813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Color">
              <a:extLst>
                <a:ext uri="{FF2B5EF4-FFF2-40B4-BE49-F238E27FC236}">
                  <a16:creationId xmlns:a16="http://schemas.microsoft.com/office/drawing/2014/main" xmlns="" id="{C2CA788A-B2FD-494C-BED0-83E31F6DF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20" y="-1"/>
            <a:ext cx="5759593" cy="3240085"/>
            <a:chOff x="0" y="0"/>
            <a:chExt cx="12188952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" name="Τίτλος 5">
            <a:extLst>
              <a:ext uri="{FF2B5EF4-FFF2-40B4-BE49-F238E27FC236}">
                <a16:creationId xmlns:a16="http://schemas.microsoft.com/office/drawing/2014/main" xmlns="" id="{5B938FF6-C3D5-477C-9441-4F0FA296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626512" y="920184"/>
            <a:ext cx="2817146" cy="1317636"/>
          </a:xfrm>
        </p:spPr>
        <p:txBody>
          <a:bodyPr anchor="ctr">
            <a:normAutofit/>
          </a:bodyPr>
          <a:lstStyle/>
          <a:p>
            <a:r>
              <a:rPr lang="el-GR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Συμπεράσματα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2CA4858-5FFA-4468-AC6B-AD5FAC39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4744214" y="1905171"/>
            <a:ext cx="1728311" cy="302408"/>
          </a:xfrm>
        </p:spPr>
        <p:txBody>
          <a:bodyPr anchor="ctr">
            <a:normAutofit/>
          </a:bodyPr>
          <a:lstStyle/>
          <a:p>
            <a:pPr>
              <a:spcAft>
                <a:spcPts val="284"/>
              </a:spcAft>
            </a:pPr>
            <a:r>
              <a:rPr lang="el-GR" sz="500">
                <a:solidFill>
                  <a:schemeClr val="tx2"/>
                </a:solidFill>
              </a:rPr>
              <a:t>ΕΝΛ ΓΝΘ Παπαγεωργίου</a:t>
            </a:r>
          </a:p>
        </p:txBody>
      </p:sp>
      <p:graphicFrame>
        <p:nvGraphicFramePr>
          <p:cNvPr id="18" name="Θέση περιεχομένου 6">
            <a:extLst>
              <a:ext uri="{FF2B5EF4-FFF2-40B4-BE49-F238E27FC236}">
                <a16:creationId xmlns:a16="http://schemas.microsoft.com/office/drawing/2014/main" xmlns="" id="{C9BCEB21-6AE7-46BC-9423-4020AFD9D3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658005"/>
              </p:ext>
            </p:extLst>
          </p:nvPr>
        </p:nvGraphicFramePr>
        <p:xfrm>
          <a:off x="1792903" y="136424"/>
          <a:ext cx="3673947" cy="296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Καμπύλο δεξιό βέλος 2"/>
          <p:cNvSpPr/>
          <p:nvPr/>
        </p:nvSpPr>
        <p:spPr>
          <a:xfrm rot="19794166">
            <a:off x="2722490" y="1962390"/>
            <a:ext cx="166351" cy="261391"/>
          </a:xfrm>
          <a:prstGeom prst="curvedRightArrow">
            <a:avLst/>
          </a:pr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00" dirty="0">
              <a:solidFill>
                <a:schemeClr val="tx1"/>
              </a:solidFill>
            </a:endParaRPr>
          </a:p>
        </p:txBody>
      </p:sp>
      <p:sp>
        <p:nvSpPr>
          <p:cNvPr id="7" name="Καμπύλο αριστερό βέλος 6"/>
          <p:cNvSpPr/>
          <p:nvPr/>
        </p:nvSpPr>
        <p:spPr>
          <a:xfrm rot="2059751">
            <a:off x="4213155" y="1870880"/>
            <a:ext cx="223569" cy="335674"/>
          </a:xfrm>
          <a:prstGeom prst="curvedLeft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4810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258</Words>
  <Application>Microsoft Office PowerPoint</Application>
  <PresentationFormat>Προσαρμογή</PresentationFormat>
  <Paragraphs>51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ΕΠΙΔΡΑΣΗ ΤΗΣ ΠΑΝΔΗΜΙΑΣ COVID-19 ΣΤΟΥΣ ΝΟΣΟΚΟΜΕΙΑΚΟΥΣ ΔΕΙΚΤΕΣ ΓΙΑ ΤΑ ΠΟΛΥΑΝΘΕΚΤΙΚΑ ΠΑΘΟΓΟΝΑ</vt:lpstr>
      <vt:lpstr>Αποτελέσματα</vt:lpstr>
      <vt:lpstr>Συμπεράσματα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ΕΠΙΤΗΡΗΣΗΣ ΤΩΝ ΑΤΥΧΗΜΑΤΩΝ ΕΠΑΓΓΕΛΜΑΤΙΚΗΣ ΕΚΘΕΣΗΣ ΣΕ ΑΙΜΑΤΟΓΕΝΩΣ ΜΕΤΑΔΙΔΟΜΕΝΑ ΝΟΣΗΜΑΤΑ (ΑΕΠΕ-ΑΙ) ΑΣΘΕΝΩΝ: ΠΡΟΟΠΤΙΚΗ ΚΑΤΑΓΡΑΦΗ ΠΟΣΟΤΙΚΩΝ ΚΑΙ ΠΟΙΟΤΙΚΩΝ ΧΑΡΑΚΤΗΡΙΣΤΙΚΩΝ ΣΕ ΔΙΑΡΚΕΙΑ ΕΠΤΑ ΕΤΩΝΓΡΑΜΜΑ ΕΠΙΤΗΡΗΣΗΣ ΤΩΝ ΑΤΥΧΗΜΑΤΩΝ</dc:title>
  <dc:creator>Patroklos Vareltzis</dc:creator>
  <cp:lastModifiedBy>KARVANITI</cp:lastModifiedBy>
  <cp:revision>56</cp:revision>
  <dcterms:created xsi:type="dcterms:W3CDTF">2019-10-20T09:30:15Z</dcterms:created>
  <dcterms:modified xsi:type="dcterms:W3CDTF">2022-10-30T20:23:22Z</dcterms:modified>
</cp:coreProperties>
</file>