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6" r:id="rId2"/>
    <p:sldId id="271" r:id="rId3"/>
  </p:sldIdLst>
  <p:sldSz cx="9144000" cy="5143500" type="screen16x9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DDE4"/>
    <a:srgbClr val="001642"/>
    <a:srgbClr val="253783"/>
    <a:srgbClr val="0D1971"/>
    <a:srgbClr val="FC9804"/>
    <a:srgbClr val="E5B671"/>
    <a:srgbClr val="B22E24"/>
    <a:srgbClr val="3639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42" autoAdjust="0"/>
    <p:restoredTop sz="94514"/>
  </p:normalViewPr>
  <p:slideViewPr>
    <p:cSldViewPr>
      <p:cViewPr varScale="1">
        <p:scale>
          <a:sx n="138" d="100"/>
          <a:sy n="138" d="100"/>
        </p:scale>
        <p:origin x="1074" y="1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7C93B26-CE8E-4D30-8B9C-4BEA852B4982}" type="datetimeFigureOut">
              <a:rPr lang="en-US" altLang="en-US"/>
              <a:pPr>
                <a:defRPr/>
              </a:pPr>
              <a:t>2/14/2022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DE2936A-767F-4142-B8E0-24BEEDC770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263D16B-116E-430C-ACE0-3FDF1B940927}" type="datetimeFigureOut">
              <a:rPr lang="en-US" altLang="en-US"/>
              <a:pPr>
                <a:defRPr/>
              </a:pPr>
              <a:t>2/14/2022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C58904F-D6B9-4784-A406-A6CA8983CA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484BF-B804-46EA-91A5-821E413BE152}" type="datetimeFigureOut">
              <a:rPr lang="el-GR" altLang="en-US"/>
              <a:pPr>
                <a:defRPr/>
              </a:pPr>
              <a:t>14/2/2022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0DF47-AE5F-4F78-AA96-E330E653E6AA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73842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1165F-42D2-41A5-B611-05B08184188B}" type="datetimeFigureOut">
              <a:rPr lang="el-GR" altLang="en-US"/>
              <a:pPr>
                <a:defRPr/>
              </a:pPr>
              <a:t>14/2/2022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E03BA-2F41-40AF-A5E3-7BD2F90106DA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46891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2DDEE-9B98-4603-9818-1B77FCC7BD83}" type="datetimeFigureOut">
              <a:rPr lang="el-GR" altLang="en-US"/>
              <a:pPr>
                <a:defRPr/>
              </a:pPr>
              <a:t>14/2/2022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6B24E-7A35-42FB-A939-E46A2D8AED21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417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3F5B4-352A-40CA-8C72-8E9AFC0F0963}" type="datetimeFigureOut">
              <a:rPr lang="el-GR" altLang="en-US"/>
              <a:pPr>
                <a:defRPr/>
              </a:pPr>
              <a:t>14/2/2022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01DEB-AEC9-4E85-BDCA-A9091730625B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239566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7024F-6A82-4177-8B9B-D4255690E0AF}" type="datetimeFigureOut">
              <a:rPr lang="el-GR" altLang="en-US"/>
              <a:pPr>
                <a:defRPr/>
              </a:pPr>
              <a:t>14/2/2022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FFFFB-444E-4F20-8B10-CF1D19A6587D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91496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B476E-1045-4E46-9CE2-45FD3E515E06}" type="datetimeFigureOut">
              <a:rPr lang="el-GR" altLang="en-US"/>
              <a:pPr>
                <a:defRPr/>
              </a:pPr>
              <a:t>14/2/2022</a:t>
            </a:fld>
            <a:endParaRPr lang="el-GR" alt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57747-857F-4517-9360-83319624E4F4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563035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A2CF1-2F4E-457E-AC9B-D910EEEE2417}" type="datetimeFigureOut">
              <a:rPr lang="el-GR" altLang="en-US"/>
              <a:pPr>
                <a:defRPr/>
              </a:pPr>
              <a:t>14/2/2022</a:t>
            </a:fld>
            <a:endParaRPr lang="el-GR" altLang="en-US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FD95D-5DC1-4985-AB93-198BD1861FDE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78294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A1E32-7C4E-4D5E-B217-298C76ACAEFA}" type="datetimeFigureOut">
              <a:rPr lang="el-GR" altLang="en-US"/>
              <a:pPr>
                <a:defRPr/>
              </a:pPr>
              <a:t>14/2/2022</a:t>
            </a:fld>
            <a:endParaRPr lang="el-GR" altLang="en-US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441F7-F062-46C1-B265-E7C2104C8FB4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25910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B3328-612C-4075-AA44-D7ADB2C788A7}" type="datetimeFigureOut">
              <a:rPr lang="el-GR" altLang="en-US"/>
              <a:pPr>
                <a:defRPr/>
              </a:pPr>
              <a:t>14/2/2022</a:t>
            </a:fld>
            <a:endParaRPr lang="el-GR" altLang="en-US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17FAA-BAB4-46D3-99BC-1DAC9EC68999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565103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87DC4-B9FF-4FCB-8709-20B5851241A3}" type="datetimeFigureOut">
              <a:rPr lang="el-GR" altLang="en-US"/>
              <a:pPr>
                <a:defRPr/>
              </a:pPr>
              <a:t>14/2/2022</a:t>
            </a:fld>
            <a:endParaRPr lang="el-GR" alt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F4288-ED0C-4DC7-9D7A-C0315B74974D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36169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94B3D-2678-4572-A28B-DB52AB1B20BB}" type="datetimeFigureOut">
              <a:rPr lang="el-GR" altLang="en-US"/>
              <a:pPr>
                <a:defRPr/>
              </a:pPr>
              <a:t>14/2/2022</a:t>
            </a:fld>
            <a:endParaRPr lang="el-GR" alt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7F346-D118-4420-B826-BFCC9DA12D02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39754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των στυλ του υποδείγματος</a:t>
            </a:r>
          </a:p>
          <a:p>
            <a:pPr lvl="1"/>
            <a:r>
              <a:rPr lang="el-GR" altLang="en-US"/>
              <a:t>Δεύτερου επιπέδου</a:t>
            </a:r>
          </a:p>
          <a:p>
            <a:pPr lvl="2"/>
            <a:r>
              <a:rPr lang="el-GR" altLang="en-US"/>
              <a:t>Τρίτου επιπέδου</a:t>
            </a:r>
          </a:p>
          <a:p>
            <a:pPr lvl="3"/>
            <a:r>
              <a:rPr lang="el-GR" altLang="en-US"/>
              <a:t>Τέταρτου επιπέδου</a:t>
            </a:r>
          </a:p>
          <a:p>
            <a:pPr lvl="4"/>
            <a:r>
              <a:rPr lang="el-GR" altLang="en-US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A1AC1DE2-49B2-4BA0-A132-1B5495A7C9C3}" type="datetimeFigureOut">
              <a:rPr lang="el-GR" altLang="en-US"/>
              <a:pPr>
                <a:defRPr/>
              </a:pPr>
              <a:t>14/2/2022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5809807-0C5A-4790-95EE-56AA86E79EB7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01FF6BD4-C441-4CBE-9050-AC521BDE810F}"/>
              </a:ext>
            </a:extLst>
          </p:cNvPr>
          <p:cNvSpPr/>
          <p:nvPr/>
        </p:nvSpPr>
        <p:spPr>
          <a:xfrm>
            <a:off x="0" y="-20538"/>
            <a:ext cx="9144000" cy="1088587"/>
          </a:xfrm>
          <a:prstGeom prst="rect">
            <a:avLst/>
          </a:prstGeom>
          <a:solidFill>
            <a:srgbClr val="001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5"/>
          <p:cNvSpPr txBox="1"/>
          <p:nvPr/>
        </p:nvSpPr>
        <p:spPr>
          <a:xfrm>
            <a:off x="117045" y="48514"/>
            <a:ext cx="8912655" cy="1045183"/>
          </a:xfrm>
          <a:prstGeom prst="rect">
            <a:avLst/>
          </a:prstGeom>
          <a:noFill/>
        </p:spPr>
        <p:txBody>
          <a:bodyPr wrap="square" lIns="14566" tIns="7283" rIns="14566" bIns="7283">
            <a:spAutoFit/>
          </a:bodyPr>
          <a:lstStyle/>
          <a:p>
            <a:pPr algn="ctr" defTabSz="812800" eaLnBrk="1" hangingPunct="1">
              <a:lnSpc>
                <a:spcPts val="1200"/>
              </a:lnSpc>
              <a:defRPr/>
            </a:pPr>
            <a:r>
              <a:rPr lang="el-GR" sz="135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ΔΙΣΤΑΚΤΙΚΟΤΗΤΑ ΕΝΑΝΤΙ ΤΩΝ ΠΑΙΔΙΚΩΝ ΕΜΒΟΛΙΑΣΜΩΝ ΕΝ ΜΕΣΩ ΤΗΣ ΠΑΝΔΗΜΙΑΣ ΝΟΣΟΥ </a:t>
            </a:r>
            <a:r>
              <a:rPr lang="en-US" sz="135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el-GR" sz="135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-19 </a:t>
            </a:r>
            <a:endParaRPr lang="el-GR" sz="135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500"/>
              </a:lnSpc>
              <a:spcAft>
                <a:spcPts val="0"/>
              </a:spcAft>
            </a:pPr>
            <a:endParaRPr lang="el-GR" sz="9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l-GR" sz="9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Δερδεμέζης</a:t>
            </a:r>
            <a:r>
              <a:rPr lang="el-GR" sz="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Χρήστος</a:t>
            </a:r>
            <a:r>
              <a:rPr lang="el-GR" sz="9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9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Μαρκοζάννες</a:t>
            </a:r>
            <a:r>
              <a:rPr lang="el-GR" sz="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Γιώργος</a:t>
            </a:r>
            <a:r>
              <a:rPr lang="el-GR" sz="9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Ροντογιάννη Μαρίνα</a:t>
            </a:r>
            <a:r>
              <a:rPr lang="el-GR" sz="9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9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Τρίγκη</a:t>
            </a:r>
            <a:r>
              <a:rPr lang="el-GR" sz="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Μαριάνθη</a:t>
            </a:r>
            <a:r>
              <a:rPr lang="el-GR" sz="9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Κανελλοπούλου Αφροδίτη</a:t>
            </a:r>
            <a:r>
              <a:rPr lang="el-GR" sz="9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Παπαμιχαήλ Δημήτριος</a:t>
            </a:r>
            <a:r>
              <a:rPr lang="el-GR" sz="9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l-GR" sz="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9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Αρετούλη</a:t>
            </a:r>
            <a:r>
              <a:rPr lang="el-GR" sz="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Ελένη</a:t>
            </a:r>
            <a:r>
              <a:rPr lang="el-GR" sz="9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3,4</a:t>
            </a:r>
            <a:r>
              <a:rPr lang="el-GR" sz="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9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Ντζάνη</a:t>
            </a:r>
            <a:r>
              <a:rPr lang="el-GR" sz="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Ευαγγελία</a:t>
            </a:r>
            <a:r>
              <a:rPr lang="el-GR" sz="9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l-GR" sz="9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σιλίδης</a:t>
            </a:r>
            <a:r>
              <a:rPr lang="el-GR" sz="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Κωνσταντίνος</a:t>
            </a:r>
            <a:r>
              <a:rPr lang="el-GR" sz="9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1,5</a:t>
            </a:r>
            <a:r>
              <a:rPr lang="en-US" sz="9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ts val="500"/>
              </a:lnSpc>
              <a:spcAft>
                <a:spcPts val="0"/>
              </a:spcAft>
            </a:pPr>
            <a:endParaRPr lang="en-US" sz="700" b="1" baseline="30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l-GR" sz="7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l-GR" sz="7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Εργαστήριο Υγιεινής και Επιδημιολογίας, Ιατρική Σχολή, Πανεπιστήμιο Ιωαννίνων, Ιωάννινα    </a:t>
            </a:r>
            <a:r>
              <a:rPr lang="el-GR" sz="7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l-GR" sz="7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Τμήμα Πολιτικών Δημόσιας Υγείας, Σχολή Δημόσιας Υγείας, Πανεπιστήμιο Δυτικής Αττικής, Αθήνα</a:t>
            </a:r>
            <a:endParaRPr lang="en-US" sz="7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l-GR" sz="7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l-GR" sz="7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Σχολή Κοινωνικών Επιστημών, Πανεπιστήμιο Ιωαννίνων, Ιωάννινα    </a:t>
            </a:r>
            <a:r>
              <a:rPr lang="el-GR" sz="7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l-GR" sz="7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Εργαστήριο Γνωστικής </a:t>
            </a:r>
            <a:r>
              <a:rPr lang="el-GR" sz="7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Νευροεπιστήμης</a:t>
            </a:r>
            <a:r>
              <a:rPr lang="el-GR" sz="7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Σχολή Ψυχολογίας, Αριστοτέλειο Πανεπιστήμιο, Θεσσαλονίκη</a:t>
            </a:r>
            <a:endParaRPr lang="en-US" sz="7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7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7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7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Τμήμα Επιδημιολογίας</a:t>
            </a:r>
            <a:r>
              <a:rPr lang="en-US" sz="7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l-GR" sz="7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Βιοστατιστικής</a:t>
            </a:r>
            <a:r>
              <a:rPr lang="en-US" sz="7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School of Public Health, Imperial College London, London </a:t>
            </a:r>
            <a:endParaRPr lang="el-GR" sz="7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400"/>
              </a:lnSpc>
              <a:spcAft>
                <a:spcPts val="800"/>
              </a:spcAft>
            </a:pPr>
            <a:endParaRPr lang="el-GR" sz="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15"/>
          <p:cNvSpPr/>
          <p:nvPr/>
        </p:nvSpPr>
        <p:spPr bwMode="auto">
          <a:xfrm>
            <a:off x="4655210" y="1162749"/>
            <a:ext cx="4303313" cy="19264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253783"/>
                </a:solidFill>
                <a:latin typeface="Arial" charset="0"/>
                <a:cs typeface="Arial" charset="0"/>
              </a:rPr>
              <a:t>4. ΑΠΟΤΕΛΕΣΜΑΤΑ</a:t>
            </a:r>
            <a:endParaRPr lang="en-CA" altLang="en-US" sz="1000" b="1" dirty="0">
              <a:solidFill>
                <a:srgbClr val="253783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22"/>
          <p:cNvSpPr/>
          <p:nvPr/>
        </p:nvSpPr>
        <p:spPr>
          <a:xfrm>
            <a:off x="74573" y="1431785"/>
            <a:ext cx="4426838" cy="694573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Autofit/>
          </a:bodyPr>
          <a:lstStyle/>
          <a:p>
            <a:pPr marL="171450" indent="-171450" algn="just" defTabSz="814317" eaLnBrk="1" fontAlgn="auto" hangingPunct="1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Η διστακτικότητα απέναντι στα εμβόλια (</a:t>
            </a:r>
            <a:r>
              <a:rPr lang="en-US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vaccine hesitancy</a:t>
            </a: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 μείζον πρόβλημα δημόσιας υγείας. </a:t>
            </a:r>
            <a:endParaRPr lang="en-US" sz="9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71450" indent="-171450" algn="just" defTabSz="814317" eaLnBrk="1" fontAlgn="auto" hangingPunct="1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Οι παράγοντες </a:t>
            </a:r>
            <a:r>
              <a:rPr lang="el-GR" sz="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που συνδέονται με αυτή </a:t>
            </a: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είναι σύνθετοι.</a:t>
            </a:r>
          </a:p>
          <a:p>
            <a:pPr marL="171450" indent="-171450" algn="just" defTabSz="814317" eaLnBrk="1" fontAlgn="auto" hangingPunct="1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l-GR" sz="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Απαιτείται</a:t>
            </a: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προσεκτική εξέταση, ιδιαίτερα την περίοδο της πανδημίας </a:t>
            </a:r>
            <a:r>
              <a:rPr lang="en-US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COVID</a:t>
            </a: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-19.</a:t>
            </a:r>
            <a:endParaRPr lang="en-CA" altLang="en-US" sz="9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9"/>
          <p:cNvSpPr/>
          <p:nvPr/>
        </p:nvSpPr>
        <p:spPr>
          <a:xfrm>
            <a:off x="74572" y="2494111"/>
            <a:ext cx="4426838" cy="49503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Η εκτίμηση των επιπέδων διστακτικότητας Ελλήνων γονέων έναντι των παιδικών εμβολιασμών.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Η διερεύνηση των παραγόντων που συσχετίζονται με το φαινόμενο αυτό.</a:t>
            </a:r>
            <a:endParaRPr lang="el-GR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34"/>
          <p:cNvSpPr/>
          <p:nvPr/>
        </p:nvSpPr>
        <p:spPr>
          <a:xfrm>
            <a:off x="65143" y="3374492"/>
            <a:ext cx="4436267" cy="1614196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Autofit/>
          </a:bodyPr>
          <a:lstStyle/>
          <a:p>
            <a:pPr marL="171450" indent="-171450" algn="just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l-GR" sz="9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Α</a:t>
            </a: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υτοσυμπληρούμενο διαδικτυακό ερωτηματολόγιο (Οκτώβριος 2020 - Απρίλιος 2021).</a:t>
            </a:r>
          </a:p>
          <a:p>
            <a:pPr marL="171450" indent="-171450" algn="just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Συλλέχθηκαν πληροφορίες για </a:t>
            </a:r>
            <a:r>
              <a:rPr lang="el-GR" sz="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κοινωνικο</a:t>
            </a: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-οικονομικό επίπεδο, ιατρικό ιστορικό και τρόπο ζωής.</a:t>
            </a:r>
          </a:p>
          <a:p>
            <a:pPr marL="171450" indent="-171450" algn="just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Αξιολογήθηκαν η γνώση και στάση σε σχέση με την πανδημία της </a:t>
            </a:r>
            <a:r>
              <a:rPr lang="en-US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COVID</a:t>
            </a: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-19. </a:t>
            </a:r>
          </a:p>
          <a:p>
            <a:pPr marL="171450" indent="-171450" algn="just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Οι γονείς επιπρόσθετα συμπλήρωσαν το ερωτηματολόγιο “</a:t>
            </a:r>
            <a:r>
              <a:rPr lang="en-US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Parent Attitudes </a:t>
            </a: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en-US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bout Childhood Vaccines</a:t>
            </a: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” (</a:t>
            </a:r>
            <a:r>
              <a:rPr lang="en-US" sz="9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PACV) </a:t>
            </a: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για την εκτίμηση της στάσης έναντι των παιδικών εμβολιασμών.</a:t>
            </a:r>
          </a:p>
          <a:p>
            <a:pPr marL="171450" indent="-171450" algn="just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Από </a:t>
            </a:r>
            <a:r>
              <a:rPr lang="en-US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PACV</a:t>
            </a: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υπολογίστηκε </a:t>
            </a:r>
            <a:r>
              <a:rPr lang="en-US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score </a:t>
            </a: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διστακτικ</a:t>
            </a:r>
            <a:r>
              <a:rPr lang="el-GR" sz="9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ό</a:t>
            </a: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τητας και διαμορφώθηκε ως </a:t>
            </a:r>
            <a:r>
              <a:rPr lang="el-GR" sz="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διχότομη</a:t>
            </a: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μεταβλητή (</a:t>
            </a:r>
            <a:r>
              <a:rPr lang="en-US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score 0-50: </a:t>
            </a: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μη διστακτικότητα, </a:t>
            </a:r>
            <a:r>
              <a:rPr lang="en-US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score 51-100: </a:t>
            </a: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διστακτικότητα)</a:t>
            </a:r>
            <a:endParaRPr lang="el-GR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37"/>
          <p:cNvSpPr/>
          <p:nvPr/>
        </p:nvSpPr>
        <p:spPr>
          <a:xfrm>
            <a:off x="4657725" y="1431785"/>
            <a:ext cx="4298896" cy="2926351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Autofit/>
          </a:bodyPr>
          <a:lstStyle/>
          <a:p>
            <a:pPr algn="just">
              <a:spcAft>
                <a:spcPts val="400"/>
              </a:spcAft>
            </a:pPr>
            <a:endParaRPr lang="el-GR" sz="1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71450" indent="-171450" algn="just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Η διστακτικότητα έναντι των παιδικών εμβολιασμών σε 1095 γονείς ήταν 8.9% και 9.1% όταν προσαρμόστηκε στην ηλικιακή κατανομή του Ελληνικού πληθυσμού. </a:t>
            </a:r>
          </a:p>
          <a:p>
            <a:pPr marL="171450" indent="-171450" algn="just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Ο γάμος, το υψηλότερο μορφωτικό και οικονομικό επίπεδο συσχετίσθηκαν αρνητικά με τη διστακτικότητα</a:t>
            </a:r>
            <a:r>
              <a:rPr lang="el-GR" sz="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l-GR" sz="9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71450" indent="-171450" algn="just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l-GR" sz="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Θ</a:t>
            </a: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ετικά συσχετίσθηκαν συμπτώματα στρες, κατάθλιψης και το κάπνισμα. </a:t>
            </a:r>
          </a:p>
          <a:p>
            <a:pPr marL="171450" indent="-171450" algn="just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Μεταβλητές που σχετίζονται με καλή επίγνωση, γνώση και εμπιστοσύνη σε σχέση με την </a:t>
            </a:r>
            <a:r>
              <a:rPr lang="en-US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COVID</a:t>
            </a: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-19 όπως: </a:t>
            </a:r>
          </a:p>
          <a:p>
            <a:pPr marL="628650" lvl="1" indent="-171450" algn="just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ύπαρξη του </a:t>
            </a:r>
            <a:r>
              <a:rPr lang="en-US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SARS</a:t>
            </a: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</a:t>
            </a:r>
            <a:r>
              <a:rPr lang="en-US" sz="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CoV</a:t>
            </a: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-2</a:t>
            </a:r>
          </a:p>
          <a:p>
            <a:pPr marL="628650" lvl="1" indent="-171450" algn="just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τήρηση μέτρων προφύλαξης </a:t>
            </a:r>
          </a:p>
          <a:p>
            <a:pPr marL="628650" lvl="1" indent="-171450" algn="just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εμπιστοσύνη στην κυβέρνηση και τις υγειονομικές αρχές</a:t>
            </a:r>
          </a:p>
          <a:p>
            <a:pPr marL="628650" lvl="1" indent="-171450" algn="just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μικρότερη αυτό-αναφερόμενη ικανότητα προστασίας έναντι της </a:t>
            </a:r>
            <a:r>
              <a:rPr lang="en-US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COVID</a:t>
            </a: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-19</a:t>
            </a:r>
          </a:p>
          <a:p>
            <a:pPr marL="628650" lvl="1" indent="-171450" algn="just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εμβολιασμός έναντι της γρίπης</a:t>
            </a:r>
          </a:p>
          <a:p>
            <a:pPr marL="628650" lvl="1" indent="-171450" algn="just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πρόθεση για εμβολιασμό έναντι της </a:t>
            </a:r>
            <a:r>
              <a:rPr lang="en-US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COVID</a:t>
            </a: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-19</a:t>
            </a:r>
          </a:p>
          <a:p>
            <a:pPr algn="just">
              <a:spcAft>
                <a:spcPts val="400"/>
              </a:spcAft>
            </a:pPr>
            <a:r>
              <a:rPr lang="el-GR" sz="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     </a:t>
            </a: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ήταν ισχυρά σχετιζόμενες με μικρότερη διστακτικότητα. (Πίνακας 1)</a:t>
            </a:r>
            <a:endParaRPr lang="en-CA" altLang="en-US" sz="9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5">
            <a:extLst>
              <a:ext uri="{FF2B5EF4-FFF2-40B4-BE49-F238E27FC236}">
                <a16:creationId xmlns:a16="http://schemas.microsoft.com/office/drawing/2014/main" id="{3046E126-2709-45F9-AD43-7D62BB50D52E}"/>
              </a:ext>
            </a:extLst>
          </p:cNvPr>
          <p:cNvSpPr/>
          <p:nvPr/>
        </p:nvSpPr>
        <p:spPr bwMode="auto">
          <a:xfrm>
            <a:off x="88339" y="1166973"/>
            <a:ext cx="4413071" cy="19153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253783"/>
                </a:solidFill>
                <a:latin typeface="Arial" charset="0"/>
                <a:cs typeface="Arial" charset="0"/>
              </a:rPr>
              <a:t>1. ΕΙΣΑΓΩΓΗ</a:t>
            </a:r>
            <a:endParaRPr lang="en-CA" altLang="en-US" sz="1000" b="1" dirty="0">
              <a:solidFill>
                <a:srgbClr val="253783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B64CC106-CFBB-47D7-A2C5-F2E25AD617C9}"/>
              </a:ext>
            </a:extLst>
          </p:cNvPr>
          <p:cNvSpPr/>
          <p:nvPr/>
        </p:nvSpPr>
        <p:spPr bwMode="auto">
          <a:xfrm>
            <a:off x="74572" y="2221292"/>
            <a:ext cx="4412536" cy="19264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253783"/>
                </a:solidFill>
                <a:latin typeface="Arial" charset="0"/>
                <a:cs typeface="Arial" charset="0"/>
              </a:rPr>
              <a:t>2. ΣΚΟΠΟΣ</a:t>
            </a:r>
            <a:endParaRPr lang="en-CA" altLang="en-US" sz="1000" b="1" dirty="0">
              <a:solidFill>
                <a:srgbClr val="253783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Rectangle 15">
            <a:extLst>
              <a:ext uri="{FF2B5EF4-FFF2-40B4-BE49-F238E27FC236}">
                <a16:creationId xmlns:a16="http://schemas.microsoft.com/office/drawing/2014/main" id="{E64C56D9-3038-4886-9E49-019BF0A3FC47}"/>
              </a:ext>
            </a:extLst>
          </p:cNvPr>
          <p:cNvSpPr/>
          <p:nvPr/>
        </p:nvSpPr>
        <p:spPr bwMode="auto">
          <a:xfrm>
            <a:off x="69857" y="3093244"/>
            <a:ext cx="4436268" cy="18635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253783"/>
                </a:solidFill>
                <a:latin typeface="Arial" charset="0"/>
                <a:cs typeface="Arial" charset="0"/>
              </a:rPr>
              <a:t>3. ΜΕΘΟΔΟΙ</a:t>
            </a:r>
            <a:endParaRPr lang="en-CA" altLang="en-US" sz="1000" b="1" dirty="0">
              <a:solidFill>
                <a:srgbClr val="253783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28E57B81-7A28-491A-947D-5FC84DB50617}"/>
              </a:ext>
            </a:extLst>
          </p:cNvPr>
          <p:cNvSpPr/>
          <p:nvPr/>
        </p:nvSpPr>
        <p:spPr bwMode="auto">
          <a:xfrm>
            <a:off x="4655210" y="4515966"/>
            <a:ext cx="4301411" cy="47272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just" defTabSz="812800" eaLnBrk="1" hangingPunct="1">
              <a:defRPr/>
            </a:pPr>
            <a:r>
              <a:rPr lang="el-GR" sz="800" b="0" i="0" dirty="0">
                <a:solidFill>
                  <a:srgbClr val="1D2228"/>
                </a:solidFill>
                <a:effectLst/>
                <a:latin typeface="Helvetica Neue"/>
              </a:rPr>
              <a:t>Χρηματοδότηση: Ελληνική Δημοκρατία</a:t>
            </a:r>
            <a:r>
              <a:rPr lang="en-US" sz="8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l-GR" sz="800" b="0" i="0" dirty="0">
                <a:solidFill>
                  <a:srgbClr val="1D2228"/>
                </a:solidFill>
                <a:effectLst/>
                <a:latin typeface="Helvetica Neue"/>
              </a:rPr>
              <a:t>Επιχειρησιακό Πρόγραμμα Ήπειρος </a:t>
            </a:r>
            <a:r>
              <a:rPr lang="en-US" sz="800" b="0" i="0" dirty="0">
                <a:solidFill>
                  <a:srgbClr val="1D2228"/>
                </a:solidFill>
                <a:effectLst/>
                <a:latin typeface="Helvetica Neue"/>
              </a:rPr>
              <a:t>2014–2020 </a:t>
            </a:r>
            <a:r>
              <a:rPr lang="el-GR" sz="800" b="0" i="0" dirty="0">
                <a:solidFill>
                  <a:srgbClr val="1D2228"/>
                </a:solidFill>
                <a:effectLst/>
                <a:latin typeface="Helvetica Neue"/>
              </a:rPr>
              <a:t>Περιφέρεια Ηπείρου</a:t>
            </a:r>
            <a:r>
              <a:rPr lang="en-US" sz="800" b="0" i="0" dirty="0">
                <a:solidFill>
                  <a:srgbClr val="1D2228"/>
                </a:solidFill>
                <a:effectLst/>
                <a:latin typeface="Helvetica Neue"/>
              </a:rPr>
              <a:t> (HΠ1AB-0028180)</a:t>
            </a:r>
            <a:r>
              <a:rPr lang="el-GR" sz="800" b="0" i="0" dirty="0">
                <a:solidFill>
                  <a:srgbClr val="1D2228"/>
                </a:solidFill>
                <a:effectLst/>
                <a:latin typeface="Helvetica Neue"/>
              </a:rPr>
              <a:t> &amp; Επιχειρησιακό Πρόγραμμα</a:t>
            </a:r>
            <a:r>
              <a:rPr lang="en-US" sz="800" b="0" i="0" dirty="0">
                <a:solidFill>
                  <a:srgbClr val="1D2228"/>
                </a:solidFill>
                <a:effectLst/>
                <a:latin typeface="Helvetica Neue"/>
              </a:rPr>
              <a:t> “</a:t>
            </a:r>
            <a:r>
              <a:rPr lang="el-GR" sz="800" b="0" i="0" dirty="0">
                <a:solidFill>
                  <a:srgbClr val="1D2228"/>
                </a:solidFill>
                <a:effectLst/>
                <a:latin typeface="Helvetica Neue"/>
              </a:rPr>
              <a:t>Ανταγωνιστικότητα</a:t>
            </a:r>
            <a:r>
              <a:rPr lang="en-US" sz="800" b="0" i="0" dirty="0">
                <a:solidFill>
                  <a:srgbClr val="1D2228"/>
                </a:solidFill>
                <a:effectLst/>
                <a:latin typeface="Helvetica Neue"/>
              </a:rPr>
              <a:t>,</a:t>
            </a:r>
            <a:r>
              <a:rPr lang="el-GR" sz="800" b="0" i="0" dirty="0">
                <a:solidFill>
                  <a:srgbClr val="1D2228"/>
                </a:solidFill>
                <a:effectLst/>
                <a:latin typeface="Helvetica Neue"/>
              </a:rPr>
              <a:t> Επιχειρηματικότητα</a:t>
            </a:r>
            <a:r>
              <a:rPr lang="en-US" sz="800" b="0" i="0" dirty="0">
                <a:solidFill>
                  <a:srgbClr val="1D2228"/>
                </a:solidFill>
                <a:effectLst/>
                <a:latin typeface="Helvetica Neue"/>
              </a:rPr>
              <a:t> &amp; </a:t>
            </a:r>
            <a:r>
              <a:rPr lang="el-GR" sz="800" b="0" i="0" dirty="0">
                <a:solidFill>
                  <a:srgbClr val="1D2228"/>
                </a:solidFill>
                <a:effectLst/>
                <a:latin typeface="Helvetica Neue"/>
              </a:rPr>
              <a:t>Καινοτομία</a:t>
            </a:r>
            <a:r>
              <a:rPr lang="en-US" sz="800" b="0" i="0" dirty="0">
                <a:solidFill>
                  <a:srgbClr val="1D2228"/>
                </a:solidFill>
                <a:effectLst/>
                <a:latin typeface="Helvetica Neue"/>
              </a:rPr>
              <a:t>” (OΠΣ 5047228)</a:t>
            </a:r>
            <a:endParaRPr lang="en-CA" altLang="en-US" sz="800" b="1" dirty="0">
              <a:solidFill>
                <a:srgbClr val="253783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69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01FF6BD4-C441-4CBE-9050-AC521BDE810F}"/>
              </a:ext>
            </a:extLst>
          </p:cNvPr>
          <p:cNvSpPr/>
          <p:nvPr/>
        </p:nvSpPr>
        <p:spPr>
          <a:xfrm>
            <a:off x="0" y="-26263"/>
            <a:ext cx="9144000" cy="966546"/>
          </a:xfrm>
          <a:prstGeom prst="rect">
            <a:avLst/>
          </a:prstGeom>
          <a:solidFill>
            <a:srgbClr val="001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4" name="TextBox 5"/>
          <p:cNvSpPr txBox="1"/>
          <p:nvPr/>
        </p:nvSpPr>
        <p:spPr>
          <a:xfrm>
            <a:off x="47062" y="-20538"/>
            <a:ext cx="8912655" cy="978242"/>
          </a:xfrm>
          <a:prstGeom prst="rect">
            <a:avLst/>
          </a:prstGeom>
          <a:noFill/>
        </p:spPr>
        <p:txBody>
          <a:bodyPr wrap="square" lIns="14566" tIns="7283" rIns="14566" bIns="7283">
            <a:spAutoFit/>
          </a:bodyPr>
          <a:lstStyle/>
          <a:p>
            <a:pPr defTabSz="812800" eaLnBrk="1" hangingPunct="1">
              <a:defRPr/>
            </a:pPr>
            <a:r>
              <a:rPr lang="el-GR" sz="1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ΔΙΣΤΑΚΤΙΚΟΤΗΤΑ ΕΝΑΝΤΙ ΤΩΝ ΠΑΙΔΙΚΩΝ ΕΜΒΟΛΙΑΣΜΩΝ ΕΝ ΜΕΣΩ ΤΗΣ ΠΑΝΔΗΜΙΑΣ ΝΟΣΟΥ </a:t>
            </a:r>
            <a:r>
              <a:rPr lang="en-US" sz="1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el-GR" sz="1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-19 </a:t>
            </a:r>
            <a:endParaRPr lang="el-GR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l-GR" sz="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Δερδεμέζης</a:t>
            </a:r>
            <a:r>
              <a:rPr lang="el-GR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Χρήστος</a:t>
            </a:r>
            <a:r>
              <a:rPr lang="el-GR" sz="8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Μαρκοζάννες</a:t>
            </a:r>
            <a:r>
              <a:rPr lang="el-GR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Γιώργος</a:t>
            </a:r>
            <a:r>
              <a:rPr lang="el-GR" sz="8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Ροντογιάννη Μαρίνα</a:t>
            </a:r>
            <a:r>
              <a:rPr lang="el-GR" sz="8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Τρίγκη</a:t>
            </a:r>
            <a:r>
              <a:rPr lang="el-GR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Μαριάνθη</a:t>
            </a:r>
            <a:r>
              <a:rPr lang="el-GR" sz="8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Κανελλοπούλου Αφροδίτη</a:t>
            </a:r>
            <a:r>
              <a:rPr lang="el-GR" sz="8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Παπαμιχαήλ Δημήτριος</a:t>
            </a:r>
            <a:r>
              <a:rPr lang="el-GR" sz="8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l-GR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Αρετούλη</a:t>
            </a:r>
            <a:r>
              <a:rPr lang="el-GR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Ελένη</a:t>
            </a:r>
            <a:r>
              <a:rPr lang="el-GR" sz="8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3,4</a:t>
            </a:r>
            <a:r>
              <a:rPr lang="el-GR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Ντζάνη</a:t>
            </a:r>
            <a:r>
              <a:rPr lang="el-GR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Ευαγγελία</a:t>
            </a:r>
            <a:r>
              <a:rPr lang="el-GR" sz="8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l-GR" sz="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σιλίδης</a:t>
            </a:r>
            <a:r>
              <a:rPr lang="el-GR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Κωνσταντίνος</a:t>
            </a:r>
            <a:r>
              <a:rPr lang="el-GR" sz="8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1,5</a:t>
            </a:r>
            <a:r>
              <a:rPr lang="en-US" sz="8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sz="500" b="1" baseline="30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l-GR" sz="5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l-GR" sz="5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Εργαστήριο Υγιεινής και Επιδημιολογίας, Ιατρική Σχολή, Πανεπιστήμιο Ιωαννίνων, Ιωάννινα</a:t>
            </a:r>
            <a:endParaRPr lang="en-US" sz="5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l-GR" sz="5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l-GR" sz="5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Τμήμα Πολιτικών Δημόσιας Υγείας, Σχολή Δημόσιας Υγείας, Πανεπιστήμιο Δυτικής Αττικής, Αθήνα</a:t>
            </a:r>
            <a:endParaRPr lang="en-US" sz="5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l-GR" sz="5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l-GR" sz="5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Σχολή Κοινωνικών Επιστημών, Πανεπιστήμιο Ιωαννίνων, Ιωάννινα</a:t>
            </a:r>
            <a:endParaRPr lang="en-US" sz="5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l-GR" sz="5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l-GR" sz="5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Εργαστήριο Γνωστικής </a:t>
            </a:r>
            <a:r>
              <a:rPr lang="el-GR" sz="5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Νευροεπιστήμης</a:t>
            </a:r>
            <a:r>
              <a:rPr lang="el-GR" sz="5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Σχολή Ψυχολογίας, Αριστοτέλειο Πανεπιστήμιο, Θεσσαλονίκη</a:t>
            </a:r>
            <a:endParaRPr lang="en-US" sz="5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5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5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5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Τμήμα Επιδημιολογίας</a:t>
            </a:r>
            <a:r>
              <a:rPr lang="en-US" sz="5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l-GR" sz="5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Βιοστατιστικής</a:t>
            </a:r>
            <a:r>
              <a:rPr lang="en-US" sz="5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School of Public Health, Imperial College London, London </a:t>
            </a:r>
            <a:endParaRPr lang="el-GR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24">
            <a:extLst>
              <a:ext uri="{FF2B5EF4-FFF2-40B4-BE49-F238E27FC236}">
                <a16:creationId xmlns:a16="http://schemas.microsoft.com/office/drawing/2014/main" id="{2E087E9D-0D8C-43EB-8664-57686D7D6553}"/>
              </a:ext>
            </a:extLst>
          </p:cNvPr>
          <p:cNvSpPr/>
          <p:nvPr/>
        </p:nvSpPr>
        <p:spPr>
          <a:xfrm>
            <a:off x="7084367" y="1636113"/>
            <a:ext cx="2008262" cy="2035004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Autofit/>
          </a:bodyPr>
          <a:lstStyle/>
          <a:p>
            <a:pPr marL="171450" indent="-1714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Η εκτιμώμενη διστακτικότητα έναντι των παιδικών εμβολιασμών είναι αξιοσημείωτη. </a:t>
            </a:r>
          </a:p>
          <a:p>
            <a:pPr marL="171450" indent="-1714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Η διερεύνηση των σύνθετων αιτιών της μπορεί να συμβάλει στη λήψη κατάλληλων μέτρων πολιτικής δημόσιας υγείας για την αύξηση της εμπιστοσύνης στους παιδικούς εμβολιασμούς. </a:t>
            </a:r>
            <a:endParaRPr lang="en-CA" altLang="en-US" sz="9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5">
            <a:extLst>
              <a:ext uri="{FF2B5EF4-FFF2-40B4-BE49-F238E27FC236}">
                <a16:creationId xmlns:a16="http://schemas.microsoft.com/office/drawing/2014/main" id="{F9EA81A2-41E1-4B9B-81BF-87F675E5CAC2}"/>
              </a:ext>
            </a:extLst>
          </p:cNvPr>
          <p:cNvSpPr/>
          <p:nvPr/>
        </p:nvSpPr>
        <p:spPr bwMode="auto">
          <a:xfrm>
            <a:off x="7084367" y="3867894"/>
            <a:ext cx="2008261" cy="102982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just" defTabSz="812800" eaLnBrk="1" hangingPunct="1">
              <a:defRPr/>
            </a:pPr>
            <a:r>
              <a:rPr lang="el-GR" sz="800" b="0" i="0" dirty="0">
                <a:solidFill>
                  <a:srgbClr val="1D2228"/>
                </a:solidFill>
                <a:effectLst/>
                <a:latin typeface="Helvetica Neue"/>
              </a:rPr>
              <a:t>Χρηματοδότηση: Ελληνική Δημοκρατία</a:t>
            </a:r>
            <a:r>
              <a:rPr lang="en-US" sz="800" b="0" i="0" dirty="0">
                <a:solidFill>
                  <a:srgbClr val="1D2228"/>
                </a:solidFill>
                <a:effectLst/>
                <a:latin typeface="Helvetica Neue"/>
              </a:rPr>
              <a:t>: </a:t>
            </a:r>
            <a:r>
              <a:rPr lang="el-GR" sz="800" b="0" i="0" dirty="0">
                <a:solidFill>
                  <a:srgbClr val="1D2228"/>
                </a:solidFill>
                <a:effectLst/>
                <a:latin typeface="Helvetica Neue"/>
              </a:rPr>
              <a:t>Επιχειρησιακό Πρόγραμμα Ήπειρος </a:t>
            </a:r>
            <a:r>
              <a:rPr lang="en-US" sz="800" b="0" i="0" dirty="0">
                <a:solidFill>
                  <a:srgbClr val="1D2228"/>
                </a:solidFill>
                <a:effectLst/>
                <a:latin typeface="Helvetica Neue"/>
              </a:rPr>
              <a:t>2014–2020 </a:t>
            </a:r>
            <a:r>
              <a:rPr lang="el-GR" sz="800" b="0" i="0" dirty="0">
                <a:solidFill>
                  <a:srgbClr val="1D2228"/>
                </a:solidFill>
                <a:effectLst/>
                <a:latin typeface="Helvetica Neue"/>
              </a:rPr>
              <a:t>Περιφέρεια Ηπείρου</a:t>
            </a:r>
            <a:r>
              <a:rPr lang="en-US" sz="800" b="0" i="0" dirty="0">
                <a:solidFill>
                  <a:srgbClr val="1D2228"/>
                </a:solidFill>
                <a:effectLst/>
                <a:latin typeface="Helvetica Neue"/>
              </a:rPr>
              <a:t> (HΠ1AB-0028180)</a:t>
            </a:r>
            <a:r>
              <a:rPr lang="el-GR" sz="800" b="0" i="0" dirty="0">
                <a:solidFill>
                  <a:srgbClr val="1D2228"/>
                </a:solidFill>
                <a:effectLst/>
                <a:latin typeface="Helvetica Neue"/>
              </a:rPr>
              <a:t> &amp; Επιχειρησιακό Πρόγραμμα</a:t>
            </a:r>
            <a:r>
              <a:rPr lang="en-US" sz="800" b="0" i="0" dirty="0">
                <a:solidFill>
                  <a:srgbClr val="1D2228"/>
                </a:solidFill>
                <a:effectLst/>
                <a:latin typeface="Helvetica Neue"/>
              </a:rPr>
              <a:t> “</a:t>
            </a:r>
            <a:r>
              <a:rPr lang="el-GR" sz="800" b="0" i="0" dirty="0">
                <a:solidFill>
                  <a:srgbClr val="1D2228"/>
                </a:solidFill>
                <a:effectLst/>
                <a:latin typeface="Helvetica Neue"/>
              </a:rPr>
              <a:t>Ανταγωνιστικότητα</a:t>
            </a:r>
            <a:r>
              <a:rPr lang="en-US" sz="800" b="0" i="0" dirty="0">
                <a:solidFill>
                  <a:srgbClr val="1D2228"/>
                </a:solidFill>
                <a:effectLst/>
                <a:latin typeface="Helvetica Neue"/>
              </a:rPr>
              <a:t>,</a:t>
            </a:r>
            <a:r>
              <a:rPr lang="el-GR" sz="800" b="0" i="0" dirty="0">
                <a:solidFill>
                  <a:srgbClr val="1D2228"/>
                </a:solidFill>
                <a:effectLst/>
                <a:latin typeface="Helvetica Neue"/>
              </a:rPr>
              <a:t> Επιχειρηματικότητα</a:t>
            </a:r>
            <a:r>
              <a:rPr lang="en-US" sz="800" b="0" i="0" dirty="0">
                <a:solidFill>
                  <a:srgbClr val="1D2228"/>
                </a:solidFill>
                <a:effectLst/>
                <a:latin typeface="Helvetica Neue"/>
              </a:rPr>
              <a:t> &amp; </a:t>
            </a:r>
            <a:r>
              <a:rPr lang="el-GR" sz="800" b="0" i="0" dirty="0">
                <a:solidFill>
                  <a:srgbClr val="1D2228"/>
                </a:solidFill>
                <a:effectLst/>
                <a:latin typeface="Helvetica Neue"/>
              </a:rPr>
              <a:t>Καινοτομία</a:t>
            </a:r>
            <a:r>
              <a:rPr lang="en-US" sz="800" b="0" i="0" dirty="0">
                <a:solidFill>
                  <a:srgbClr val="1D2228"/>
                </a:solidFill>
                <a:effectLst/>
                <a:latin typeface="Helvetica Neue"/>
              </a:rPr>
              <a:t>” (OΠΣ 5047228)</a:t>
            </a:r>
            <a:endParaRPr lang="en-CA" altLang="en-US" sz="800" b="1" dirty="0">
              <a:solidFill>
                <a:srgbClr val="253783"/>
              </a:solidFill>
              <a:latin typeface="Arial" charset="0"/>
              <a:cs typeface="Arial" charset="0"/>
            </a:endParaRPr>
          </a:p>
        </p:txBody>
      </p:sp>
      <p:sp>
        <p:nvSpPr>
          <p:cNvPr id="20" name="Rectangle 15">
            <a:extLst>
              <a:ext uri="{FF2B5EF4-FFF2-40B4-BE49-F238E27FC236}">
                <a16:creationId xmlns:a16="http://schemas.microsoft.com/office/drawing/2014/main" id="{1D0AF797-F98F-4C9B-A5E7-F5B8ACE0936F}"/>
              </a:ext>
            </a:extLst>
          </p:cNvPr>
          <p:cNvSpPr/>
          <p:nvPr/>
        </p:nvSpPr>
        <p:spPr bwMode="auto">
          <a:xfrm>
            <a:off x="7084367" y="1150631"/>
            <a:ext cx="2008262" cy="30895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253783"/>
                </a:solidFill>
                <a:latin typeface="Arial" charset="0"/>
                <a:cs typeface="Arial" charset="0"/>
              </a:rPr>
              <a:t>5. ΣΥΜΠΕΡΑΣΜΑΤΑ</a:t>
            </a:r>
            <a:endParaRPr lang="en-CA" altLang="en-US" sz="1000" b="1" dirty="0">
              <a:solidFill>
                <a:srgbClr val="253783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Ορθογώνιο 13">
            <a:extLst>
              <a:ext uri="{FF2B5EF4-FFF2-40B4-BE49-F238E27FC236}">
                <a16:creationId xmlns:a16="http://schemas.microsoft.com/office/drawing/2014/main" id="{0FC8AAA6-348F-4401-A4E1-8A315F4F1568}"/>
              </a:ext>
            </a:extLst>
          </p:cNvPr>
          <p:cNvSpPr/>
          <p:nvPr/>
        </p:nvSpPr>
        <p:spPr>
          <a:xfrm>
            <a:off x="0" y="-20538"/>
            <a:ext cx="9144000" cy="1088587"/>
          </a:xfrm>
          <a:prstGeom prst="rect">
            <a:avLst/>
          </a:prstGeom>
          <a:solidFill>
            <a:srgbClr val="001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TextBox 5">
            <a:extLst>
              <a:ext uri="{FF2B5EF4-FFF2-40B4-BE49-F238E27FC236}">
                <a16:creationId xmlns:a16="http://schemas.microsoft.com/office/drawing/2014/main" id="{3EB6733D-E5D5-4C2A-883A-BBFAE5FA98BC}"/>
              </a:ext>
            </a:extLst>
          </p:cNvPr>
          <p:cNvSpPr txBox="1"/>
          <p:nvPr/>
        </p:nvSpPr>
        <p:spPr>
          <a:xfrm>
            <a:off x="117045" y="48514"/>
            <a:ext cx="8912655" cy="1045183"/>
          </a:xfrm>
          <a:prstGeom prst="rect">
            <a:avLst/>
          </a:prstGeom>
          <a:noFill/>
        </p:spPr>
        <p:txBody>
          <a:bodyPr wrap="square" lIns="14566" tIns="7283" rIns="14566" bIns="7283">
            <a:spAutoFit/>
          </a:bodyPr>
          <a:lstStyle/>
          <a:p>
            <a:pPr algn="ctr" defTabSz="812800" eaLnBrk="1" hangingPunct="1">
              <a:lnSpc>
                <a:spcPts val="1200"/>
              </a:lnSpc>
              <a:defRPr/>
            </a:pPr>
            <a:r>
              <a:rPr lang="el-GR" sz="135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ΔΙΣΤΑΚΤΙΚΟΤΗΤΑ ΕΝΑΝΤΙ ΤΩΝ ΠΑΙΔΙΚΩΝ ΕΜΒΟΛΙΑΣΜΩΝ ΕΝ ΜΕΣΩ ΤΗΣ ΠΑΝΔΗΜΙΑΣ ΝΟΣΟΥ </a:t>
            </a:r>
            <a:r>
              <a:rPr lang="en-US" sz="135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el-GR" sz="135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-19 </a:t>
            </a:r>
            <a:endParaRPr lang="el-GR" sz="135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500"/>
              </a:lnSpc>
              <a:spcAft>
                <a:spcPts val="0"/>
              </a:spcAft>
            </a:pPr>
            <a:endParaRPr lang="el-GR" sz="9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l-GR" sz="9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Δερδεμέζης</a:t>
            </a:r>
            <a:r>
              <a:rPr lang="el-GR" sz="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Χρήστος</a:t>
            </a:r>
            <a:r>
              <a:rPr lang="el-GR" sz="9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9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Μαρκοζάννες</a:t>
            </a:r>
            <a:r>
              <a:rPr lang="el-GR" sz="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Γιώργος</a:t>
            </a:r>
            <a:r>
              <a:rPr lang="el-GR" sz="9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Ροντογιάννη Μαρίνα</a:t>
            </a:r>
            <a:r>
              <a:rPr lang="el-GR" sz="9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9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Τρίγκη</a:t>
            </a:r>
            <a:r>
              <a:rPr lang="el-GR" sz="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Μαριάνθη</a:t>
            </a:r>
            <a:r>
              <a:rPr lang="el-GR" sz="9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Κανελλοπούλου Αφροδίτη</a:t>
            </a:r>
            <a:r>
              <a:rPr lang="el-GR" sz="9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Παπαμιχαήλ Δημήτριος</a:t>
            </a:r>
            <a:r>
              <a:rPr lang="el-GR" sz="9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l-GR" sz="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9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Αρετούλη</a:t>
            </a:r>
            <a:r>
              <a:rPr lang="el-GR" sz="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Ελένη</a:t>
            </a:r>
            <a:r>
              <a:rPr lang="el-GR" sz="9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3,4</a:t>
            </a:r>
            <a:r>
              <a:rPr lang="el-GR" sz="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9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Ντζάνη</a:t>
            </a:r>
            <a:r>
              <a:rPr lang="el-GR" sz="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Ευαγγελία</a:t>
            </a:r>
            <a:r>
              <a:rPr lang="el-GR" sz="9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l-GR" sz="9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σιλίδης</a:t>
            </a:r>
            <a:r>
              <a:rPr lang="el-GR" sz="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Κωνσταντίνος</a:t>
            </a:r>
            <a:r>
              <a:rPr lang="el-GR" sz="9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1,5</a:t>
            </a:r>
            <a:r>
              <a:rPr lang="en-US" sz="9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ts val="500"/>
              </a:lnSpc>
              <a:spcAft>
                <a:spcPts val="0"/>
              </a:spcAft>
            </a:pPr>
            <a:endParaRPr lang="en-US" sz="700" b="1" baseline="30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l-GR" sz="7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l-GR" sz="7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Εργαστήριο Υγιεινής και Επιδημιολογίας, Ιατρική Σχολή, Πανεπιστήμιο Ιωαννίνων, Ιωάννινα    </a:t>
            </a:r>
            <a:r>
              <a:rPr lang="el-GR" sz="7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l-GR" sz="7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Τμήμα Πολιτικών Δημόσιας Υγείας, Σχολή Δημόσιας Υγείας, Πανεπιστήμιο Δυτικής Αττικής, Αθήνα</a:t>
            </a:r>
            <a:endParaRPr lang="en-US" sz="7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l-GR" sz="7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l-GR" sz="7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Σχολή Κοινωνικών Επιστημών, Πανεπιστήμιο Ιωαννίνων, Ιωάννινα    </a:t>
            </a:r>
            <a:r>
              <a:rPr lang="el-GR" sz="7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l-GR" sz="7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Εργαστήριο Γνωστικής </a:t>
            </a:r>
            <a:r>
              <a:rPr lang="el-GR" sz="7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Νευροεπιστήμης</a:t>
            </a:r>
            <a:r>
              <a:rPr lang="el-GR" sz="7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Σχολή Ψυχολογίας, Αριστοτέλειο Πανεπιστήμιο, Θεσσαλονίκη</a:t>
            </a:r>
            <a:endParaRPr lang="en-US" sz="7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700" b="1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7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7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Τμήμα Επιδημιολογίας</a:t>
            </a:r>
            <a:r>
              <a:rPr lang="en-US" sz="7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l-GR" sz="7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Βιοστατιστικής</a:t>
            </a:r>
            <a:r>
              <a:rPr lang="en-US" sz="7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School of Public Health, Imperial College London, London </a:t>
            </a:r>
            <a:endParaRPr lang="el-GR" sz="7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400"/>
              </a:lnSpc>
              <a:spcAft>
                <a:spcPts val="800"/>
              </a:spcAft>
            </a:pPr>
            <a:endParaRPr lang="el-GR" sz="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Πίνακας 6">
            <a:extLst>
              <a:ext uri="{FF2B5EF4-FFF2-40B4-BE49-F238E27FC236}">
                <a16:creationId xmlns:a16="http://schemas.microsoft.com/office/drawing/2014/main" id="{A742EE3B-0495-4BF2-86FC-24F8C625D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621360"/>
              </p:ext>
            </p:extLst>
          </p:nvPr>
        </p:nvGraphicFramePr>
        <p:xfrm>
          <a:off x="18972" y="1103948"/>
          <a:ext cx="3617680" cy="35565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0683">
                  <a:extLst>
                    <a:ext uri="{9D8B030D-6E8A-4147-A177-3AD203B41FA5}">
                      <a16:colId xmlns:a16="http://schemas.microsoft.com/office/drawing/2014/main" val="398408861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157806482"/>
                    </a:ext>
                  </a:extLst>
                </a:gridCol>
                <a:gridCol w="460893">
                  <a:extLst>
                    <a:ext uri="{9D8B030D-6E8A-4147-A177-3AD203B41FA5}">
                      <a16:colId xmlns:a16="http://schemas.microsoft.com/office/drawing/2014/main" val="530906309"/>
                    </a:ext>
                  </a:extLst>
                </a:gridCol>
              </a:tblGrid>
              <a:tr h="1334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OR (95% CI)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p</a:t>
                      </a:r>
                      <a:r>
                        <a:rPr lang="en-US" sz="700" dirty="0">
                          <a:effectLst/>
                        </a:rPr>
                        <a:t>-</a:t>
                      </a:r>
                      <a:r>
                        <a:rPr lang="el-GR" sz="700" dirty="0" err="1">
                          <a:effectLst/>
                        </a:rPr>
                        <a:t>value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extLst>
                  <a:ext uri="{0D108BD9-81ED-4DB2-BD59-A6C34878D82A}">
                    <a16:rowId xmlns:a16="http://schemas.microsoft.com/office/drawing/2014/main" val="3592247606"/>
                  </a:ext>
                </a:extLst>
              </a:tr>
              <a:tr h="1334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Ύπαρξη </a:t>
                      </a:r>
                      <a:r>
                        <a:rPr lang="el-GR" sz="7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κορωνοϊού</a:t>
                      </a:r>
                      <a:r>
                        <a:rPr lang="el-GR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extLst>
                  <a:ext uri="{0D108BD9-81ED-4DB2-BD59-A6C34878D82A}">
                    <a16:rowId xmlns:a16="http://schemas.microsoft.com/office/drawing/2014/main" val="2030232262"/>
                  </a:ext>
                </a:extLst>
              </a:tr>
              <a:tr h="133438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Σίγουρα όχι/μάλλον όχι</a:t>
                      </a:r>
                      <a:r>
                        <a:rPr lang="en-US" sz="700" dirty="0">
                          <a:effectLst/>
                        </a:rPr>
                        <a:t>/</a:t>
                      </a:r>
                      <a:r>
                        <a:rPr lang="el-GR" sz="700" dirty="0">
                          <a:effectLst/>
                        </a:rPr>
                        <a:t>δε γνωρίζω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dirty="0">
                          <a:effectLst/>
                        </a:rPr>
                        <a:t>Ref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extLst>
                  <a:ext uri="{0D108BD9-81ED-4DB2-BD59-A6C34878D82A}">
                    <a16:rowId xmlns:a16="http://schemas.microsoft.com/office/drawing/2014/main" val="1139263217"/>
                  </a:ext>
                </a:extLst>
              </a:tr>
              <a:tr h="133438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Μάλλον ναι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>
                          <a:effectLst/>
                        </a:rPr>
                        <a:t>0.20 (0.05, 0.82)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extLst>
                  <a:ext uri="{0D108BD9-81ED-4DB2-BD59-A6C34878D82A}">
                    <a16:rowId xmlns:a16="http://schemas.microsoft.com/office/drawing/2014/main" val="763676795"/>
                  </a:ext>
                </a:extLst>
              </a:tr>
              <a:tr h="133438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Σίγουρα ναι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>
                          <a:effectLst/>
                        </a:rPr>
                        <a:t>0.05 (0.01, 0.19)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>
                          <a:effectLst/>
                        </a:rPr>
                        <a:t>7.8×</a:t>
                      </a:r>
                      <a:r>
                        <a:rPr lang="en-US" sz="700">
                          <a:effectLst/>
                        </a:rPr>
                        <a:t>10</a:t>
                      </a:r>
                      <a:r>
                        <a:rPr lang="el-GR" sz="700" baseline="30000">
                          <a:effectLst/>
                        </a:rPr>
                        <a:t>-07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extLst>
                  <a:ext uri="{0D108BD9-81ED-4DB2-BD59-A6C34878D82A}">
                    <a16:rowId xmlns:a16="http://schemas.microsoft.com/office/drawing/2014/main" val="2935987"/>
                  </a:ext>
                </a:extLst>
              </a:tr>
              <a:tr h="1334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Γνώση για την </a:t>
                      </a:r>
                      <a:r>
                        <a:rPr lang="en-US" sz="700" dirty="0">
                          <a:effectLst/>
                        </a:rPr>
                        <a:t>COVID-19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extLst>
                  <a:ext uri="{0D108BD9-81ED-4DB2-BD59-A6C34878D82A}">
                    <a16:rowId xmlns:a16="http://schemas.microsoft.com/office/drawing/2014/main" val="751055511"/>
                  </a:ext>
                </a:extLst>
              </a:tr>
              <a:tr h="133438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Χαμηλή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Ref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extLst>
                  <a:ext uri="{0D108BD9-81ED-4DB2-BD59-A6C34878D82A}">
                    <a16:rowId xmlns:a16="http://schemas.microsoft.com/office/drawing/2014/main" val="219595913"/>
                  </a:ext>
                </a:extLst>
              </a:tr>
              <a:tr h="133438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Μέτρια</a:t>
                      </a: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>
                          <a:effectLst/>
                        </a:rPr>
                        <a:t>0.48 (0.18, 1.31)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extLst>
                  <a:ext uri="{0D108BD9-81ED-4DB2-BD59-A6C34878D82A}">
                    <a16:rowId xmlns:a16="http://schemas.microsoft.com/office/drawing/2014/main" val="587767512"/>
                  </a:ext>
                </a:extLst>
              </a:tr>
              <a:tr h="133438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Καλή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0.49 (0.25, 0.96)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0.09</a:t>
                      </a:r>
                      <a:r>
                        <a:rPr lang="en-US" sz="700" baseline="30000">
                          <a:effectLst/>
                        </a:rPr>
                        <a:t> </a:t>
                      </a:r>
                      <a:r>
                        <a:rPr lang="en-US" sz="500">
                          <a:effectLst/>
                        </a:rPr>
                        <a:t>*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extLst>
                  <a:ext uri="{0D108BD9-81ED-4DB2-BD59-A6C34878D82A}">
                    <a16:rowId xmlns:a16="http://schemas.microsoft.com/office/drawing/2014/main" val="433853954"/>
                  </a:ext>
                </a:extLst>
              </a:tr>
              <a:tr h="1334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Τήρηση ατομικών μέτρων προστασίας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extLst>
                  <a:ext uri="{0D108BD9-81ED-4DB2-BD59-A6C34878D82A}">
                    <a16:rowId xmlns:a16="http://schemas.microsoft.com/office/drawing/2014/main" val="2762374568"/>
                  </a:ext>
                </a:extLst>
              </a:tr>
              <a:tr h="133438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Ποτέ/σπάνια</a:t>
                      </a:r>
                      <a:r>
                        <a:rPr lang="en-US" sz="700" dirty="0">
                          <a:effectLst/>
                        </a:rPr>
                        <a:t>/</a:t>
                      </a:r>
                      <a:r>
                        <a:rPr lang="el-GR" sz="700" dirty="0">
                          <a:effectLst/>
                        </a:rPr>
                        <a:t>μερικές φορές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Ref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extLst>
                  <a:ext uri="{0D108BD9-81ED-4DB2-BD59-A6C34878D82A}">
                    <a16:rowId xmlns:a16="http://schemas.microsoft.com/office/drawing/2014/main" val="2790233565"/>
                  </a:ext>
                </a:extLst>
              </a:tr>
              <a:tr h="133438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Συχνά</a:t>
                      </a: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>
                          <a:effectLst/>
                        </a:rPr>
                        <a:t>0.33 (0.11, 0.97)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extLst>
                  <a:ext uri="{0D108BD9-81ED-4DB2-BD59-A6C34878D82A}">
                    <a16:rowId xmlns:a16="http://schemas.microsoft.com/office/drawing/2014/main" val="3417148785"/>
                  </a:ext>
                </a:extLst>
              </a:tr>
              <a:tr h="133438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Σχεδόν πάντα</a:t>
                      </a:r>
                      <a:r>
                        <a:rPr lang="en-US" sz="700" dirty="0">
                          <a:effectLst/>
                        </a:rPr>
                        <a:t>/</a:t>
                      </a:r>
                      <a:r>
                        <a:rPr lang="el-GR" sz="700" dirty="0">
                          <a:effectLst/>
                        </a:rPr>
                        <a:t>πάντα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>
                          <a:effectLst/>
                        </a:rPr>
                        <a:t>0.09 (0.03, 0.22)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>
                          <a:effectLst/>
                        </a:rPr>
                        <a:t>2.</a:t>
                      </a:r>
                      <a:r>
                        <a:rPr lang="en-US" sz="700">
                          <a:effectLst/>
                        </a:rPr>
                        <a:t>9</a:t>
                      </a:r>
                      <a:r>
                        <a:rPr lang="el-GR" sz="700">
                          <a:effectLst/>
                        </a:rPr>
                        <a:t>×</a:t>
                      </a:r>
                      <a:r>
                        <a:rPr lang="en-US" sz="700">
                          <a:effectLst/>
                        </a:rPr>
                        <a:t>10</a:t>
                      </a:r>
                      <a:r>
                        <a:rPr lang="el-GR" sz="700" baseline="30000">
                          <a:effectLst/>
                        </a:rPr>
                        <a:t>-07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extLst>
                  <a:ext uri="{0D108BD9-81ED-4DB2-BD59-A6C34878D82A}">
                    <a16:rowId xmlns:a16="http://schemas.microsoft.com/office/drawing/2014/main" val="2958965979"/>
                  </a:ext>
                </a:extLst>
              </a:tr>
              <a:tr h="1334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Τήρηση μέτρων κοινωνικής πρόληψης/προστασίας</a:t>
                      </a:r>
                      <a:endParaRPr lang="el-GR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extLst>
                  <a:ext uri="{0D108BD9-81ED-4DB2-BD59-A6C34878D82A}">
                    <a16:rowId xmlns:a16="http://schemas.microsoft.com/office/drawing/2014/main" val="3344054585"/>
                  </a:ext>
                </a:extLst>
              </a:tr>
              <a:tr h="133438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Ποτέ/σπάνια</a:t>
                      </a:r>
                      <a:r>
                        <a:rPr lang="en-US" sz="700" dirty="0">
                          <a:effectLst/>
                        </a:rPr>
                        <a:t>/</a:t>
                      </a:r>
                      <a:r>
                        <a:rPr lang="el-GR" sz="700" dirty="0">
                          <a:effectLst/>
                        </a:rPr>
                        <a:t>μερικές φορές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dirty="0">
                          <a:effectLst/>
                        </a:rPr>
                        <a:t>Ref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extLst>
                  <a:ext uri="{0D108BD9-81ED-4DB2-BD59-A6C34878D82A}">
                    <a16:rowId xmlns:a16="http://schemas.microsoft.com/office/drawing/2014/main" val="3197540634"/>
                  </a:ext>
                </a:extLst>
              </a:tr>
              <a:tr h="133438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Συχνά</a:t>
                      </a: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>
                          <a:effectLst/>
                        </a:rPr>
                        <a:t>0.23 (0.07, 0.75)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extLst>
                  <a:ext uri="{0D108BD9-81ED-4DB2-BD59-A6C34878D82A}">
                    <a16:rowId xmlns:a16="http://schemas.microsoft.com/office/drawing/2014/main" val="4108317849"/>
                  </a:ext>
                </a:extLst>
              </a:tr>
              <a:tr h="154977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Σχεδόν πάντα</a:t>
                      </a:r>
                      <a:r>
                        <a:rPr lang="en-US" sz="700" dirty="0">
                          <a:effectLst/>
                        </a:rPr>
                        <a:t>/</a:t>
                      </a:r>
                      <a:r>
                        <a:rPr lang="el-GR" sz="700" dirty="0">
                          <a:effectLst/>
                        </a:rPr>
                        <a:t>πάντα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>
                          <a:effectLst/>
                        </a:rPr>
                        <a:t>0.06 (0.02, 0.17)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>
                          <a:effectLst/>
                        </a:rPr>
                        <a:t>1.56×</a:t>
                      </a:r>
                      <a:r>
                        <a:rPr lang="en-US" sz="700">
                          <a:effectLst/>
                        </a:rPr>
                        <a:t>10</a:t>
                      </a:r>
                      <a:r>
                        <a:rPr lang="el-GR" sz="700" baseline="30000">
                          <a:effectLst/>
                        </a:rPr>
                        <a:t>-07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extLst>
                  <a:ext uri="{0D108BD9-81ED-4DB2-BD59-A6C34878D82A}">
                    <a16:rowId xmlns:a16="http://schemas.microsoft.com/office/drawing/2014/main" val="3297369642"/>
                  </a:ext>
                </a:extLst>
              </a:tr>
              <a:tr h="1859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Εμπιστοσύνη στις </a:t>
                      </a:r>
                      <a:r>
                        <a:rPr lang="el-GR" sz="700" dirty="0" err="1">
                          <a:effectLst/>
                        </a:rPr>
                        <a:t>υγιεινομικές</a:t>
                      </a:r>
                      <a:r>
                        <a:rPr lang="el-GR" sz="700" dirty="0">
                          <a:effectLst/>
                        </a:rPr>
                        <a:t> αρχές για τη διαχείριση της πανδημίας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extLst>
                  <a:ext uri="{0D108BD9-81ED-4DB2-BD59-A6C34878D82A}">
                    <a16:rowId xmlns:a16="http://schemas.microsoft.com/office/drawing/2014/main" val="2403505233"/>
                  </a:ext>
                </a:extLst>
              </a:tr>
              <a:tr h="105388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Καμία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Ref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extLst>
                  <a:ext uri="{0D108BD9-81ED-4DB2-BD59-A6C34878D82A}">
                    <a16:rowId xmlns:a16="http://schemas.microsoft.com/office/drawing/2014/main" val="1584359464"/>
                  </a:ext>
                </a:extLst>
              </a:tr>
              <a:tr h="133438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Μικρή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>
                          <a:effectLst/>
                        </a:rPr>
                        <a:t>0.26 (0.11, 0.62)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extLst>
                  <a:ext uri="{0D108BD9-81ED-4DB2-BD59-A6C34878D82A}">
                    <a16:rowId xmlns:a16="http://schemas.microsoft.com/office/drawing/2014/main" val="923781685"/>
                  </a:ext>
                </a:extLst>
              </a:tr>
              <a:tr h="133438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Αρκετή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>
                          <a:effectLst/>
                        </a:rPr>
                        <a:t>0.12 (0.05, 0.27)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extLst>
                  <a:ext uri="{0D108BD9-81ED-4DB2-BD59-A6C34878D82A}">
                    <a16:rowId xmlns:a16="http://schemas.microsoft.com/office/drawing/2014/main" val="349051450"/>
                  </a:ext>
                </a:extLst>
              </a:tr>
              <a:tr h="133438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dirty="0">
                          <a:effectLst/>
                        </a:rPr>
                        <a:t>A</a:t>
                      </a:r>
                      <a:r>
                        <a:rPr lang="el-GR" sz="700" dirty="0" err="1">
                          <a:effectLst/>
                        </a:rPr>
                        <a:t>πόλυτη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>
                          <a:effectLst/>
                        </a:rPr>
                        <a:t>0.04 (0.01, 0.19)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>
                          <a:effectLst/>
                        </a:rPr>
                        <a:t>2.</a:t>
                      </a:r>
                      <a:r>
                        <a:rPr lang="en-US" sz="700">
                          <a:effectLst/>
                        </a:rPr>
                        <a:t>3</a:t>
                      </a:r>
                      <a:r>
                        <a:rPr lang="el-GR" sz="700">
                          <a:effectLst/>
                        </a:rPr>
                        <a:t>×</a:t>
                      </a:r>
                      <a:r>
                        <a:rPr lang="en-US" sz="700">
                          <a:effectLst/>
                        </a:rPr>
                        <a:t>10</a:t>
                      </a:r>
                      <a:r>
                        <a:rPr lang="el-GR" sz="700" baseline="30000">
                          <a:effectLst/>
                        </a:rPr>
                        <a:t>-07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extLst>
                  <a:ext uri="{0D108BD9-81ED-4DB2-BD59-A6C34878D82A}">
                    <a16:rowId xmlns:a16="http://schemas.microsoft.com/office/drawing/2014/main" val="3001734355"/>
                  </a:ext>
                </a:extLst>
              </a:tr>
              <a:tr h="1334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Εμπιστοσύνη στην επίσημη πληροφόρηση των αρχών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extLst>
                  <a:ext uri="{0D108BD9-81ED-4DB2-BD59-A6C34878D82A}">
                    <a16:rowId xmlns:a16="http://schemas.microsoft.com/office/drawing/2014/main" val="444929601"/>
                  </a:ext>
                </a:extLst>
              </a:tr>
              <a:tr h="133438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Καμία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Ref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extLst>
                  <a:ext uri="{0D108BD9-81ED-4DB2-BD59-A6C34878D82A}">
                    <a16:rowId xmlns:a16="http://schemas.microsoft.com/office/drawing/2014/main" val="3573720706"/>
                  </a:ext>
                </a:extLst>
              </a:tr>
              <a:tr h="133438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Μικρή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>
                          <a:effectLst/>
                        </a:rPr>
                        <a:t>0.48 (0.21, 1.09)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extLst>
                  <a:ext uri="{0D108BD9-81ED-4DB2-BD59-A6C34878D82A}">
                    <a16:rowId xmlns:a16="http://schemas.microsoft.com/office/drawing/2014/main" val="115313160"/>
                  </a:ext>
                </a:extLst>
              </a:tr>
              <a:tr h="133438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Αρκετή/απόλυτη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0.08 (0.03, 0.23)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4.</a:t>
                      </a:r>
                      <a:r>
                        <a:rPr lang="en-US" sz="700" dirty="0">
                          <a:effectLst/>
                        </a:rPr>
                        <a:t>4</a:t>
                      </a:r>
                      <a:r>
                        <a:rPr lang="el-GR" sz="700" dirty="0">
                          <a:effectLst/>
                        </a:rPr>
                        <a:t>×</a:t>
                      </a:r>
                      <a:r>
                        <a:rPr lang="en-US" sz="700" dirty="0">
                          <a:effectLst/>
                        </a:rPr>
                        <a:t>10</a:t>
                      </a:r>
                      <a:r>
                        <a:rPr lang="el-GR" sz="700" baseline="30000" dirty="0">
                          <a:effectLst/>
                        </a:rPr>
                        <a:t>-06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extLst>
                  <a:ext uri="{0D108BD9-81ED-4DB2-BD59-A6C34878D82A}">
                    <a16:rowId xmlns:a16="http://schemas.microsoft.com/office/drawing/2014/main" val="1217174723"/>
                  </a:ext>
                </a:extLst>
              </a:tr>
            </a:tbl>
          </a:graphicData>
        </a:graphic>
      </p:graphicFrame>
      <p:graphicFrame>
        <p:nvGraphicFramePr>
          <p:cNvPr id="8" name="Πίνακας 7">
            <a:extLst>
              <a:ext uri="{FF2B5EF4-FFF2-40B4-BE49-F238E27FC236}">
                <a16:creationId xmlns:a16="http://schemas.microsoft.com/office/drawing/2014/main" id="{F103DB31-9D9B-475C-B9AC-14C6704E55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961401"/>
              </p:ext>
            </p:extLst>
          </p:nvPr>
        </p:nvGraphicFramePr>
        <p:xfrm>
          <a:off x="3655341" y="1103947"/>
          <a:ext cx="3401656" cy="35718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2637">
                  <a:extLst>
                    <a:ext uri="{9D8B030D-6E8A-4147-A177-3AD203B41FA5}">
                      <a16:colId xmlns:a16="http://schemas.microsoft.com/office/drawing/2014/main" val="2751693275"/>
                    </a:ext>
                  </a:extLst>
                </a:gridCol>
                <a:gridCol w="748814">
                  <a:extLst>
                    <a:ext uri="{9D8B030D-6E8A-4147-A177-3AD203B41FA5}">
                      <a16:colId xmlns:a16="http://schemas.microsoft.com/office/drawing/2014/main" val="577744011"/>
                    </a:ext>
                  </a:extLst>
                </a:gridCol>
                <a:gridCol w="490205">
                  <a:extLst>
                    <a:ext uri="{9D8B030D-6E8A-4147-A177-3AD203B41FA5}">
                      <a16:colId xmlns:a16="http://schemas.microsoft.com/office/drawing/2014/main" val="24079404"/>
                    </a:ext>
                  </a:extLst>
                </a:gridCol>
              </a:tblGrid>
              <a:tr h="132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OR (95% CI)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p</a:t>
                      </a:r>
                      <a:r>
                        <a:rPr lang="en-US" sz="700" dirty="0">
                          <a:effectLst/>
                        </a:rPr>
                        <a:t>-</a:t>
                      </a:r>
                      <a:r>
                        <a:rPr lang="el-GR" sz="700" dirty="0" err="1">
                          <a:effectLst/>
                        </a:rPr>
                        <a:t>value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extLst>
                  <a:ext uri="{0D108BD9-81ED-4DB2-BD59-A6C34878D82A}">
                    <a16:rowId xmlns:a16="http://schemas.microsoft.com/office/drawing/2014/main" val="590790394"/>
                  </a:ext>
                </a:extLst>
              </a:tr>
              <a:tr h="2195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Εμπιστοσύνη στην κυβέρνηση για τη διαχείριση της πανδημίας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extLst>
                  <a:ext uri="{0D108BD9-81ED-4DB2-BD59-A6C34878D82A}">
                    <a16:rowId xmlns:a16="http://schemas.microsoft.com/office/drawing/2014/main" val="4149333051"/>
                  </a:ext>
                </a:extLst>
              </a:tr>
              <a:tr h="119247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Καμία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Ref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extLst>
                  <a:ext uri="{0D108BD9-81ED-4DB2-BD59-A6C34878D82A}">
                    <a16:rowId xmlns:a16="http://schemas.microsoft.com/office/drawing/2014/main" val="1522011471"/>
                  </a:ext>
                </a:extLst>
              </a:tr>
              <a:tr h="119247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Μικρή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>
                          <a:effectLst/>
                        </a:rPr>
                        <a:t>0.46 (0.20, 1.08)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extLst>
                  <a:ext uri="{0D108BD9-81ED-4DB2-BD59-A6C34878D82A}">
                    <a16:rowId xmlns:a16="http://schemas.microsoft.com/office/drawing/2014/main" val="1599438837"/>
                  </a:ext>
                </a:extLst>
              </a:tr>
              <a:tr h="119247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Αρκετή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>
                          <a:effectLst/>
                        </a:rPr>
                        <a:t>0.18 (0.07, 0.47)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extLst>
                  <a:ext uri="{0D108BD9-81ED-4DB2-BD59-A6C34878D82A}">
                    <a16:rowId xmlns:a16="http://schemas.microsoft.com/office/drawing/2014/main" val="529819721"/>
                  </a:ext>
                </a:extLst>
              </a:tr>
              <a:tr h="119247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dirty="0">
                          <a:effectLst/>
                        </a:rPr>
                        <a:t>A</a:t>
                      </a:r>
                      <a:r>
                        <a:rPr lang="el-GR" sz="700" dirty="0" err="1">
                          <a:effectLst/>
                        </a:rPr>
                        <a:t>πόλυτη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>
                          <a:effectLst/>
                        </a:rPr>
                        <a:t>0.05 (0.01, 0.35)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2.0×</a:t>
                      </a:r>
                      <a:r>
                        <a:rPr lang="en-US" sz="700" dirty="0">
                          <a:effectLst/>
                        </a:rPr>
                        <a:t>10</a:t>
                      </a:r>
                      <a:r>
                        <a:rPr lang="el-GR" sz="700" baseline="30000" dirty="0">
                          <a:effectLst/>
                        </a:rPr>
                        <a:t>-04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extLst>
                  <a:ext uri="{0D108BD9-81ED-4DB2-BD59-A6C34878D82A}">
                    <a16:rowId xmlns:a16="http://schemas.microsoft.com/office/drawing/2014/main" val="3599651558"/>
                  </a:ext>
                </a:extLst>
              </a:tr>
              <a:tr h="119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Εμβολιασμός έναντι της γρίπης αυτό το έτος</a:t>
                      </a: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extLst>
                  <a:ext uri="{0D108BD9-81ED-4DB2-BD59-A6C34878D82A}">
                    <a16:rowId xmlns:a16="http://schemas.microsoft.com/office/drawing/2014/main" val="1270017627"/>
                  </a:ext>
                </a:extLst>
              </a:tr>
              <a:tr h="119247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Όχι</a:t>
                      </a: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Ref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extLst>
                  <a:ext uri="{0D108BD9-81ED-4DB2-BD59-A6C34878D82A}">
                    <a16:rowId xmlns:a16="http://schemas.microsoft.com/office/drawing/2014/main" val="2077647841"/>
                  </a:ext>
                </a:extLst>
              </a:tr>
              <a:tr h="119247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Ναι</a:t>
                      </a: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>
                          <a:effectLst/>
                        </a:rPr>
                        <a:t>0.08 (0.03, 0.21)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7.8×</a:t>
                      </a:r>
                      <a:r>
                        <a:rPr lang="en-US" sz="700" dirty="0">
                          <a:effectLst/>
                        </a:rPr>
                        <a:t>10</a:t>
                      </a:r>
                      <a:r>
                        <a:rPr lang="el-GR" sz="700" baseline="30000" dirty="0">
                          <a:effectLst/>
                        </a:rPr>
                        <a:t>-07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extLst>
                  <a:ext uri="{0D108BD9-81ED-4DB2-BD59-A6C34878D82A}">
                    <a16:rowId xmlns:a16="http://schemas.microsoft.com/office/drawing/2014/main" val="2717471285"/>
                  </a:ext>
                </a:extLst>
              </a:tr>
              <a:tr h="119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Εμβολιασμός έναντι της γρίπης το περασμένο έτος</a:t>
                      </a: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extLst>
                  <a:ext uri="{0D108BD9-81ED-4DB2-BD59-A6C34878D82A}">
                    <a16:rowId xmlns:a16="http://schemas.microsoft.com/office/drawing/2014/main" val="1871220524"/>
                  </a:ext>
                </a:extLst>
              </a:tr>
              <a:tr h="119247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Όχι</a:t>
                      </a: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Ref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extLst>
                  <a:ext uri="{0D108BD9-81ED-4DB2-BD59-A6C34878D82A}">
                    <a16:rowId xmlns:a16="http://schemas.microsoft.com/office/drawing/2014/main" val="1034389048"/>
                  </a:ext>
                </a:extLst>
              </a:tr>
              <a:tr h="119247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Ναι</a:t>
                      </a: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>
                          <a:effectLst/>
                        </a:rPr>
                        <a:t>0.18 (0.07, 0.46)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4.4×</a:t>
                      </a:r>
                      <a:r>
                        <a:rPr lang="en-US" sz="700" dirty="0">
                          <a:effectLst/>
                        </a:rPr>
                        <a:t>10</a:t>
                      </a:r>
                      <a:r>
                        <a:rPr lang="el-GR" sz="700" baseline="30000" dirty="0">
                          <a:effectLst/>
                        </a:rPr>
                        <a:t>-04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extLst>
                  <a:ext uri="{0D108BD9-81ED-4DB2-BD59-A6C34878D82A}">
                    <a16:rowId xmlns:a16="http://schemas.microsoft.com/office/drawing/2014/main" val="3219150347"/>
                  </a:ext>
                </a:extLst>
              </a:tr>
              <a:tr h="119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Ικανότητα για προστασία έναντι του </a:t>
                      </a:r>
                      <a:r>
                        <a:rPr lang="el-GR" sz="700" dirty="0" err="1">
                          <a:effectLst/>
                        </a:rPr>
                        <a:t>κορωνοϊού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extLst>
                  <a:ext uri="{0D108BD9-81ED-4DB2-BD59-A6C34878D82A}">
                    <a16:rowId xmlns:a16="http://schemas.microsoft.com/office/drawing/2014/main" val="544995611"/>
                  </a:ext>
                </a:extLst>
              </a:tr>
              <a:tr h="119247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Καμία/μικρή ικανότητα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Ref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extLst>
                  <a:ext uri="{0D108BD9-81ED-4DB2-BD59-A6C34878D82A}">
                    <a16:rowId xmlns:a16="http://schemas.microsoft.com/office/drawing/2014/main" val="1830686404"/>
                  </a:ext>
                </a:extLst>
              </a:tr>
              <a:tr h="119247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dirty="0">
                          <a:effectLst/>
                        </a:rPr>
                        <a:t>M</a:t>
                      </a:r>
                      <a:r>
                        <a:rPr lang="el-GR" sz="700" dirty="0" err="1">
                          <a:effectLst/>
                        </a:rPr>
                        <a:t>έτρια</a:t>
                      </a:r>
                      <a:r>
                        <a:rPr lang="el-GR" sz="700" dirty="0">
                          <a:effectLst/>
                        </a:rPr>
                        <a:t> ικανότητα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>
                          <a:effectLst/>
                        </a:rPr>
                        <a:t>1.20 (0.31, 4.71)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extLst>
                  <a:ext uri="{0D108BD9-81ED-4DB2-BD59-A6C34878D82A}">
                    <a16:rowId xmlns:a16="http://schemas.microsoft.com/office/drawing/2014/main" val="3791648161"/>
                  </a:ext>
                </a:extLst>
              </a:tr>
              <a:tr h="119247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dirty="0">
                          <a:effectLst/>
                        </a:rPr>
                        <a:t>A</a:t>
                      </a:r>
                      <a:r>
                        <a:rPr lang="el-GR" sz="700" dirty="0" err="1">
                          <a:effectLst/>
                        </a:rPr>
                        <a:t>πόλυτη</a:t>
                      </a:r>
                      <a:r>
                        <a:rPr lang="el-GR" sz="700" dirty="0">
                          <a:effectLst/>
                        </a:rPr>
                        <a:t> ικανότητα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>
                          <a:effectLst/>
                        </a:rPr>
                        <a:t>1.79 (0.44, 7.36)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dirty="0">
                          <a:effectLst/>
                        </a:rPr>
                        <a:t>0.</a:t>
                      </a:r>
                      <a:r>
                        <a:rPr lang="el-GR" sz="700" dirty="0">
                          <a:effectLst/>
                        </a:rPr>
                        <a:t>4</a:t>
                      </a:r>
                      <a:r>
                        <a:rPr lang="en-US" sz="700" dirty="0">
                          <a:effectLst/>
                        </a:rPr>
                        <a:t>4 </a:t>
                      </a:r>
                      <a:r>
                        <a:rPr lang="en-US" sz="600" dirty="0">
                          <a:effectLst/>
                        </a:rPr>
                        <a:t>*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extLst>
                  <a:ext uri="{0D108BD9-81ED-4DB2-BD59-A6C34878D82A}">
                    <a16:rowId xmlns:a16="http://schemas.microsoft.com/office/drawing/2014/main" val="1829178483"/>
                  </a:ext>
                </a:extLst>
              </a:tr>
              <a:tr h="119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Συμπτώματα για </a:t>
                      </a:r>
                      <a:r>
                        <a:rPr lang="en-US" sz="700" dirty="0">
                          <a:effectLst/>
                        </a:rPr>
                        <a:t>COVID-19 </a:t>
                      </a:r>
                      <a:r>
                        <a:rPr lang="el-GR" sz="700" dirty="0">
                          <a:effectLst/>
                        </a:rPr>
                        <a:t>τελευταίους μήνες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extLst>
                  <a:ext uri="{0D108BD9-81ED-4DB2-BD59-A6C34878D82A}">
                    <a16:rowId xmlns:a16="http://schemas.microsoft.com/office/drawing/2014/main" val="3898305107"/>
                  </a:ext>
                </a:extLst>
              </a:tr>
              <a:tr h="119247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Όχι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Ref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extLst>
                  <a:ext uri="{0D108BD9-81ED-4DB2-BD59-A6C34878D82A}">
                    <a16:rowId xmlns:a16="http://schemas.microsoft.com/office/drawing/2014/main" val="3374851794"/>
                  </a:ext>
                </a:extLst>
              </a:tr>
              <a:tr h="119247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Ναι</a:t>
                      </a: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>
                          <a:effectLst/>
                        </a:rPr>
                        <a:t>0.83 (0.20, 3.34)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dirty="0">
                          <a:effectLst/>
                        </a:rPr>
                        <a:t>0.</a:t>
                      </a:r>
                      <a:r>
                        <a:rPr lang="el-GR" sz="700" dirty="0">
                          <a:effectLst/>
                        </a:rPr>
                        <a:t>79 </a:t>
                      </a:r>
                      <a:r>
                        <a:rPr lang="en-US" sz="600" dirty="0">
                          <a:effectLst/>
                        </a:rPr>
                        <a:t>*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extLst>
                  <a:ext uri="{0D108BD9-81ED-4DB2-BD59-A6C34878D82A}">
                    <a16:rowId xmlns:a16="http://schemas.microsoft.com/office/drawing/2014/main" val="1621493304"/>
                  </a:ext>
                </a:extLst>
              </a:tr>
              <a:tr h="119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Εξέταση για </a:t>
                      </a:r>
                      <a:r>
                        <a:rPr lang="en-US" sz="700" dirty="0">
                          <a:effectLst/>
                        </a:rPr>
                        <a:t>COVID-19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extLst>
                  <a:ext uri="{0D108BD9-81ED-4DB2-BD59-A6C34878D82A}">
                    <a16:rowId xmlns:a16="http://schemas.microsoft.com/office/drawing/2014/main" val="1283646284"/>
                  </a:ext>
                </a:extLst>
              </a:tr>
              <a:tr h="119247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Όχι</a:t>
                      </a: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Ref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extLst>
                  <a:ext uri="{0D108BD9-81ED-4DB2-BD59-A6C34878D82A}">
                    <a16:rowId xmlns:a16="http://schemas.microsoft.com/office/drawing/2014/main" val="62295486"/>
                  </a:ext>
                </a:extLst>
              </a:tr>
              <a:tr h="119247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Ναι</a:t>
                      </a: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>
                          <a:effectLst/>
                        </a:rPr>
                        <a:t>1.11 (0.57, 2.15)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dirty="0">
                          <a:effectLst/>
                        </a:rPr>
                        <a:t>0.</a:t>
                      </a:r>
                      <a:r>
                        <a:rPr lang="el-GR" sz="700" dirty="0">
                          <a:effectLst/>
                        </a:rPr>
                        <a:t>76 </a:t>
                      </a:r>
                      <a:r>
                        <a:rPr lang="en-US" sz="600" dirty="0">
                          <a:effectLst/>
                        </a:rPr>
                        <a:t>*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extLst>
                  <a:ext uri="{0D108BD9-81ED-4DB2-BD59-A6C34878D82A}">
                    <a16:rowId xmlns:a16="http://schemas.microsoft.com/office/drawing/2014/main" val="86356723"/>
                  </a:ext>
                </a:extLst>
              </a:tr>
              <a:tr h="119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Νόσηση μέλους της οικογένειας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el-GR" sz="700" dirty="0">
                          <a:effectLst/>
                        </a:rPr>
                        <a:t>με </a:t>
                      </a:r>
                      <a:r>
                        <a:rPr lang="en-US" sz="700" dirty="0">
                          <a:effectLst/>
                        </a:rPr>
                        <a:t>COVID-19  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extLst>
                  <a:ext uri="{0D108BD9-81ED-4DB2-BD59-A6C34878D82A}">
                    <a16:rowId xmlns:a16="http://schemas.microsoft.com/office/drawing/2014/main" val="530298932"/>
                  </a:ext>
                </a:extLst>
              </a:tr>
              <a:tr h="119247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Όχι</a:t>
                      </a: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Ref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extLst>
                  <a:ext uri="{0D108BD9-81ED-4DB2-BD59-A6C34878D82A}">
                    <a16:rowId xmlns:a16="http://schemas.microsoft.com/office/drawing/2014/main" val="2848180368"/>
                  </a:ext>
                </a:extLst>
              </a:tr>
              <a:tr h="119247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Ναι</a:t>
                      </a: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>
                          <a:effectLst/>
                        </a:rPr>
                        <a:t>0.76 (0.20, 2.85)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dirty="0">
                          <a:effectLst/>
                        </a:rPr>
                        <a:t>0.</a:t>
                      </a:r>
                      <a:r>
                        <a:rPr lang="el-GR" sz="700" dirty="0">
                          <a:effectLst/>
                        </a:rPr>
                        <a:t>69 </a:t>
                      </a:r>
                      <a:r>
                        <a:rPr lang="en-US" sz="600" dirty="0">
                          <a:effectLst/>
                        </a:rPr>
                        <a:t>*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extLst>
                  <a:ext uri="{0D108BD9-81ED-4DB2-BD59-A6C34878D82A}">
                    <a16:rowId xmlns:a16="http://schemas.microsoft.com/office/drawing/2014/main" val="4169761461"/>
                  </a:ext>
                </a:extLst>
              </a:tr>
              <a:tr h="234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</a:rPr>
                        <a:t>Πρόθεση για εμβολιασμό παιδιών έναντι του </a:t>
                      </a:r>
                      <a:r>
                        <a:rPr lang="el-GR" sz="700" dirty="0" err="1">
                          <a:effectLst/>
                        </a:rPr>
                        <a:t>κορωνοϊού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extLst>
                  <a:ext uri="{0D108BD9-81ED-4DB2-BD59-A6C34878D82A}">
                    <a16:rowId xmlns:a16="http://schemas.microsoft.com/office/drawing/2014/main" val="3888385249"/>
                  </a:ext>
                </a:extLst>
              </a:tr>
              <a:tr h="119247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Όχι </a:t>
                      </a: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>
                          <a:effectLst/>
                        </a:rPr>
                        <a:t>Ref</a:t>
                      </a: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extLst>
                  <a:ext uri="{0D108BD9-81ED-4DB2-BD59-A6C34878D82A}">
                    <a16:rowId xmlns:a16="http://schemas.microsoft.com/office/drawing/2014/main" val="3839477333"/>
                  </a:ext>
                </a:extLst>
              </a:tr>
              <a:tr h="119247">
                <a:tc>
                  <a:txBody>
                    <a:bodyPr/>
                    <a:lstStyle/>
                    <a:p>
                      <a:pPr indent="2921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Ναι</a:t>
                      </a: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dirty="0">
                          <a:effectLst/>
                        </a:rPr>
                        <a:t>0.02 (0.00, 0.12)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dirty="0">
                          <a:effectLst/>
                        </a:rPr>
                        <a:t>8.1</a:t>
                      </a:r>
                      <a:r>
                        <a:rPr lang="el-GR" sz="700" dirty="0">
                          <a:effectLst/>
                        </a:rPr>
                        <a:t>×</a:t>
                      </a:r>
                      <a:r>
                        <a:rPr lang="en-US" sz="700" dirty="0">
                          <a:effectLst/>
                        </a:rPr>
                        <a:t>10</a:t>
                      </a:r>
                      <a:r>
                        <a:rPr lang="en-US" sz="700" baseline="30000" dirty="0">
                          <a:effectLst/>
                        </a:rPr>
                        <a:t>-05</a:t>
                      </a: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 anchor="ctr"/>
                </a:tc>
                <a:extLst>
                  <a:ext uri="{0D108BD9-81ED-4DB2-BD59-A6C34878D82A}">
                    <a16:rowId xmlns:a16="http://schemas.microsoft.com/office/drawing/2014/main" val="343050134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08421EF-FE6D-44F4-9349-984CE87C3173}"/>
              </a:ext>
            </a:extLst>
          </p:cNvPr>
          <p:cNvSpPr txBox="1"/>
          <p:nvPr/>
        </p:nvSpPr>
        <p:spPr>
          <a:xfrm>
            <a:off x="-49958" y="4672019"/>
            <a:ext cx="7335275" cy="597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" b="1" dirty="0"/>
              <a:t>Πίνακας 1</a:t>
            </a:r>
            <a:r>
              <a:rPr lang="el-GR" sz="800" dirty="0"/>
              <a:t>: Συσχέτιση διστακτικότητας έναντι παιδικών εμβολιασμών με παράγοντες σχετιζόμενους με </a:t>
            </a:r>
            <a:r>
              <a:rPr lang="en-US" sz="800" dirty="0"/>
              <a:t>COVID (</a:t>
            </a:r>
            <a:r>
              <a:rPr lang="el-GR" sz="800" dirty="0"/>
              <a:t>μοντέλα </a:t>
            </a:r>
            <a:r>
              <a:rPr lang="el-GR" sz="800" dirty="0" err="1"/>
              <a:t>λογαριθμιστικής</a:t>
            </a:r>
            <a:r>
              <a:rPr lang="el-GR" sz="800" dirty="0"/>
              <a:t> </a:t>
            </a:r>
            <a:r>
              <a:rPr lang="el-GR" sz="800" dirty="0" err="1"/>
              <a:t>παλινδρόμισης</a:t>
            </a:r>
            <a:r>
              <a:rPr lang="el-GR" sz="800" dirty="0"/>
              <a:t> με στάθμιση για ηλικία, φύλο</a:t>
            </a:r>
            <a:r>
              <a:rPr lang="en-US" sz="800" dirty="0"/>
              <a:t>, </a:t>
            </a:r>
            <a:r>
              <a:rPr lang="el-GR" sz="800" dirty="0"/>
              <a:t>εκπαίδευση</a:t>
            </a:r>
            <a:r>
              <a:rPr lang="en-US" sz="800" dirty="0"/>
              <a:t>, </a:t>
            </a:r>
            <a:r>
              <a:rPr lang="el-GR" sz="800" dirty="0"/>
              <a:t>εισόδημα</a:t>
            </a:r>
            <a:r>
              <a:rPr lang="en-US" sz="800" dirty="0"/>
              <a:t>, </a:t>
            </a:r>
            <a:r>
              <a:rPr lang="el-GR" sz="800" dirty="0"/>
              <a:t>καταθλιπτικά συμπτώματα</a:t>
            </a:r>
            <a:r>
              <a:rPr lang="en-US" sz="800" dirty="0"/>
              <a:t>, </a:t>
            </a:r>
            <a:r>
              <a:rPr lang="el-GR" sz="800" dirty="0"/>
              <a:t>άσκηση, κάπνισμα, επάγγελμα, κατάσταση υγείας, δείκτη μάζας σώματος)</a:t>
            </a:r>
            <a:r>
              <a:rPr lang="en-US" sz="800" dirty="0"/>
              <a:t> </a:t>
            </a:r>
            <a:endParaRPr lang="el-GR" sz="800" dirty="0"/>
          </a:p>
          <a:p>
            <a:r>
              <a:rPr lang="en-US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l-GR" sz="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Μη στατιστικά σημαντική συσχέτιση μετά από διόρθωση για πολλαπλές συγκρίσεις (</a:t>
            </a:r>
            <a:r>
              <a:rPr lang="en-US" sz="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FDR)</a:t>
            </a:r>
            <a:endParaRPr lang="en-US" sz="700" dirty="0"/>
          </a:p>
          <a:p>
            <a:r>
              <a:rPr lang="el-GR" sz="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949482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Προσαρμοσμένος 5">
      <a:dk1>
        <a:sysClr val="windowText" lastClr="000000"/>
      </a:dk1>
      <a:lt1>
        <a:sysClr val="window" lastClr="FFFFFF"/>
      </a:lt1>
      <a:dk2>
        <a:srgbClr val="C00000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1119</Words>
  <Application>Microsoft Office PowerPoint</Application>
  <PresentationFormat>Προβολή στην οθόνη (16:9)</PresentationFormat>
  <Paragraphs>169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 Neue</vt:lpstr>
      <vt:lpstr>Times New Roman</vt:lpstr>
      <vt:lpstr>Wingdings</vt:lpstr>
      <vt:lpstr>Θέμα του Office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George</dc:creator>
  <cp:lastModifiedBy>ΧΡΗΣΤΟΣ ΔΕΡΔΕΜΕΖΗΣ</cp:lastModifiedBy>
  <cp:revision>63</cp:revision>
  <dcterms:created xsi:type="dcterms:W3CDTF">2016-12-21T07:44:53Z</dcterms:created>
  <dcterms:modified xsi:type="dcterms:W3CDTF">2022-02-14T10:14:05Z</dcterms:modified>
</cp:coreProperties>
</file>