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0" r:id="rId1"/>
  </p:sldMasterIdLst>
  <p:notesMasterIdLst>
    <p:notesMasterId r:id="rId6"/>
  </p:notesMasterIdLst>
  <p:sldIdLst>
    <p:sldId id="263" r:id="rId2"/>
    <p:sldId id="264" r:id="rId3"/>
    <p:sldId id="260" r:id="rId4"/>
    <p:sldId id="262" r:id="rId5"/>
  </p:sldIdLst>
  <p:sldSz cx="9144000" cy="5143500" type="screen16x9"/>
  <p:notesSz cx="6858000" cy="9144000"/>
  <p:defaultTextStyle>
    <a:defPPr>
      <a:defRPr lang="el-GR"/>
    </a:defPPr>
    <a:lvl1pPr marL="0" algn="l" defTabSz="685783" rtl="0" eaLnBrk="1" latinLnBrk="0" hangingPunct="1">
      <a:defRPr sz="1400" kern="1200">
        <a:solidFill>
          <a:schemeClr val="tx1"/>
        </a:solidFill>
        <a:latin typeface="+mn-lt"/>
        <a:ea typeface="+mn-ea"/>
        <a:cs typeface="+mn-cs"/>
      </a:defRPr>
    </a:lvl1pPr>
    <a:lvl2pPr marL="342892" algn="l" defTabSz="685783" rtl="0" eaLnBrk="1" latinLnBrk="0" hangingPunct="1">
      <a:defRPr sz="1400" kern="1200">
        <a:solidFill>
          <a:schemeClr val="tx1"/>
        </a:solidFill>
        <a:latin typeface="+mn-lt"/>
        <a:ea typeface="+mn-ea"/>
        <a:cs typeface="+mn-cs"/>
      </a:defRPr>
    </a:lvl2pPr>
    <a:lvl3pPr marL="685783" algn="l" defTabSz="685783" rtl="0" eaLnBrk="1" latinLnBrk="0" hangingPunct="1">
      <a:defRPr sz="1400" kern="1200">
        <a:solidFill>
          <a:schemeClr val="tx1"/>
        </a:solidFill>
        <a:latin typeface="+mn-lt"/>
        <a:ea typeface="+mn-ea"/>
        <a:cs typeface="+mn-cs"/>
      </a:defRPr>
    </a:lvl3pPr>
    <a:lvl4pPr marL="1028675" algn="l" defTabSz="685783" rtl="0" eaLnBrk="1" latinLnBrk="0" hangingPunct="1">
      <a:defRPr sz="1400" kern="1200">
        <a:solidFill>
          <a:schemeClr val="tx1"/>
        </a:solidFill>
        <a:latin typeface="+mn-lt"/>
        <a:ea typeface="+mn-ea"/>
        <a:cs typeface="+mn-cs"/>
      </a:defRPr>
    </a:lvl4pPr>
    <a:lvl5pPr marL="1371566" algn="l" defTabSz="685783" rtl="0" eaLnBrk="1" latinLnBrk="0" hangingPunct="1">
      <a:defRPr sz="1400" kern="1200">
        <a:solidFill>
          <a:schemeClr val="tx1"/>
        </a:solidFill>
        <a:latin typeface="+mn-lt"/>
        <a:ea typeface="+mn-ea"/>
        <a:cs typeface="+mn-cs"/>
      </a:defRPr>
    </a:lvl5pPr>
    <a:lvl6pPr marL="1714457" algn="l" defTabSz="685783" rtl="0" eaLnBrk="1" latinLnBrk="0" hangingPunct="1">
      <a:defRPr sz="1400" kern="1200">
        <a:solidFill>
          <a:schemeClr val="tx1"/>
        </a:solidFill>
        <a:latin typeface="+mn-lt"/>
        <a:ea typeface="+mn-ea"/>
        <a:cs typeface="+mn-cs"/>
      </a:defRPr>
    </a:lvl6pPr>
    <a:lvl7pPr marL="2057348" algn="l" defTabSz="685783" rtl="0" eaLnBrk="1" latinLnBrk="0" hangingPunct="1">
      <a:defRPr sz="1400" kern="1200">
        <a:solidFill>
          <a:schemeClr val="tx1"/>
        </a:solidFill>
        <a:latin typeface="+mn-lt"/>
        <a:ea typeface="+mn-ea"/>
        <a:cs typeface="+mn-cs"/>
      </a:defRPr>
    </a:lvl7pPr>
    <a:lvl8pPr marL="2400240" algn="l" defTabSz="685783" rtl="0" eaLnBrk="1" latinLnBrk="0" hangingPunct="1">
      <a:defRPr sz="1400" kern="1200">
        <a:solidFill>
          <a:schemeClr val="tx1"/>
        </a:solidFill>
        <a:latin typeface="+mn-lt"/>
        <a:ea typeface="+mn-ea"/>
        <a:cs typeface="+mn-cs"/>
      </a:defRPr>
    </a:lvl8pPr>
    <a:lvl9pPr marL="2743132" algn="l" defTabSz="685783"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Στυλ με θέμα 1 - Έμφαση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Στυλ με θέμα 1 - Έμφαση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1" d="100"/>
          <a:sy n="91" d="100"/>
        </p:scale>
        <p:origin x="-786" y="-96"/>
      </p:cViewPr>
      <p:guideLst>
        <p:guide orient="horz" pos="1620"/>
        <p:guide pos="2880"/>
      </p:guideLst>
    </p:cSldViewPr>
  </p:slideViewPr>
  <p:notesTextViewPr>
    <p:cViewPr>
      <p:scale>
        <a:sx n="1" d="1"/>
        <a:sy n="1" d="1"/>
      </p:scale>
      <p:origin x="0" y="0"/>
    </p:cViewPr>
  </p:notesTextViewPr>
  <p:notesViewPr>
    <p:cSldViewPr snapToGrid="0">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9CC69D-016A-4B22-9CB1-6EAFA56F7608}" type="datetimeFigureOut">
              <a:rPr lang="el-GR" smtClean="0"/>
              <a:pPr/>
              <a:t>6/2/2022</a:t>
            </a:fld>
            <a:endParaRPr lang="el-GR"/>
          </a:p>
        </p:txBody>
      </p:sp>
      <p:sp>
        <p:nvSpPr>
          <p:cNvPr id="4" name="3 - Θέση εικόνας διαφάνειας"/>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EDC92E-161E-4E27-981B-7BFD559D4D88}" type="slidenum">
              <a:rPr lang="el-GR" smtClean="0"/>
              <a:pPr/>
              <a:t>‹#›</a:t>
            </a:fld>
            <a:endParaRPr lang="el-GR"/>
          </a:p>
        </p:txBody>
      </p:sp>
    </p:spTree>
    <p:extLst>
      <p:ext uri="{BB962C8B-B14F-4D97-AF65-F5344CB8AC3E}">
        <p14:creationId xmlns:p14="http://schemas.microsoft.com/office/powerpoint/2010/main" xmlns="" val="1528553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40EDC92E-161E-4E27-981B-7BFD559D4D88}" type="slidenum">
              <a:rPr lang="el-GR" smtClean="0"/>
              <a:pPr/>
              <a:t>3</a:t>
            </a:fld>
            <a:endParaRPr lang="el-GR"/>
          </a:p>
        </p:txBody>
      </p:sp>
    </p:spTree>
    <p:extLst>
      <p:ext uri="{BB962C8B-B14F-4D97-AF65-F5344CB8AC3E}">
        <p14:creationId xmlns:p14="http://schemas.microsoft.com/office/powerpoint/2010/main" xmlns="" val="16934150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1597819"/>
            <a:ext cx="7772400" cy="1102519"/>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05979"/>
            <a:ext cx="2057400" cy="4388644"/>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05979"/>
            <a:ext cx="6019800" cy="4388644"/>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3305176"/>
            <a:ext cx="7772400" cy="1021556"/>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1" y="204787"/>
            <a:ext cx="3008313" cy="871538"/>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3600450"/>
            <a:ext cx="5486400" cy="425054"/>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6D1C7FEF-FADC-44DA-929D-674CA1DF447A}" type="datetimeFigureOut">
              <a:rPr lang="el-GR" smtClean="0"/>
              <a:pPr/>
              <a:t>6/2/2022</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1403803A-44B8-4B9F-BF79-429582A836B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D1C7FEF-FADC-44DA-929D-674CA1DF447A}" type="datetimeFigureOut">
              <a:rPr lang="el-GR" smtClean="0"/>
              <a:pPr/>
              <a:t>6/2/2022</a:t>
            </a:fld>
            <a:endParaRPr lang="el-GR"/>
          </a:p>
        </p:txBody>
      </p:sp>
      <p:sp>
        <p:nvSpPr>
          <p:cNvPr id="5" name="4 - Θέση υποσέλιδου"/>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1403803A-44B8-4B9F-BF79-429582A836BD}" type="slidenum">
              <a:rPr lang="el-GR" smtClean="0"/>
              <a:pPr/>
              <a:t>‹#›</a:t>
            </a:fld>
            <a:endParaRPr lang="el-GR"/>
          </a:p>
        </p:txBody>
      </p:sp>
      <p:pic>
        <p:nvPicPr>
          <p:cNvPr id="8" name="Picture 5"/>
          <p:cNvPicPr>
            <a:picLocks noChangeAspect="1" noChangeArrowheads="1"/>
          </p:cNvPicPr>
          <p:nvPr userDrawn="1"/>
        </p:nvPicPr>
        <p:blipFill>
          <a:blip r:embed="rId13" cstate="print"/>
          <a:srcRect/>
          <a:stretch>
            <a:fillRect/>
          </a:stretch>
        </p:blipFill>
        <p:spPr bwMode="auto">
          <a:xfrm>
            <a:off x="278859" y="153352"/>
            <a:ext cx="1556426" cy="566131"/>
          </a:xfrm>
          <a:prstGeom prst="rect">
            <a:avLst/>
          </a:prstGeom>
          <a:noFill/>
          <a:ln w="9525">
            <a:noFill/>
            <a:miter lim="800000"/>
            <a:headEnd/>
            <a:tailEnd/>
          </a:ln>
        </p:spPr>
      </p:pic>
      <p:pic>
        <p:nvPicPr>
          <p:cNvPr id="17409" name="Picture 1"/>
          <p:cNvPicPr>
            <a:picLocks noChangeAspect="1" noChangeArrowheads="1"/>
          </p:cNvPicPr>
          <p:nvPr userDrawn="1"/>
        </p:nvPicPr>
        <p:blipFill>
          <a:blip r:embed="rId14" cstate="print"/>
          <a:srcRect/>
          <a:stretch>
            <a:fillRect/>
          </a:stretch>
        </p:blipFill>
        <p:spPr bwMode="auto">
          <a:xfrm>
            <a:off x="7342502" y="175210"/>
            <a:ext cx="1508077" cy="491604"/>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91" r:id="rId1"/>
    <p:sldLayoutId id="2147483992" r:id="rId2"/>
    <p:sldLayoutId id="2147483993" r:id="rId3"/>
    <p:sldLayoutId id="2147483994" r:id="rId4"/>
    <p:sldLayoutId id="2147483995" r:id="rId5"/>
    <p:sldLayoutId id="2147483996" r:id="rId6"/>
    <p:sldLayoutId id="2147483997" r:id="rId7"/>
    <p:sldLayoutId id="2147483998" r:id="rId8"/>
    <p:sldLayoutId id="2147483999" r:id="rId9"/>
    <p:sldLayoutId id="2147484000" r:id="rId10"/>
    <p:sldLayoutId id="214748400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1"/>
          <p:cNvSpPr>
            <a:spLocks noGrp="1"/>
          </p:cNvSpPr>
          <p:nvPr>
            <p:ph type="ctrTitle"/>
          </p:nvPr>
        </p:nvSpPr>
        <p:spPr>
          <a:xfrm>
            <a:off x="246434" y="883594"/>
            <a:ext cx="8644647" cy="2216727"/>
          </a:xfrm>
        </p:spPr>
        <p:txBody>
          <a:bodyPr>
            <a:normAutofit/>
          </a:bodyPr>
          <a:lstStyle/>
          <a:p>
            <a:r>
              <a:rPr lang="el-GR" sz="2300" b="1"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rPr>
              <a:t>ΠΑΡΑΓΟΝΤΕΣ ΠΟΥ ΣΧΕΤΙΖΟΝΤΑΙ ΜΕ ΤΗ ΣΧΟΛΙΚΗ ΕΠΙΔΟΣΗ ΚΑΙ ΤΗΝ ΑΥΤΟΕΚΤΙΜΟΥΜΕΝΗ ΕΥΕΞΙΑ ΤΩΝ ΕΦΗΒΩΝ</a:t>
            </a:r>
            <a:endParaRPr lang="el-GR" sz="2300" dirty="0">
              <a:solidFill>
                <a:schemeClr val="tx2">
                  <a:lumMod val="50000"/>
                </a:schemeClr>
              </a:solidFill>
              <a:effectLst>
                <a:outerShdw blurRad="38100" dist="38100" dir="2700000" algn="tl">
                  <a:srgbClr val="000000">
                    <a:alpha val="43137"/>
                  </a:srgbClr>
                </a:outerShdw>
              </a:effectLst>
              <a:latin typeface="Arial" pitchFamily="34" charset="0"/>
              <a:cs typeface="Arial" pitchFamily="34" charset="0"/>
            </a:endParaRPr>
          </a:p>
        </p:txBody>
      </p:sp>
      <p:sp>
        <p:nvSpPr>
          <p:cNvPr id="5" name="Υπότιτλος 2"/>
          <p:cNvSpPr txBox="1">
            <a:spLocks/>
          </p:cNvSpPr>
          <p:nvPr/>
        </p:nvSpPr>
        <p:spPr>
          <a:xfrm>
            <a:off x="345935" y="3600716"/>
            <a:ext cx="8635938" cy="908594"/>
          </a:xfrm>
          <a:prstGeom prst="rect">
            <a:avLst/>
          </a:prstGeom>
        </p:spPr>
        <p:txBody>
          <a:bodyPr vert="horz" lIns="91440" tIns="45720" rIns="91440" bIns="45720" rtlCol="0">
            <a:normAutofit fontScale="47500" lnSpcReduction="20000"/>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300" b="1" i="0" u="none" strike="noStrike" kern="1200" cap="none" spc="0" normalizeH="0" baseline="0" noProof="0" dirty="0" err="1">
                <a:ln>
                  <a:noFill/>
                </a:ln>
                <a:solidFill>
                  <a:schemeClr val="tx2">
                    <a:lumMod val="60000"/>
                    <a:lumOff val="40000"/>
                  </a:schemeClr>
                </a:solidFill>
                <a:effectLst/>
                <a:uLnTx/>
                <a:uFillTx/>
                <a:latin typeface="Arial" pitchFamily="34" charset="0"/>
                <a:cs typeface="Arial" pitchFamily="34" charset="0"/>
              </a:rPr>
              <a:t>Καραβά</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Ευθυμία </a:t>
            </a: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1</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Ορφανός Φίλιππος </a:t>
            </a: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1</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a:t>
            </a:r>
            <a:r>
              <a:rPr kumimoji="0" lang="el-GR" sz="2300" b="1" i="0" u="none" strike="noStrike" kern="1200" cap="none" spc="0" normalizeH="0" baseline="0" noProof="0" dirty="0" err="1">
                <a:ln>
                  <a:noFill/>
                </a:ln>
                <a:solidFill>
                  <a:schemeClr val="tx2">
                    <a:lumMod val="60000"/>
                    <a:lumOff val="40000"/>
                  </a:schemeClr>
                </a:solidFill>
                <a:effectLst/>
                <a:uLnTx/>
                <a:uFillTx/>
                <a:latin typeface="Arial" pitchFamily="34" charset="0"/>
                <a:cs typeface="Arial" pitchFamily="34" charset="0"/>
              </a:rPr>
              <a:t>Λάγιου</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Αρετή </a:t>
            </a: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2</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a:t>
            </a:r>
            <a:r>
              <a:rPr kumimoji="0" lang="el-GR" sz="2300" b="1" i="0" u="none" strike="noStrike" kern="1200" cap="none" spc="0" normalizeH="0" baseline="0" noProof="0" dirty="0" err="1">
                <a:ln>
                  <a:noFill/>
                </a:ln>
                <a:solidFill>
                  <a:schemeClr val="tx2">
                    <a:lumMod val="60000"/>
                    <a:lumOff val="40000"/>
                  </a:schemeClr>
                </a:solidFill>
                <a:effectLst/>
                <a:uLnTx/>
                <a:uFillTx/>
                <a:latin typeface="Arial" pitchFamily="34" charset="0"/>
                <a:cs typeface="Arial" pitchFamily="34" charset="0"/>
              </a:rPr>
              <a:t>Λάγιου</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Παγώνα </a:t>
            </a: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1</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a:t>
            </a:r>
            <a:r>
              <a:rPr kumimoji="0" lang="el-GR" sz="2300" b="1" i="0" u="none" strike="noStrike" kern="1200" cap="none" spc="0" normalizeH="0" baseline="0" noProof="0" dirty="0" err="1">
                <a:ln>
                  <a:noFill/>
                </a:ln>
                <a:solidFill>
                  <a:schemeClr val="tx2">
                    <a:lumMod val="60000"/>
                    <a:lumOff val="40000"/>
                  </a:schemeClr>
                </a:solidFill>
                <a:effectLst/>
                <a:uLnTx/>
                <a:uFillTx/>
                <a:latin typeface="Arial" pitchFamily="34" charset="0"/>
                <a:cs typeface="Arial" pitchFamily="34" charset="0"/>
              </a:rPr>
              <a:t>Μπαρμπούνη</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Αναστασία </a:t>
            </a: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2</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a:t>
            </a:r>
            <a:r>
              <a:rPr kumimoji="0" lang="el-GR" sz="2300" b="1" i="0" u="none" strike="noStrike" kern="1200" cap="none" spc="0" normalizeH="0" baseline="0" noProof="0" dirty="0" err="1">
                <a:ln>
                  <a:noFill/>
                </a:ln>
                <a:solidFill>
                  <a:schemeClr val="tx2">
                    <a:lumMod val="60000"/>
                    <a:lumOff val="40000"/>
                  </a:schemeClr>
                </a:solidFill>
                <a:effectLst/>
                <a:uLnTx/>
                <a:uFillTx/>
                <a:latin typeface="Arial" pitchFamily="34" charset="0"/>
                <a:cs typeface="Arial" pitchFamily="34" charset="0"/>
              </a:rPr>
              <a:t>Νάσκα</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Ανδρονίκη </a:t>
            </a: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1</a:t>
            </a:r>
            <a:endParaRPr kumimoji="0" lang="en-US"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300" b="1" i="0" u="sng"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a:t>
            </a:r>
            <a:endPar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endParaRP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1 </a:t>
            </a:r>
            <a:r>
              <a:rPr kumimoji="0" lang="en-US"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 </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Εργαστήριο Υγιεινής, Επιδημιολογίας και Ιατρικής Στατιστικής, Ιατρική Σχολή ΕΚΠΑ, Αθήνα</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l-GR" sz="2300" b="1" i="0" u="none" strike="noStrike" kern="1200" cap="none" spc="0" normalizeH="0" baseline="30000" noProof="0" dirty="0">
                <a:ln>
                  <a:noFill/>
                </a:ln>
                <a:solidFill>
                  <a:schemeClr val="tx2">
                    <a:lumMod val="60000"/>
                    <a:lumOff val="40000"/>
                  </a:schemeClr>
                </a:solidFill>
                <a:effectLst/>
                <a:uLnTx/>
                <a:uFillTx/>
                <a:latin typeface="Arial" pitchFamily="34" charset="0"/>
                <a:cs typeface="Arial" pitchFamily="34" charset="0"/>
              </a:rPr>
              <a:t>2</a:t>
            </a:r>
            <a:r>
              <a:rPr kumimoji="0" lang="en-US"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 </a:t>
            </a:r>
            <a:r>
              <a:rPr kumimoji="0" lang="el-GR" sz="2300" b="1" i="0" u="none" strike="noStrike" kern="1200" cap="none" spc="0" normalizeH="0" baseline="0" noProof="0" dirty="0">
                <a:ln>
                  <a:noFill/>
                </a:ln>
                <a:solidFill>
                  <a:schemeClr val="tx2">
                    <a:lumMod val="60000"/>
                    <a:lumOff val="40000"/>
                  </a:schemeClr>
                </a:solidFill>
                <a:effectLst/>
                <a:uLnTx/>
                <a:uFillTx/>
                <a:latin typeface="Arial" pitchFamily="34" charset="0"/>
                <a:cs typeface="Arial" pitchFamily="34" charset="0"/>
              </a:rPr>
              <a:t>Τμήμα Δημόσιας και Κοινοτικής Υγείας, Σχολή Δημόσιας Υγείας, Πανεπιστήμιο Δυτικής Αττικής, Αθήνα</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l-GR" sz="3200" b="0" i="0" u="none" strike="noStrike" kern="1200" cap="none" spc="0" normalizeH="0" baseline="0" noProof="0" dirty="0">
              <a:ln>
                <a:noFill/>
              </a:ln>
              <a:solidFill>
                <a:schemeClr val="tx2">
                  <a:lumMod val="60000"/>
                  <a:lumOff val="40000"/>
                </a:schemeClr>
              </a:solidFill>
              <a:effectLst/>
              <a:uLnTx/>
              <a:uFillTx/>
              <a:latin typeface="+mn-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8269" y="799278"/>
            <a:ext cx="7881582" cy="4008790"/>
          </a:xfrm>
          <a:prstGeom prst="rect">
            <a:avLst/>
          </a:prstGeom>
        </p:spPr>
        <p:txBody>
          <a:bodyPr wrap="square">
            <a:spAutoFit/>
          </a:bodyPr>
          <a:lstStyle/>
          <a:p>
            <a:pPr algn="just">
              <a:lnSpc>
                <a:spcPct val="115000"/>
              </a:lnSpc>
              <a:spcAft>
                <a:spcPts val="750"/>
              </a:spcAft>
            </a:pPr>
            <a:r>
              <a:rPr lang="el-GR" b="1" dirty="0">
                <a:solidFill>
                  <a:schemeClr val="tx2">
                    <a:lumMod val="60000"/>
                    <a:lumOff val="40000"/>
                  </a:schemeClr>
                </a:solidFill>
                <a:latin typeface="Arial" panose="020B0604020202020204" pitchFamily="34" charset="0"/>
                <a:ea typeface="Calibri" panose="020F0502020204030204" pitchFamily="34" charset="0"/>
                <a:cs typeface="Times New Roman" panose="02020603050405020304" pitchFamily="18" charset="0"/>
              </a:rPr>
              <a:t>Σκοπός</a:t>
            </a:r>
            <a:r>
              <a:rPr lang="el-GR" b="1" dirty="0">
                <a:solidFill>
                  <a:srgbClr val="C00000"/>
                </a:solidFill>
                <a:latin typeface="Arial" panose="020B0604020202020204" pitchFamily="34" charset="0"/>
                <a:ea typeface="Calibri" panose="020F0502020204030204" pitchFamily="34" charset="0"/>
                <a:cs typeface="Times New Roman" panose="02020603050405020304" pitchFamily="18" charset="0"/>
              </a:rPr>
              <a:t> </a:t>
            </a:r>
            <a:endParaRPr lang="el-GR" b="1"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750"/>
              </a:spcAft>
            </a:pPr>
            <a:r>
              <a:rPr lang="el-GR" b="1" dirty="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Η διερεύνηση της σχέσης μεταξύ της σχολικής επίδοσης και της </a:t>
            </a:r>
            <a:r>
              <a:rPr lang="el-GR" b="1" dirty="0" err="1" smtClean="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αυτ</a:t>
            </a:r>
            <a:r>
              <a:rPr lang="el-GR" b="1" dirty="0" err="1" smtClean="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ο</a:t>
            </a:r>
            <a:r>
              <a:rPr lang="el-GR" b="1" dirty="0" err="1" smtClean="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εκτιμούμενης</a:t>
            </a:r>
            <a:r>
              <a:rPr lang="el-GR" b="1" dirty="0" smtClean="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 </a:t>
            </a:r>
            <a:r>
              <a:rPr lang="el-GR" b="1" dirty="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ευεξίας με σωματομετρικά χαρακτηριστικά, </a:t>
            </a:r>
            <a:r>
              <a:rPr lang="el-GR" b="1" dirty="0" err="1">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κοινωνικο</a:t>
            </a:r>
            <a:r>
              <a:rPr lang="el-GR" b="1" dirty="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rPr>
              <a:t>-δημογραφικούς παράγοντες και επιλογές διαβίωσης μαθητών Γυμνασίου.</a:t>
            </a:r>
          </a:p>
          <a:p>
            <a:pPr algn="just">
              <a:lnSpc>
                <a:spcPct val="115000"/>
              </a:lnSpc>
              <a:spcAft>
                <a:spcPts val="750"/>
              </a:spcAft>
            </a:pPr>
            <a:endParaRPr lang="el-GR" b="1" dirty="0">
              <a:solidFill>
                <a:schemeClr val="tx2">
                  <a:lumMod val="50000"/>
                </a:schemeClr>
              </a:solidFill>
              <a:latin typeface="Arial" panose="020B0604020202020204" pitchFamily="34" charset="0"/>
              <a:ea typeface="Calibri" panose="020F0502020204030204" pitchFamily="34" charset="0"/>
              <a:cs typeface="Times New Roman" panose="02020603050405020304" pitchFamily="18" charset="0"/>
            </a:endParaRPr>
          </a:p>
          <a:p>
            <a:pPr algn="just"/>
            <a:r>
              <a:rPr lang="el-GR" b="1" dirty="0">
                <a:solidFill>
                  <a:schemeClr val="tx2">
                    <a:lumMod val="60000"/>
                    <a:lumOff val="40000"/>
                  </a:schemeClr>
                </a:solidFill>
                <a:latin typeface="Arial" pitchFamily="34" charset="0"/>
                <a:cs typeface="Arial" pitchFamily="34" charset="0"/>
              </a:rPr>
              <a:t>Υλικό και Μέθοδος</a:t>
            </a:r>
            <a:endParaRPr lang="el-GR" b="1" dirty="0">
              <a:solidFill>
                <a:schemeClr val="tx2">
                  <a:lumMod val="50000"/>
                </a:schemeClr>
              </a:solidFill>
              <a:latin typeface="Arial" pitchFamily="34" charset="0"/>
              <a:cs typeface="Arial" pitchFamily="34" charset="0"/>
            </a:endParaRPr>
          </a:p>
          <a:p>
            <a:pPr marL="285750" indent="-285750" algn="just">
              <a:buFont typeface="Arial" panose="020B0604020202020204" pitchFamily="34" charset="0"/>
              <a:buChar char="•"/>
            </a:pPr>
            <a:r>
              <a:rPr lang="el-GR" b="1" dirty="0">
                <a:solidFill>
                  <a:schemeClr val="tx2">
                    <a:lumMod val="50000"/>
                  </a:schemeClr>
                </a:solidFill>
                <a:latin typeface="Arial" pitchFamily="34" charset="0"/>
                <a:cs typeface="Arial" pitchFamily="34" charset="0"/>
              </a:rPr>
              <a:t>472 μαθητές δευτεροβάθμιας εκπαίδευσης, από 55 Γυμνάσια της Αττικής</a:t>
            </a:r>
            <a:endParaRPr lang="en-US" b="1" dirty="0">
              <a:solidFill>
                <a:schemeClr val="tx2">
                  <a:lumMod val="50000"/>
                </a:schemeClr>
              </a:solidFill>
              <a:latin typeface="Arial" pitchFamily="34" charset="0"/>
              <a:cs typeface="Arial" pitchFamily="34" charset="0"/>
            </a:endParaRPr>
          </a:p>
          <a:p>
            <a:pPr marL="285750" indent="-285750" algn="just">
              <a:buFont typeface="Arial" panose="020B0604020202020204" pitchFamily="34" charset="0"/>
              <a:buChar char="•"/>
            </a:pPr>
            <a:r>
              <a:rPr lang="el-GR" b="1" dirty="0">
                <a:solidFill>
                  <a:schemeClr val="tx2">
                    <a:lumMod val="50000"/>
                  </a:schemeClr>
                </a:solidFill>
                <a:latin typeface="Arial" pitchFamily="34" charset="0"/>
                <a:cs typeface="Arial" pitchFamily="34" charset="0"/>
              </a:rPr>
              <a:t>Συμπλήρωση ερωτηματολογίων σχετικών με την </a:t>
            </a:r>
            <a:r>
              <a:rPr lang="el-GR" b="1" dirty="0" err="1" smtClean="0">
                <a:solidFill>
                  <a:schemeClr val="tx2">
                    <a:lumMod val="50000"/>
                  </a:schemeClr>
                </a:solidFill>
                <a:latin typeface="Arial" pitchFamily="34" charset="0"/>
                <a:cs typeface="Arial" pitchFamily="34" charset="0"/>
              </a:rPr>
              <a:t>αυτοεκτιμούμενη</a:t>
            </a:r>
            <a:r>
              <a:rPr lang="el-GR" b="1" dirty="0" smtClean="0">
                <a:solidFill>
                  <a:schemeClr val="tx2">
                    <a:lumMod val="50000"/>
                  </a:schemeClr>
                </a:solidFill>
                <a:latin typeface="Arial" pitchFamily="34" charset="0"/>
                <a:cs typeface="Arial" pitchFamily="34" charset="0"/>
              </a:rPr>
              <a:t> </a:t>
            </a:r>
            <a:r>
              <a:rPr lang="el-GR" b="1" dirty="0">
                <a:solidFill>
                  <a:schemeClr val="tx2">
                    <a:lumMod val="50000"/>
                  </a:schemeClr>
                </a:solidFill>
                <a:latin typeface="Arial" pitchFamily="34" charset="0"/>
                <a:cs typeface="Arial" pitchFamily="34" charset="0"/>
              </a:rPr>
              <a:t>ευεξία </a:t>
            </a:r>
            <a:r>
              <a:rPr lang="el-GR" b="1" i="1" dirty="0">
                <a:solidFill>
                  <a:schemeClr val="tx2">
                    <a:lumMod val="50000"/>
                  </a:schemeClr>
                </a:solidFill>
                <a:latin typeface="Arial" pitchFamily="34" charset="0"/>
                <a:cs typeface="Arial" pitchFamily="34" charset="0"/>
              </a:rPr>
              <a:t>(</a:t>
            </a:r>
            <a:r>
              <a:rPr lang="en-US" b="1" i="1" dirty="0">
                <a:solidFill>
                  <a:schemeClr val="tx2">
                    <a:lumMod val="50000"/>
                  </a:schemeClr>
                </a:solidFill>
                <a:latin typeface="Arial" pitchFamily="34" charset="0"/>
                <a:cs typeface="Arial" pitchFamily="34" charset="0"/>
              </a:rPr>
              <a:t>KIDSCREEN-52</a:t>
            </a:r>
            <a:r>
              <a:rPr lang="el-GR" b="1" i="1" dirty="0">
                <a:solidFill>
                  <a:schemeClr val="tx2">
                    <a:lumMod val="50000"/>
                  </a:schemeClr>
                </a:solidFill>
                <a:latin typeface="Arial" pitchFamily="34" charset="0"/>
                <a:cs typeface="Arial" pitchFamily="34" charset="0"/>
              </a:rPr>
              <a:t>)</a:t>
            </a:r>
            <a:r>
              <a:rPr lang="el-GR" b="1" dirty="0">
                <a:solidFill>
                  <a:schemeClr val="tx2">
                    <a:lumMod val="50000"/>
                  </a:schemeClr>
                </a:solidFill>
                <a:latin typeface="Arial" pitchFamily="34" charset="0"/>
                <a:cs typeface="Arial" pitchFamily="34" charset="0"/>
              </a:rPr>
              <a:t>, την καθιστική συμπεριφορά </a:t>
            </a:r>
            <a:r>
              <a:rPr lang="el-GR" b="1" i="1" dirty="0">
                <a:solidFill>
                  <a:schemeClr val="tx2">
                    <a:lumMod val="50000"/>
                  </a:schemeClr>
                </a:solidFill>
                <a:latin typeface="Arial" pitchFamily="34" charset="0"/>
                <a:cs typeface="Arial" pitchFamily="34" charset="0"/>
              </a:rPr>
              <a:t>(</a:t>
            </a:r>
            <a:r>
              <a:rPr lang="fr-FR" b="1" i="1" dirty="0">
                <a:solidFill>
                  <a:schemeClr val="tx2">
                    <a:lumMod val="50000"/>
                  </a:schemeClr>
                </a:solidFill>
                <a:latin typeface="Arial" pitchFamily="34" charset="0"/>
                <a:cs typeface="Arial" pitchFamily="34" charset="0"/>
              </a:rPr>
              <a:t>Adolescent</a:t>
            </a:r>
            <a:r>
              <a:rPr lang="el-GR" b="1" i="1" dirty="0">
                <a:solidFill>
                  <a:schemeClr val="tx2">
                    <a:lumMod val="50000"/>
                  </a:schemeClr>
                </a:solidFill>
                <a:latin typeface="Arial" pitchFamily="34" charset="0"/>
                <a:cs typeface="Arial" pitchFamily="34" charset="0"/>
              </a:rPr>
              <a:t> </a:t>
            </a:r>
            <a:r>
              <a:rPr lang="fr-FR" b="1" i="1" dirty="0" err="1">
                <a:solidFill>
                  <a:schemeClr val="tx2">
                    <a:lumMod val="50000"/>
                  </a:schemeClr>
                </a:solidFill>
                <a:latin typeface="Arial" pitchFamily="34" charset="0"/>
                <a:cs typeface="Arial" pitchFamily="34" charset="0"/>
              </a:rPr>
              <a:t>Sedentary</a:t>
            </a:r>
            <a:r>
              <a:rPr lang="el-GR" b="1" i="1" dirty="0">
                <a:solidFill>
                  <a:schemeClr val="tx2">
                    <a:lumMod val="50000"/>
                  </a:schemeClr>
                </a:solidFill>
                <a:latin typeface="Arial" pitchFamily="34" charset="0"/>
                <a:cs typeface="Arial" pitchFamily="34" charset="0"/>
              </a:rPr>
              <a:t> </a:t>
            </a:r>
            <a:r>
              <a:rPr lang="fr-FR" b="1" i="1" dirty="0">
                <a:solidFill>
                  <a:schemeClr val="tx2">
                    <a:lumMod val="50000"/>
                  </a:schemeClr>
                </a:solidFill>
                <a:latin typeface="Arial" pitchFamily="34" charset="0"/>
                <a:cs typeface="Arial" pitchFamily="34" charset="0"/>
              </a:rPr>
              <a:t>Activity</a:t>
            </a:r>
            <a:r>
              <a:rPr lang="el-GR" b="1" i="1" dirty="0">
                <a:solidFill>
                  <a:schemeClr val="tx2">
                    <a:lumMod val="50000"/>
                  </a:schemeClr>
                </a:solidFill>
                <a:latin typeface="Arial" pitchFamily="34" charset="0"/>
                <a:cs typeface="Arial" pitchFamily="34" charset="0"/>
              </a:rPr>
              <a:t> </a:t>
            </a:r>
            <a:r>
              <a:rPr lang="fr-FR" b="1" i="1" dirty="0">
                <a:solidFill>
                  <a:schemeClr val="tx2">
                    <a:lumMod val="50000"/>
                  </a:schemeClr>
                </a:solidFill>
                <a:latin typeface="Arial" pitchFamily="34" charset="0"/>
                <a:cs typeface="Arial" pitchFamily="34" charset="0"/>
              </a:rPr>
              <a:t>Questionnaire</a:t>
            </a:r>
            <a:r>
              <a:rPr lang="el-GR" b="1" i="1" dirty="0">
                <a:solidFill>
                  <a:schemeClr val="tx2">
                    <a:lumMod val="50000"/>
                  </a:schemeClr>
                </a:solidFill>
                <a:latin typeface="Arial" pitchFamily="34" charset="0"/>
                <a:cs typeface="Arial" pitchFamily="34" charset="0"/>
              </a:rPr>
              <a:t> - </a:t>
            </a:r>
            <a:r>
              <a:rPr lang="fr-FR" b="1" i="1" dirty="0">
                <a:solidFill>
                  <a:schemeClr val="tx2">
                    <a:lumMod val="50000"/>
                  </a:schemeClr>
                </a:solidFill>
                <a:latin typeface="Arial" pitchFamily="34" charset="0"/>
                <a:cs typeface="Arial" pitchFamily="34" charset="0"/>
              </a:rPr>
              <a:t>ASAQ)</a:t>
            </a:r>
            <a:r>
              <a:rPr lang="el-GR" b="1" dirty="0">
                <a:solidFill>
                  <a:schemeClr val="tx2">
                    <a:lumMod val="50000"/>
                  </a:schemeClr>
                </a:solidFill>
                <a:latin typeface="Arial" pitchFamily="34" charset="0"/>
                <a:cs typeface="Arial" pitchFamily="34" charset="0"/>
              </a:rPr>
              <a:t>,</a:t>
            </a:r>
            <a:r>
              <a:rPr lang="fr-FR" b="1" dirty="0">
                <a:solidFill>
                  <a:schemeClr val="tx2">
                    <a:lumMod val="50000"/>
                  </a:schemeClr>
                </a:solidFill>
                <a:latin typeface="Arial" pitchFamily="34" charset="0"/>
                <a:cs typeface="Arial" pitchFamily="34" charset="0"/>
              </a:rPr>
              <a:t> </a:t>
            </a:r>
            <a:r>
              <a:rPr lang="el-GR" b="1" dirty="0">
                <a:solidFill>
                  <a:schemeClr val="tx2">
                    <a:lumMod val="50000"/>
                  </a:schemeClr>
                </a:solidFill>
                <a:latin typeface="Arial" pitchFamily="34" charset="0"/>
                <a:cs typeface="Arial" pitchFamily="34" charset="0"/>
              </a:rPr>
              <a:t>σωματομετρικά, δημογραφικά και </a:t>
            </a:r>
            <a:r>
              <a:rPr lang="el-GR" b="1" dirty="0" smtClean="0">
                <a:solidFill>
                  <a:schemeClr val="tx2">
                    <a:lumMod val="50000"/>
                  </a:schemeClr>
                </a:solidFill>
                <a:latin typeface="Arial" pitchFamily="34" charset="0"/>
                <a:cs typeface="Arial" pitchFamily="34" charset="0"/>
              </a:rPr>
              <a:t>κοινωνικοοικονομικά </a:t>
            </a:r>
            <a:r>
              <a:rPr lang="el-GR" b="1" dirty="0">
                <a:solidFill>
                  <a:schemeClr val="tx2">
                    <a:lumMod val="50000"/>
                  </a:schemeClr>
                </a:solidFill>
                <a:latin typeface="Arial" pitchFamily="34" charset="0"/>
                <a:cs typeface="Arial" pitchFamily="34" charset="0"/>
              </a:rPr>
              <a:t>χαρακτηριστικά των εφήβων </a:t>
            </a:r>
            <a:r>
              <a:rPr lang="el-GR" b="1" i="1" dirty="0">
                <a:solidFill>
                  <a:schemeClr val="tx2">
                    <a:lumMod val="50000"/>
                  </a:schemeClr>
                </a:solidFill>
                <a:latin typeface="Arial" pitchFamily="34" charset="0"/>
                <a:cs typeface="Arial" pitchFamily="34" charset="0"/>
              </a:rPr>
              <a:t>(</a:t>
            </a:r>
            <a:r>
              <a:rPr lang="en-US" b="1" i="1" dirty="0">
                <a:solidFill>
                  <a:schemeClr val="tx2">
                    <a:lumMod val="50000"/>
                  </a:schemeClr>
                </a:solidFill>
                <a:latin typeface="Arial" pitchFamily="34" charset="0"/>
                <a:cs typeface="Arial" pitchFamily="34" charset="0"/>
              </a:rPr>
              <a:t>Family Affluence Scale</a:t>
            </a:r>
            <a:r>
              <a:rPr lang="el-GR" b="1" i="1" dirty="0">
                <a:solidFill>
                  <a:schemeClr val="tx2">
                    <a:lumMod val="50000"/>
                  </a:schemeClr>
                </a:solidFill>
                <a:latin typeface="Arial" pitchFamily="34" charset="0"/>
                <a:cs typeface="Arial" pitchFamily="34" charset="0"/>
              </a:rPr>
              <a:t>-</a:t>
            </a:r>
            <a:r>
              <a:rPr lang="en-US" b="1" i="1" dirty="0">
                <a:solidFill>
                  <a:schemeClr val="tx2">
                    <a:lumMod val="50000"/>
                  </a:schemeClr>
                </a:solidFill>
                <a:latin typeface="Arial" pitchFamily="34" charset="0"/>
                <a:cs typeface="Arial" pitchFamily="34" charset="0"/>
              </a:rPr>
              <a:t> FAS_SES</a:t>
            </a:r>
            <a:r>
              <a:rPr lang="el-GR" b="1" i="1" dirty="0">
                <a:solidFill>
                  <a:schemeClr val="tx2">
                    <a:lumMod val="50000"/>
                  </a:schemeClr>
                </a:solidFill>
                <a:latin typeface="Arial" pitchFamily="34" charset="0"/>
                <a:cs typeface="Arial" pitchFamily="34" charset="0"/>
              </a:rPr>
              <a:t>)</a:t>
            </a:r>
            <a:r>
              <a:rPr lang="el-GR" b="1" dirty="0">
                <a:solidFill>
                  <a:schemeClr val="tx2">
                    <a:lumMod val="50000"/>
                  </a:schemeClr>
                </a:solidFill>
                <a:latin typeface="Arial" pitchFamily="34" charset="0"/>
                <a:cs typeface="Arial" pitchFamily="34" charset="0"/>
              </a:rPr>
              <a:t>. </a:t>
            </a:r>
          </a:p>
          <a:p>
            <a:pPr marL="285750" indent="-285750" algn="just">
              <a:buFont typeface="Arial" panose="020B0604020202020204" pitchFamily="34" charset="0"/>
              <a:buChar char="•"/>
            </a:pPr>
            <a:r>
              <a:rPr lang="el-GR" b="1" dirty="0">
                <a:solidFill>
                  <a:schemeClr val="tx2">
                    <a:lumMod val="50000"/>
                  </a:schemeClr>
                </a:solidFill>
                <a:latin typeface="Arial" pitchFamily="34" charset="0"/>
                <a:cs typeface="Arial" pitchFamily="34" charset="0"/>
              </a:rPr>
              <a:t>Εκτίμηση σχολικής επίδοσης βάσει του μέσου όρου της βαθμολογίας προηγούμενου </a:t>
            </a:r>
            <a:r>
              <a:rPr lang="el-GR" b="1" dirty="0" smtClean="0">
                <a:solidFill>
                  <a:schemeClr val="tx2">
                    <a:lumMod val="50000"/>
                  </a:schemeClr>
                </a:solidFill>
                <a:latin typeface="Arial" pitchFamily="34" charset="0"/>
                <a:cs typeface="Arial" pitchFamily="34" charset="0"/>
              </a:rPr>
              <a:t>τριμήνου. </a:t>
            </a:r>
            <a:r>
              <a:rPr lang="el-GR" b="1" dirty="0">
                <a:solidFill>
                  <a:schemeClr val="tx2">
                    <a:lumMod val="50000"/>
                  </a:schemeClr>
                </a:solidFill>
                <a:latin typeface="Arial" pitchFamily="34" charset="0"/>
                <a:cs typeface="Arial" pitchFamily="34" charset="0"/>
              </a:rPr>
              <a:t>Βαθμός &lt;17/20 θεωρήθηκε χαμηλή επίδοση. </a:t>
            </a:r>
          </a:p>
          <a:p>
            <a:pPr marL="285750" indent="-285750" algn="just">
              <a:buFont typeface="Arial" panose="020B0604020202020204" pitchFamily="34" charset="0"/>
              <a:buChar char="•"/>
            </a:pPr>
            <a:r>
              <a:rPr lang="el-GR" b="1" u="sng" dirty="0">
                <a:solidFill>
                  <a:schemeClr val="tx2">
                    <a:lumMod val="50000"/>
                  </a:schemeClr>
                </a:solidFill>
                <a:latin typeface="Arial" pitchFamily="34" charset="0"/>
                <a:cs typeface="Arial" pitchFamily="34" charset="0"/>
              </a:rPr>
              <a:t>Στατιστική ανάλυση:</a:t>
            </a:r>
            <a:r>
              <a:rPr lang="el-GR" b="1" dirty="0">
                <a:solidFill>
                  <a:schemeClr val="tx2">
                    <a:lumMod val="50000"/>
                  </a:schemeClr>
                </a:solidFill>
                <a:latin typeface="Arial" pitchFamily="34" charset="0"/>
                <a:cs typeface="Arial" pitchFamily="34" charset="0"/>
              </a:rPr>
              <a:t> εφαρμόστηκαν μοντέλα πολλαπλής γραμμικής (κλίμακα </a:t>
            </a:r>
            <a:r>
              <a:rPr lang="el-GR" b="1" dirty="0" err="1" smtClean="0">
                <a:solidFill>
                  <a:schemeClr val="tx2">
                    <a:lumMod val="50000"/>
                  </a:schemeClr>
                </a:solidFill>
                <a:latin typeface="Arial" pitchFamily="34" charset="0"/>
                <a:cs typeface="Arial" pitchFamily="34" charset="0"/>
              </a:rPr>
              <a:t>αυτοεκτιμούμενης</a:t>
            </a:r>
            <a:r>
              <a:rPr lang="el-GR" b="1" dirty="0" smtClean="0">
                <a:solidFill>
                  <a:schemeClr val="tx2">
                    <a:lumMod val="50000"/>
                  </a:schemeClr>
                </a:solidFill>
                <a:latin typeface="Arial" pitchFamily="34" charset="0"/>
                <a:cs typeface="Arial" pitchFamily="34" charset="0"/>
              </a:rPr>
              <a:t> </a:t>
            </a:r>
            <a:r>
              <a:rPr lang="el-GR" b="1" dirty="0">
                <a:solidFill>
                  <a:schemeClr val="tx2">
                    <a:lumMod val="50000"/>
                  </a:schemeClr>
                </a:solidFill>
                <a:latin typeface="Arial" pitchFamily="34" charset="0"/>
                <a:cs typeface="Arial" pitchFamily="34" charset="0"/>
              </a:rPr>
              <a:t>ευεξίας) και λογαριθμιστικής εξάρτησης (πιθανότητα χαμηλής επίδοσης).</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 Ορθογώνιο"/>
          <p:cNvSpPr/>
          <p:nvPr/>
        </p:nvSpPr>
        <p:spPr>
          <a:xfrm>
            <a:off x="1815049" y="90919"/>
            <a:ext cx="5186148" cy="369332"/>
          </a:xfrm>
          <a:prstGeom prst="rect">
            <a:avLst/>
          </a:prstGeom>
        </p:spPr>
        <p:txBody>
          <a:bodyPr wrap="square">
            <a:spAutoFit/>
          </a:bodyPr>
          <a:lstStyle/>
          <a:p>
            <a:pPr algn="ctr"/>
            <a:r>
              <a:rPr lang="el-GR" sz="1800" b="1" dirty="0">
                <a:solidFill>
                  <a:schemeClr val="tx2">
                    <a:lumMod val="60000"/>
                    <a:lumOff val="40000"/>
                  </a:schemeClr>
                </a:solidFill>
                <a:latin typeface="Arial" pitchFamily="34" charset="0"/>
                <a:ea typeface="Calibri" panose="020F0502020204030204" pitchFamily="34" charset="0"/>
                <a:cs typeface="Arial" pitchFamily="34" charset="0"/>
              </a:rPr>
              <a:t>Αποτελέσματα</a:t>
            </a:r>
          </a:p>
        </p:txBody>
      </p:sp>
      <p:graphicFrame>
        <p:nvGraphicFramePr>
          <p:cNvPr id="10" name="Πίνακας 2"/>
          <p:cNvGraphicFramePr>
            <a:graphicFrameLocks noGrp="1"/>
          </p:cNvGraphicFramePr>
          <p:nvPr>
            <p:extLst>
              <p:ext uri="{D42A27DB-BD31-4B8C-83A1-F6EECF244321}">
                <p14:modId xmlns:p14="http://schemas.microsoft.com/office/powerpoint/2010/main" xmlns="" val="2912582050"/>
              </p:ext>
            </p:extLst>
          </p:nvPr>
        </p:nvGraphicFramePr>
        <p:xfrm>
          <a:off x="74919" y="728825"/>
          <a:ext cx="3283530" cy="4197386"/>
        </p:xfrm>
        <a:graphic>
          <a:graphicData uri="http://schemas.openxmlformats.org/drawingml/2006/table">
            <a:tbl>
              <a:tblPr>
                <a:tableStyleId>{775DCB02-9BB8-47FD-8907-85C794F793BA}</a:tableStyleId>
              </a:tblPr>
              <a:tblGrid>
                <a:gridCol w="2017117">
                  <a:extLst>
                    <a:ext uri="{9D8B030D-6E8A-4147-A177-3AD203B41FA5}">
                      <a16:colId xmlns:a16="http://schemas.microsoft.com/office/drawing/2014/main" xmlns="" val="20000"/>
                    </a:ext>
                  </a:extLst>
                </a:gridCol>
                <a:gridCol w="552904">
                  <a:extLst>
                    <a:ext uri="{9D8B030D-6E8A-4147-A177-3AD203B41FA5}">
                      <a16:colId xmlns:a16="http://schemas.microsoft.com/office/drawing/2014/main" xmlns="" val="20001"/>
                    </a:ext>
                  </a:extLst>
                </a:gridCol>
                <a:gridCol w="332509">
                  <a:extLst>
                    <a:ext uri="{9D8B030D-6E8A-4147-A177-3AD203B41FA5}">
                      <a16:colId xmlns:a16="http://schemas.microsoft.com/office/drawing/2014/main" xmlns="" val="3128196580"/>
                    </a:ext>
                  </a:extLst>
                </a:gridCol>
                <a:gridCol w="381000">
                  <a:extLst>
                    <a:ext uri="{9D8B030D-6E8A-4147-A177-3AD203B41FA5}">
                      <a16:colId xmlns:a16="http://schemas.microsoft.com/office/drawing/2014/main" xmlns="" val="2266647813"/>
                    </a:ext>
                  </a:extLst>
                </a:gridCol>
              </a:tblGrid>
              <a:tr h="308805">
                <a:tc>
                  <a:txBody>
                    <a:bodyPr/>
                    <a:lstStyle/>
                    <a:p>
                      <a:pPr algn="ctr"/>
                      <a:r>
                        <a:rPr lang="el-GR" sz="1000" b="1" dirty="0">
                          <a:solidFill>
                            <a:schemeClr val="bg1"/>
                          </a:solidFill>
                          <a:latin typeface="Arial" panose="020B0604020202020204" pitchFamily="34" charset="0"/>
                          <a:cs typeface="Arial" panose="020B0604020202020204" pitchFamily="34" charset="0"/>
                        </a:rPr>
                        <a:t>Πίνακας 1: Ευεξία</a:t>
                      </a:r>
                      <a:endParaRPr lang="en-US" sz="1000" b="1" dirty="0">
                        <a:solidFill>
                          <a:schemeClr val="bg1"/>
                        </a:solidFill>
                        <a:latin typeface="Arial" panose="020B0604020202020204" pitchFamily="34" charset="0"/>
                        <a:cs typeface="Arial" panose="020B0604020202020204" pitchFamily="34" charset="0"/>
                      </a:endParaRPr>
                    </a:p>
                  </a:txBody>
                  <a:tcPr marL="45720" marR="45720" marT="0" marB="0" anchor="ctr">
                    <a:solidFill>
                      <a:srgbClr val="00B0F0"/>
                    </a:solidFill>
                  </a:tcPr>
                </a:tc>
                <a:tc>
                  <a:txBody>
                    <a:bodyPr/>
                    <a:lstStyle/>
                    <a:p>
                      <a:pPr algn="ctr" fontAlgn="b"/>
                      <a:r>
                        <a:rPr lang="el-GR" sz="800" b="1" u="none" strike="noStrike" dirty="0">
                          <a:solidFill>
                            <a:schemeClr val="bg1"/>
                          </a:solidFill>
                          <a:effectLst/>
                          <a:latin typeface="Arial" pitchFamily="34" charset="0"/>
                          <a:cs typeface="Arial" pitchFamily="34" charset="0"/>
                        </a:rPr>
                        <a:t>β</a:t>
                      </a:r>
                      <a:endParaRPr lang="el-GR" sz="800" b="1" i="1" u="none" strike="noStrike" dirty="0">
                        <a:solidFill>
                          <a:schemeClr val="bg1"/>
                        </a:solidFill>
                        <a:effectLst/>
                        <a:latin typeface="Arial" pitchFamily="34" charset="0"/>
                        <a:cs typeface="Arial" pitchFamily="34" charset="0"/>
                      </a:endParaRPr>
                    </a:p>
                  </a:txBody>
                  <a:tcPr marL="45720" marR="45720" marT="0" marB="0" anchor="ctr">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rgbClr val="00B0F0"/>
                    </a:solidFill>
                  </a:tcPr>
                </a:tc>
                <a:tc gridSpan="2">
                  <a:txBody>
                    <a:bodyPr/>
                    <a:lstStyle/>
                    <a:p>
                      <a:pPr algn="ctr"/>
                      <a:r>
                        <a:rPr lang="el-GR" sz="800" b="1" u="none" strike="noStrike" dirty="0">
                          <a:solidFill>
                            <a:schemeClr val="bg1"/>
                          </a:solidFill>
                          <a:effectLst/>
                          <a:latin typeface="Arial" pitchFamily="34" charset="0"/>
                          <a:cs typeface="Arial" pitchFamily="34" charset="0"/>
                        </a:rPr>
                        <a:t>95% ΔΕ</a:t>
                      </a:r>
                      <a:endParaRPr lang="en-US" dirty="0">
                        <a:solidFill>
                          <a:schemeClr val="bg1"/>
                        </a:solidFill>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rgbClr val="00B0F0"/>
                    </a:solidFill>
                  </a:tcPr>
                </a:tc>
                <a:tc hMerge="1">
                  <a:txBody>
                    <a:bodyPr/>
                    <a:lstStyle/>
                    <a:p>
                      <a:endParaRPr lang="en-US"/>
                    </a:p>
                  </a:txBody>
                  <a:tcPr marL="4917" marR="4917" marT="4917" marB="0" anchor="b">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xmlns="" val="10001"/>
                  </a:ext>
                </a:extLst>
              </a:tr>
              <a:tr h="113736">
                <a:tc>
                  <a:txBody>
                    <a:bodyPr/>
                    <a:lstStyle/>
                    <a:p>
                      <a:pPr algn="l" fontAlgn="b"/>
                      <a:r>
                        <a:rPr lang="el-GR" sz="800" b="1" u="none" strike="noStrike" dirty="0">
                          <a:solidFill>
                            <a:schemeClr val="tx2">
                              <a:lumMod val="50000"/>
                            </a:schemeClr>
                          </a:solidFill>
                          <a:effectLst/>
                          <a:latin typeface="Arial" pitchFamily="34" charset="0"/>
                          <a:cs typeface="Arial" pitchFamily="34" charset="0"/>
                        </a:rPr>
                        <a:t>Ηλικία</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b">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0,64</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-0,99</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2,28</a:t>
                      </a:r>
                      <a:endParaRPr lang="el-GR" sz="800" b="0" i="0" u="none" strike="noStrike">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13736">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Φύλο</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Αγόρι</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800" b="1" i="0" u="none" strike="noStrike" dirty="0">
                          <a:solidFill>
                            <a:schemeClr val="tx1"/>
                          </a:solidFill>
                          <a:effectLst/>
                          <a:latin typeface="Arial" pitchFamily="34" charset="0"/>
                          <a:cs typeface="Arial" pitchFamily="34" charset="0"/>
                        </a:rPr>
                        <a:t>κατ. αναφοράς</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l-GR" sz="800" b="1" i="0" u="none" strike="noStrike" dirty="0">
                        <a:solidFill>
                          <a:schemeClr val="tx2">
                            <a:lumMod val="50000"/>
                          </a:schemeClr>
                        </a:solidFill>
                        <a:effectLst/>
                        <a:latin typeface="Arial" pitchFamily="34" charset="0"/>
                        <a:cs typeface="Arial" pitchFamily="34" charset="0"/>
                      </a:endParaRPr>
                    </a:p>
                  </a:txBody>
                  <a:tcPr marL="4917" marR="4917" marT="4917"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4"/>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Κορίτσι</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-3,71</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-5,82</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-1,60</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207285">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Οικογεν</a:t>
                      </a:r>
                      <a:r>
                        <a:rPr lang="en-US" sz="800" b="1" u="none" strike="noStrike" dirty="0">
                          <a:solidFill>
                            <a:schemeClr val="tx2">
                              <a:lumMod val="50000"/>
                            </a:schemeClr>
                          </a:solidFill>
                          <a:effectLst/>
                          <a:latin typeface="Arial" pitchFamily="34" charset="0"/>
                          <a:cs typeface="Arial" pitchFamily="34" charset="0"/>
                        </a:rPr>
                        <a:t>.</a:t>
                      </a:r>
                      <a:r>
                        <a:rPr lang="el-GR" sz="800" b="1" u="none" strike="noStrike" dirty="0">
                          <a:solidFill>
                            <a:schemeClr val="tx2">
                              <a:lumMod val="50000"/>
                            </a:schemeClr>
                          </a:solidFill>
                          <a:effectLst/>
                          <a:latin typeface="Arial" pitchFamily="34" charset="0"/>
                          <a:cs typeface="Arial" pitchFamily="34" charset="0"/>
                        </a:rPr>
                        <a:t> κλίμακα ευημερίας (FAS SES)</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0-4 χαμηλό</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800" b="1" i="0" u="none" strike="noStrike" dirty="0">
                          <a:solidFill>
                            <a:schemeClr val="tx1"/>
                          </a:solidFill>
                          <a:effectLst/>
                          <a:latin typeface="Arial" pitchFamily="34" charset="0"/>
                          <a:cs typeface="Arial" pitchFamily="34" charset="0"/>
                        </a:rPr>
                        <a:t>κατ. αναφοράς</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l-GR" sz="800" b="1" i="0" u="none" strike="noStrike" dirty="0">
                        <a:solidFill>
                          <a:schemeClr val="tx2">
                            <a:lumMod val="50000"/>
                          </a:schemeClr>
                        </a:solidFill>
                        <a:effectLst/>
                        <a:latin typeface="Arial" pitchFamily="34" charset="0"/>
                        <a:cs typeface="Arial" pitchFamily="34" charset="0"/>
                      </a:endParaRPr>
                    </a:p>
                  </a:txBody>
                  <a:tcPr marL="4917" marR="4917" marT="4917"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7"/>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5-6 μεσαίο</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2,22</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-0,18</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4,61</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7-9 υψηλό</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2,99</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0,20</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5,79</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113736">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Σχολική τάξη</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Α'</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800" b="1" i="0" u="none" strike="noStrike" dirty="0">
                          <a:solidFill>
                            <a:schemeClr val="tx1"/>
                          </a:solidFill>
                          <a:effectLst/>
                          <a:latin typeface="Arial" pitchFamily="34" charset="0"/>
                          <a:cs typeface="Arial" pitchFamily="34" charset="0"/>
                        </a:rPr>
                        <a:t>κατ. αναφοράς</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l-GR" sz="800" b="1" i="0" u="none" strike="noStrike" dirty="0">
                        <a:solidFill>
                          <a:schemeClr val="tx2">
                            <a:lumMod val="50000"/>
                          </a:schemeClr>
                        </a:solidFill>
                        <a:effectLst/>
                        <a:latin typeface="Arial" pitchFamily="34" charset="0"/>
                        <a:cs typeface="Arial" pitchFamily="34" charset="0"/>
                      </a:endParaRPr>
                    </a:p>
                  </a:txBody>
                  <a:tcPr marL="4917" marR="4917" marT="4917"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1"/>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Β'</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-0,56</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-3,60</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2,47</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Γ'</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-2,53</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-6,70</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1,64</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3"/>
                  </a:ext>
                </a:extLst>
              </a:tr>
              <a:tr h="113736">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Εθνικότητα</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4"/>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Ελληνική</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800" b="1" i="0" u="none" strike="noStrike" dirty="0">
                          <a:solidFill>
                            <a:schemeClr val="tx1"/>
                          </a:solidFill>
                          <a:effectLst/>
                          <a:latin typeface="Arial" pitchFamily="34" charset="0"/>
                          <a:cs typeface="Arial" pitchFamily="34" charset="0"/>
                        </a:rPr>
                        <a:t>κατ. αναφοράς</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l-GR" sz="800" b="1" i="0" u="none" strike="noStrike" dirty="0">
                        <a:solidFill>
                          <a:schemeClr val="tx2">
                            <a:lumMod val="50000"/>
                          </a:schemeClr>
                        </a:solidFill>
                        <a:effectLst/>
                        <a:latin typeface="Arial" pitchFamily="34" charset="0"/>
                        <a:cs typeface="Arial" pitchFamily="34" charset="0"/>
                      </a:endParaRPr>
                    </a:p>
                  </a:txBody>
                  <a:tcPr marL="4917" marR="4917" marT="4917"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5"/>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Άλλη</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-3,76</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-6,33</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-1,18</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6"/>
                  </a:ext>
                </a:extLst>
              </a:tr>
              <a:tr h="113736">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Μορφωτικό επίπεδο γονέων</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800" b="1" i="0" u="none" strike="noStrike" dirty="0">
                          <a:solidFill>
                            <a:schemeClr val="tx1"/>
                          </a:solidFill>
                          <a:effectLst/>
                          <a:latin typeface="Arial" pitchFamily="34" charset="0"/>
                          <a:cs typeface="Arial" pitchFamily="34" charset="0"/>
                        </a:rPr>
                        <a:t>κατ. αναφοράς</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l-GR" sz="800" b="1" i="0" u="none" strike="noStrike" dirty="0">
                        <a:solidFill>
                          <a:schemeClr val="tx2">
                            <a:lumMod val="50000"/>
                          </a:schemeClr>
                        </a:solidFill>
                        <a:effectLst/>
                        <a:latin typeface="Arial" pitchFamily="34" charset="0"/>
                        <a:cs typeface="Arial" pitchFamily="34" charset="0"/>
                      </a:endParaRPr>
                    </a:p>
                  </a:txBody>
                  <a:tcPr marL="4917" marR="4917" marT="4917"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17"/>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Χαμηλό ή μεσαίο</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8"/>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Τουλάχιστον ένας με υψηλό</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-1,03</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-3,42</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1,36</a:t>
                      </a:r>
                      <a:endParaRPr lang="el-GR" sz="800" b="0" i="0" u="none" strike="noStrike">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9"/>
                  </a:ext>
                </a:extLst>
              </a:tr>
              <a:tr h="113736">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Ζει με γονείς*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0"/>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Όχι </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3">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800" b="1" i="0" u="none" strike="noStrike" dirty="0">
                          <a:solidFill>
                            <a:schemeClr val="tx1"/>
                          </a:solidFill>
                          <a:effectLst/>
                          <a:latin typeface="Arial" pitchFamily="34" charset="0"/>
                          <a:cs typeface="Arial" pitchFamily="34" charset="0"/>
                        </a:rPr>
                        <a:t>κατ. αναφοράς</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l-GR" sz="800" b="1" i="0" u="none" strike="noStrike" dirty="0">
                        <a:solidFill>
                          <a:schemeClr val="tx2">
                            <a:lumMod val="50000"/>
                          </a:schemeClr>
                        </a:solidFill>
                        <a:effectLst/>
                        <a:latin typeface="Arial" pitchFamily="34" charset="0"/>
                        <a:cs typeface="Arial" pitchFamily="34" charset="0"/>
                      </a:endParaRPr>
                    </a:p>
                  </a:txBody>
                  <a:tcPr marL="4917" marR="4917" marT="4917"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21"/>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Ναι</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0,30</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-2,26</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2,86</a:t>
                      </a:r>
                      <a:endParaRPr lang="el-GR" sz="800" b="0" i="0" u="none" strike="noStrike">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2"/>
                  </a:ext>
                </a:extLst>
              </a:tr>
              <a:tr h="172261">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Βαθμός ενασχόλησης με το internet (8-40)</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-0,02</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-0,19</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0,16</a:t>
                      </a:r>
                      <a:endParaRPr lang="el-GR" sz="800" b="0" i="0" u="none" strike="noStrike">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3"/>
                  </a:ext>
                </a:extLst>
              </a:tr>
              <a:tr h="165864">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Αίσθηση προσωπικής ανασφάλειας (5-25)</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-1,03</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-1,40</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-0,65</a:t>
                      </a:r>
                      <a:endParaRPr lang="el-GR" sz="800" b="0" i="0" u="none" strike="noStrike">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4"/>
                  </a:ext>
                </a:extLst>
              </a:tr>
              <a:tr h="145616">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ΔΜΣ (αυτοαναφορά ύψους και βάρους)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-0,43</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-0,75</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-0,12</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5"/>
                  </a:ext>
                </a:extLst>
              </a:tr>
              <a:tr h="113736">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Ώρες καθιστικής ζωής (</a:t>
                      </a:r>
                      <a:r>
                        <a:rPr lang="en-US" sz="800" b="1" u="none" strike="noStrike" dirty="0" err="1">
                          <a:solidFill>
                            <a:schemeClr val="tx2">
                              <a:lumMod val="50000"/>
                            </a:schemeClr>
                          </a:solidFill>
                          <a:effectLst/>
                          <a:latin typeface="Arial" pitchFamily="34" charset="0"/>
                          <a:cs typeface="Arial" pitchFamily="34" charset="0"/>
                        </a:rPr>
                        <a:t>tertiles</a:t>
                      </a:r>
                      <a:r>
                        <a:rPr lang="en-US" sz="800" b="1" u="none" strike="noStrike" dirty="0">
                          <a:solidFill>
                            <a:schemeClr val="tx2">
                              <a:lumMod val="50000"/>
                            </a:schemeClr>
                          </a:solidFill>
                          <a:effectLst/>
                          <a:latin typeface="Arial" pitchFamily="34" charset="0"/>
                          <a:cs typeface="Arial" pitchFamily="34" charset="0"/>
                        </a:rPr>
                        <a:t>)</a:t>
                      </a:r>
                      <a:endParaRPr lang="en-US"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6"/>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έως 5 ώρες την ημέρα</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3">
                  <a:txBody>
                    <a:bodyPr/>
                    <a:lstStyle/>
                    <a:p>
                      <a:pPr algn="l" fontAlgn="ctr"/>
                      <a:r>
                        <a:rPr lang="el-GR" sz="800" b="1" i="0" u="none" strike="noStrike" dirty="0">
                          <a:solidFill>
                            <a:schemeClr val="tx1"/>
                          </a:solidFill>
                          <a:effectLst/>
                          <a:latin typeface="Arial" pitchFamily="34" charset="0"/>
                          <a:cs typeface="Arial" pitchFamily="34" charset="0"/>
                        </a:rPr>
                        <a:t>κατ. αναφοράς</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tcPr>
                </a:tc>
                <a:tc hMerge="1">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917" marR="4917" marT="4917"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27"/>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από 5 έως 8 ώρες την ημέρα</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1,34</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a:solidFill>
                            <a:schemeClr val="tx1"/>
                          </a:solidFill>
                          <a:effectLst/>
                          <a:latin typeface="Arial" pitchFamily="34" charset="0"/>
                          <a:cs typeface="Arial" pitchFamily="34" charset="0"/>
                        </a:rPr>
                        <a:t>-1,18</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3,86</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8"/>
                  </a:ext>
                </a:extLst>
              </a:tr>
              <a:tr h="113736">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πάνω από 8 ώρες την ημέρα</a:t>
                      </a:r>
                      <a:endParaRPr lang="el-GR" sz="800" b="0" i="1"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0,68</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-2,06</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3,41</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9"/>
                  </a:ext>
                </a:extLst>
              </a:tr>
              <a:tr h="106356">
                <a:tc>
                  <a:txBody>
                    <a:bodyPr/>
                    <a:lstStyle/>
                    <a:p>
                      <a:pPr algn="ctr" fontAlgn="ctr"/>
                      <a:r>
                        <a:rPr lang="el-GR" sz="800" b="0" i="0" u="none" strike="noStrike" dirty="0">
                          <a:solidFill>
                            <a:schemeClr val="tx2">
                              <a:lumMod val="50000"/>
                            </a:schemeClr>
                          </a:solidFill>
                          <a:effectLst/>
                          <a:latin typeface="Arial" pitchFamily="34" charset="0"/>
                          <a:cs typeface="Arial" pitchFamily="34" charset="0"/>
                        </a:rPr>
                        <a:t>Άγνωστος αριθμός</a:t>
                      </a:r>
                      <a:r>
                        <a:rPr lang="en-US" sz="800" b="0" i="0" u="none" strike="noStrike" dirty="0">
                          <a:solidFill>
                            <a:schemeClr val="tx2">
                              <a:lumMod val="50000"/>
                            </a:schemeClr>
                          </a:solidFill>
                          <a:effectLst/>
                          <a:latin typeface="Arial" pitchFamily="34" charset="0"/>
                          <a:cs typeface="Arial" pitchFamily="34" charset="0"/>
                        </a:rPr>
                        <a:t> </a:t>
                      </a:r>
                      <a:r>
                        <a:rPr lang="en-US" sz="800" b="0" i="1" u="none" strike="noStrike" dirty="0">
                          <a:solidFill>
                            <a:schemeClr val="tx2">
                              <a:lumMod val="50000"/>
                            </a:schemeClr>
                          </a:solidFill>
                          <a:effectLst/>
                          <a:latin typeface="Arial" pitchFamily="34" charset="0"/>
                          <a:cs typeface="Arial" pitchFamily="34" charset="0"/>
                        </a:rPr>
                        <a:t>(Unknown)</a:t>
                      </a: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2,49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-1,43</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0" u="none" strike="noStrike" dirty="0">
                          <a:solidFill>
                            <a:schemeClr val="tx1"/>
                          </a:solidFill>
                          <a:effectLst/>
                          <a:latin typeface="Arial" pitchFamily="34" charset="0"/>
                          <a:cs typeface="Arial" pitchFamily="34" charset="0"/>
                        </a:rPr>
                        <a:t>6,42</a:t>
                      </a:r>
                      <a:endParaRPr lang="el-GR" sz="800" b="0" i="0" u="none" strike="noStrike" dirty="0">
                        <a:solidFill>
                          <a:schemeClr val="tx1"/>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30"/>
                  </a:ext>
                </a:extLst>
              </a:tr>
            </a:tbl>
          </a:graphicData>
        </a:graphic>
      </p:graphicFrame>
      <p:graphicFrame>
        <p:nvGraphicFramePr>
          <p:cNvPr id="12" name="Πίνακας 11"/>
          <p:cNvGraphicFramePr>
            <a:graphicFrameLocks noGrp="1"/>
          </p:cNvGraphicFramePr>
          <p:nvPr>
            <p:extLst>
              <p:ext uri="{D42A27DB-BD31-4B8C-83A1-F6EECF244321}">
                <p14:modId xmlns:p14="http://schemas.microsoft.com/office/powerpoint/2010/main" xmlns="" val="1256666260"/>
              </p:ext>
            </p:extLst>
          </p:nvPr>
        </p:nvGraphicFramePr>
        <p:xfrm>
          <a:off x="5633153" y="729680"/>
          <a:ext cx="3484419" cy="4413820"/>
        </p:xfrm>
        <a:graphic>
          <a:graphicData uri="http://schemas.openxmlformats.org/drawingml/2006/table">
            <a:tbl>
              <a:tblPr>
                <a:tableStyleId>{775DCB02-9BB8-47FD-8907-85C794F793BA}</a:tableStyleId>
              </a:tblPr>
              <a:tblGrid>
                <a:gridCol w="2085109">
                  <a:extLst>
                    <a:ext uri="{9D8B030D-6E8A-4147-A177-3AD203B41FA5}">
                      <a16:colId xmlns:a16="http://schemas.microsoft.com/office/drawing/2014/main" xmlns="" val="20000"/>
                    </a:ext>
                  </a:extLst>
                </a:gridCol>
                <a:gridCol w="595742">
                  <a:extLst>
                    <a:ext uri="{9D8B030D-6E8A-4147-A177-3AD203B41FA5}">
                      <a16:colId xmlns:a16="http://schemas.microsoft.com/office/drawing/2014/main" xmlns="" val="20001"/>
                    </a:ext>
                  </a:extLst>
                </a:gridCol>
                <a:gridCol w="360223">
                  <a:extLst>
                    <a:ext uri="{9D8B030D-6E8A-4147-A177-3AD203B41FA5}">
                      <a16:colId xmlns:a16="http://schemas.microsoft.com/office/drawing/2014/main" xmlns="" val="1268397190"/>
                    </a:ext>
                  </a:extLst>
                </a:gridCol>
                <a:gridCol w="443345">
                  <a:extLst>
                    <a:ext uri="{9D8B030D-6E8A-4147-A177-3AD203B41FA5}">
                      <a16:colId xmlns:a16="http://schemas.microsoft.com/office/drawing/2014/main" xmlns="" val="20003"/>
                    </a:ext>
                  </a:extLst>
                </a:gridCol>
              </a:tblGrid>
              <a:tr h="267734">
                <a:tc>
                  <a:txBody>
                    <a:bodyPr/>
                    <a:lstStyle/>
                    <a:p>
                      <a:pPr algn="ctr" fontAlgn="ctr"/>
                      <a:r>
                        <a:rPr lang="el-GR" sz="1000" b="1" u="none" strike="noStrike" dirty="0">
                          <a:solidFill>
                            <a:schemeClr val="bg1"/>
                          </a:solidFill>
                          <a:effectLst/>
                          <a:latin typeface="Arial" pitchFamily="34" charset="0"/>
                          <a:cs typeface="Arial" pitchFamily="34" charset="0"/>
                        </a:rPr>
                        <a:t>Πίνακας 2: Χαμηλή σχολική επίδοση (βαθμός &lt;17/20)</a:t>
                      </a:r>
                      <a:endParaRPr lang="el-GR" sz="1000" b="1" i="0" u="none" strike="noStrike" dirty="0">
                        <a:solidFill>
                          <a:schemeClr val="bg1"/>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rgbClr val="0070C0"/>
                    </a:solidFill>
                  </a:tcPr>
                </a:tc>
                <a:tc>
                  <a:txBody>
                    <a:bodyPr/>
                    <a:lstStyle/>
                    <a:p>
                      <a:pPr algn="ctr" fontAlgn="b"/>
                      <a:r>
                        <a:rPr lang="en-US" sz="800" b="1" u="none" strike="noStrike" dirty="0">
                          <a:solidFill>
                            <a:schemeClr val="bg1"/>
                          </a:solidFill>
                          <a:effectLst/>
                          <a:latin typeface="Arial" pitchFamily="34" charset="0"/>
                          <a:cs typeface="Arial" pitchFamily="34" charset="0"/>
                        </a:rPr>
                        <a:t>OR</a:t>
                      </a:r>
                    </a:p>
                  </a:txBody>
                  <a:tcPr marL="4768" marR="4768" marT="4768" marB="0" anchor="ctr">
                    <a:lnL w="12700" cap="flat" cmpd="sng" algn="ctr">
                      <a:solidFill>
                        <a:schemeClr val="tx2">
                          <a:lumMod val="50000"/>
                        </a:schemeClr>
                      </a:solidFill>
                      <a:prstDash val="solid"/>
                      <a:round/>
                      <a:headEnd type="none" w="med" len="med"/>
                      <a:tailEnd type="none" w="med" len="med"/>
                    </a:lnL>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rgbClr val="0070C0"/>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l-GR" sz="800" b="1" u="none" strike="noStrike" dirty="0">
                          <a:solidFill>
                            <a:schemeClr val="bg1"/>
                          </a:solidFill>
                          <a:effectLst/>
                          <a:latin typeface="Arial" pitchFamily="34" charset="0"/>
                          <a:cs typeface="Arial" pitchFamily="34" charset="0"/>
                        </a:rPr>
                        <a:t>95% ΔΕ</a:t>
                      </a:r>
                      <a:endParaRPr lang="en-US" sz="800" b="1" i="1" u="none" strike="noStrike" dirty="0">
                        <a:solidFill>
                          <a:schemeClr val="bg1"/>
                        </a:solidFill>
                        <a:effectLst/>
                        <a:latin typeface="Arial" pitchFamily="34" charset="0"/>
                        <a:cs typeface="Arial" pitchFamily="34" charset="0"/>
                      </a:endParaRPr>
                    </a:p>
                  </a:txBody>
                  <a:tcPr marL="4768" marR="4768" marT="4768" marB="0" anchor="ct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rgbClr val="0070C0"/>
                    </a:solidFill>
                  </a:tcPr>
                </a:tc>
                <a:tc hMerge="1">
                  <a:txBody>
                    <a:bodyPr/>
                    <a:lstStyle/>
                    <a:p>
                      <a:endParaRPr lang="el-GR"/>
                    </a:p>
                  </a:txBody>
                  <a:tcPr/>
                </a:tc>
                <a:extLst>
                  <a:ext uri="{0D108BD9-81ED-4DB2-BD59-A6C34878D82A}">
                    <a16:rowId xmlns:a16="http://schemas.microsoft.com/office/drawing/2014/main" xmlns="" val="10000"/>
                  </a:ext>
                </a:extLst>
              </a:tr>
              <a:tr h="229288">
                <a:tc>
                  <a:txBody>
                    <a:bodyPr/>
                    <a:lstStyle/>
                    <a:p>
                      <a:pPr algn="l" fontAlgn="b"/>
                      <a:r>
                        <a:rPr lang="el-GR" sz="800" b="1" u="none" strike="noStrike" dirty="0">
                          <a:solidFill>
                            <a:schemeClr val="tx2">
                              <a:lumMod val="50000"/>
                            </a:schemeClr>
                          </a:solidFill>
                          <a:effectLst/>
                          <a:latin typeface="Arial" pitchFamily="34" charset="0"/>
                          <a:cs typeface="Arial" pitchFamily="34" charset="0"/>
                        </a:rPr>
                        <a:t>Σκορ ευεξίας (%)</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0,99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0,97</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1,01</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2"/>
                  </a:ext>
                </a:extLst>
              </a:tr>
              <a:tr h="133867">
                <a:tc>
                  <a:txBody>
                    <a:bodyPr/>
                    <a:lstStyle/>
                    <a:p>
                      <a:pPr algn="l" fontAlgn="b"/>
                      <a:r>
                        <a:rPr lang="el-GR" sz="800" b="1" u="none" strike="noStrike" dirty="0">
                          <a:solidFill>
                            <a:schemeClr val="tx2">
                              <a:lumMod val="50000"/>
                            </a:schemeClr>
                          </a:solidFill>
                          <a:effectLst/>
                          <a:latin typeface="Arial" pitchFamily="34" charset="0"/>
                          <a:cs typeface="Arial" pitchFamily="34" charset="0"/>
                        </a:rPr>
                        <a:t>Ηλικία</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0,99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0,68</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1,46</a:t>
                      </a: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3"/>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Φύλο</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4"/>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Αγόρι</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l-GR" sz="800" b="1" u="none" strike="noStrike" dirty="0">
                          <a:solidFill>
                            <a:schemeClr val="tx2">
                              <a:lumMod val="50000"/>
                            </a:schemeClr>
                          </a:solidFill>
                          <a:effectLst/>
                          <a:latin typeface="Arial" pitchFamily="34" charset="0"/>
                          <a:cs typeface="Arial" pitchFamily="34" charset="0"/>
                        </a:rPr>
                        <a:t>κατ. αναφοράς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accent1">
                        <a:lumMod val="20000"/>
                        <a:lumOff val="80000"/>
                      </a:schemeClr>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5"/>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Κορίτσι</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0,44</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rgbClr val="C00000"/>
                          </a:solidFill>
                          <a:effectLst/>
                          <a:latin typeface="Arial" pitchFamily="34" charset="0"/>
                          <a:cs typeface="Arial" pitchFamily="34" charset="0"/>
                        </a:rPr>
                        <a:t>0,28</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0,69</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6"/>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Οικογεν</a:t>
                      </a:r>
                      <a:r>
                        <a:rPr lang="en-US" sz="800" b="1" u="none" strike="noStrike" dirty="0">
                          <a:solidFill>
                            <a:schemeClr val="tx2">
                              <a:lumMod val="50000"/>
                            </a:schemeClr>
                          </a:solidFill>
                          <a:effectLst/>
                          <a:latin typeface="Arial" pitchFamily="34" charset="0"/>
                          <a:cs typeface="Arial" pitchFamily="34" charset="0"/>
                        </a:rPr>
                        <a:t>.</a:t>
                      </a:r>
                      <a:r>
                        <a:rPr lang="el-GR" sz="800" b="1" u="none" strike="noStrike" dirty="0">
                          <a:solidFill>
                            <a:schemeClr val="tx2">
                              <a:lumMod val="50000"/>
                            </a:schemeClr>
                          </a:solidFill>
                          <a:effectLst/>
                          <a:latin typeface="Arial" pitchFamily="34" charset="0"/>
                          <a:cs typeface="Arial" pitchFamily="34" charset="0"/>
                        </a:rPr>
                        <a:t> κλίμακα ευημερίας (FAS SES)</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7"/>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0-4 χαμηλό</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l" fontAlgn="ctr"/>
                      <a:r>
                        <a:rPr lang="el-GR" sz="800" b="1" u="none" strike="noStrike" dirty="0">
                          <a:solidFill>
                            <a:schemeClr val="tx2">
                              <a:lumMod val="50000"/>
                            </a:schemeClr>
                          </a:solidFill>
                          <a:effectLst/>
                          <a:latin typeface="Arial" pitchFamily="34" charset="0"/>
                          <a:cs typeface="Arial" pitchFamily="34" charset="0"/>
                        </a:rPr>
                        <a:t>κατ. αναφοράς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8"/>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5-6 μεσαίο</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0,99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0,59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1,64</a:t>
                      </a: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09"/>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7-9 υψηλό</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0,57</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rgbClr val="C00000"/>
                          </a:solidFill>
                          <a:effectLst/>
                          <a:latin typeface="Arial" pitchFamily="34" charset="0"/>
                          <a:cs typeface="Arial" pitchFamily="34" charset="0"/>
                        </a:rPr>
                        <a:t>0,32</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1,03</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0"/>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Σχολική τάξη</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1"/>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Α'</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l" fontAlgn="ctr"/>
                      <a:r>
                        <a:rPr lang="el-GR" sz="800" b="1" u="none" strike="noStrike" dirty="0">
                          <a:solidFill>
                            <a:schemeClr val="tx2">
                              <a:lumMod val="50000"/>
                            </a:schemeClr>
                          </a:solidFill>
                          <a:effectLst/>
                          <a:latin typeface="Arial" pitchFamily="34" charset="0"/>
                          <a:cs typeface="Arial" pitchFamily="34" charset="0"/>
                        </a:rPr>
                        <a:t>κατ. αναφοράς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2"/>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Β'</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1,40</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0,72</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2,73</a:t>
                      </a: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3"/>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Γ'</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2,06</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0,79</a:t>
                      </a: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5,34</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4"/>
                  </a:ext>
                </a:extLst>
              </a:tr>
              <a:tr h="133867">
                <a:tc>
                  <a:txBody>
                    <a:bodyPr/>
                    <a:lstStyle/>
                    <a:p>
                      <a:pPr algn="l" fontAlgn="ctr"/>
                      <a:r>
                        <a:rPr lang="el-GR" sz="800" b="1" u="none" strike="noStrike">
                          <a:solidFill>
                            <a:schemeClr val="tx2">
                              <a:lumMod val="50000"/>
                            </a:schemeClr>
                          </a:solidFill>
                          <a:effectLst/>
                          <a:latin typeface="Arial" pitchFamily="34" charset="0"/>
                          <a:cs typeface="Arial" pitchFamily="34" charset="0"/>
                        </a:rPr>
                        <a:t>Εθνικότητα</a:t>
                      </a:r>
                      <a:endParaRPr lang="el-GR" sz="800" b="1" i="0" u="none" strike="noStrike">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5"/>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Ελληνική</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l" fontAlgn="ctr"/>
                      <a:r>
                        <a:rPr lang="el-GR" sz="800" b="1" u="none" strike="noStrike" dirty="0">
                          <a:solidFill>
                            <a:schemeClr val="tx2">
                              <a:lumMod val="50000"/>
                            </a:schemeClr>
                          </a:solidFill>
                          <a:effectLst/>
                          <a:latin typeface="Arial" pitchFamily="34" charset="0"/>
                          <a:cs typeface="Arial" pitchFamily="34" charset="0"/>
                        </a:rPr>
                        <a:t>κατ. αναφοράς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6"/>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Άλλη</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3,70</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rgbClr val="C00000"/>
                          </a:solidFill>
                          <a:effectLst/>
                          <a:latin typeface="Arial" pitchFamily="34" charset="0"/>
                          <a:cs typeface="Arial" pitchFamily="34" charset="0"/>
                        </a:rPr>
                        <a:t>2,09</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6,54</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7"/>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Μορφωτικό επίπεδο γονέων</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8"/>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Χαμηλό ή μεσαίο</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l" fontAlgn="ctr"/>
                      <a:r>
                        <a:rPr lang="el-GR" sz="800" b="1" u="none" strike="noStrike" dirty="0">
                          <a:solidFill>
                            <a:schemeClr val="tx2">
                              <a:lumMod val="50000"/>
                            </a:schemeClr>
                          </a:solidFill>
                          <a:effectLst/>
                          <a:latin typeface="Arial" pitchFamily="34" charset="0"/>
                          <a:cs typeface="Arial" pitchFamily="34" charset="0"/>
                        </a:rPr>
                        <a:t>κατ. αναφοράς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19"/>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Τουλάχιστον ένας με υψηλό</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0,53</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rgbClr val="C00000"/>
                          </a:solidFill>
                          <a:effectLst/>
                          <a:latin typeface="Arial" pitchFamily="34" charset="0"/>
                          <a:cs typeface="Arial" pitchFamily="34" charset="0"/>
                        </a:rPr>
                        <a:t>0,32</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0,87</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0"/>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Ζει με γονείς*</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1"/>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Όχι</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κατ. αναφοράς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l-GR" sz="800" b="1" i="0" u="none" strike="noStrike">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2"/>
                  </a:ext>
                </a:extLst>
              </a:tr>
              <a:tr h="133867">
                <a:tc>
                  <a:txBody>
                    <a:bodyPr/>
                    <a:lstStyle/>
                    <a:p>
                      <a:pPr algn="ctr" fontAlgn="ctr"/>
                      <a:r>
                        <a:rPr lang="el-GR" sz="800" b="0" u="none" strike="noStrike" dirty="0">
                          <a:solidFill>
                            <a:schemeClr val="tx2">
                              <a:lumMod val="50000"/>
                            </a:schemeClr>
                          </a:solidFill>
                          <a:effectLst/>
                          <a:latin typeface="Arial" pitchFamily="34" charset="0"/>
                          <a:cs typeface="Arial" pitchFamily="34" charset="0"/>
                        </a:rPr>
                        <a:t>Ναι</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0,54</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0,31</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0,96</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3"/>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Βαθμός ενασχόλησης με το </a:t>
                      </a:r>
                      <a:r>
                        <a:rPr lang="el-GR" sz="800" b="1" u="none" strike="noStrike" dirty="0" err="1">
                          <a:solidFill>
                            <a:schemeClr val="tx2">
                              <a:lumMod val="50000"/>
                            </a:schemeClr>
                          </a:solidFill>
                          <a:effectLst/>
                          <a:latin typeface="Arial" pitchFamily="34" charset="0"/>
                          <a:cs typeface="Arial" pitchFamily="34" charset="0"/>
                        </a:rPr>
                        <a:t>internet</a:t>
                      </a:r>
                      <a:r>
                        <a:rPr lang="el-GR" sz="800" b="1" u="none" strike="noStrike" dirty="0">
                          <a:solidFill>
                            <a:schemeClr val="tx2">
                              <a:lumMod val="50000"/>
                            </a:schemeClr>
                          </a:solidFill>
                          <a:effectLst/>
                          <a:latin typeface="Arial" pitchFamily="34" charset="0"/>
                          <a:cs typeface="Arial" pitchFamily="34" charset="0"/>
                        </a:rPr>
                        <a:t> (8-40)</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1,01</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0,97</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1,05</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4"/>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Αίσθηση προσωπ. ανασφάλειας (5-25)</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1,11</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1,02</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rgbClr val="C00000"/>
                          </a:solidFill>
                          <a:effectLst/>
                          <a:latin typeface="Arial" pitchFamily="34" charset="0"/>
                          <a:cs typeface="Arial" pitchFamily="34" charset="0"/>
                        </a:rPr>
                        <a:t>1,20</a:t>
                      </a:r>
                      <a:endParaRPr lang="el-GR" sz="800" b="1" i="0" u="none" strike="noStrike" dirty="0">
                        <a:solidFill>
                          <a:srgbClr val="C00000"/>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5"/>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ΔΜΣ (αυτοαναφορά ύψους και βάρους)</a:t>
                      </a:r>
                      <a:endParaRPr lang="el-GR"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1,05</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a:solidFill>
                            <a:schemeClr val="tx2">
                              <a:lumMod val="50000"/>
                            </a:schemeClr>
                          </a:solidFill>
                          <a:effectLst/>
                          <a:latin typeface="Arial" pitchFamily="34" charset="0"/>
                          <a:cs typeface="Arial" pitchFamily="34" charset="0"/>
                        </a:rPr>
                        <a:t>0,99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1,13</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6"/>
                  </a:ext>
                </a:extLst>
              </a:tr>
              <a:tr h="133867">
                <a:tc>
                  <a:txBody>
                    <a:bodyPr/>
                    <a:lstStyle/>
                    <a:p>
                      <a:pPr algn="l" fontAlgn="ctr"/>
                      <a:r>
                        <a:rPr lang="el-GR" sz="800" b="1" u="none" strike="noStrike" dirty="0">
                          <a:solidFill>
                            <a:schemeClr val="tx2">
                              <a:lumMod val="50000"/>
                            </a:schemeClr>
                          </a:solidFill>
                          <a:effectLst/>
                          <a:latin typeface="Arial" pitchFamily="34" charset="0"/>
                          <a:cs typeface="Arial" pitchFamily="34" charset="0"/>
                        </a:rPr>
                        <a:t>Ώρες καθιστικής ζωής (</a:t>
                      </a:r>
                      <a:r>
                        <a:rPr lang="en-US" sz="800" b="1" u="none" strike="noStrike" dirty="0" err="1">
                          <a:solidFill>
                            <a:schemeClr val="tx2">
                              <a:lumMod val="50000"/>
                            </a:schemeClr>
                          </a:solidFill>
                          <a:effectLst/>
                          <a:latin typeface="Arial" pitchFamily="34" charset="0"/>
                          <a:cs typeface="Arial" pitchFamily="34" charset="0"/>
                        </a:rPr>
                        <a:t>tertiles</a:t>
                      </a:r>
                      <a:r>
                        <a:rPr lang="en-US" sz="800" b="1" u="none" strike="noStrike" dirty="0">
                          <a:solidFill>
                            <a:schemeClr val="tx2">
                              <a:lumMod val="50000"/>
                            </a:schemeClr>
                          </a:solidFill>
                          <a:effectLst/>
                          <a:latin typeface="Arial" pitchFamily="34" charset="0"/>
                          <a:cs typeface="Arial" pitchFamily="34" charset="0"/>
                        </a:rPr>
                        <a:t>)</a:t>
                      </a:r>
                      <a:endParaRPr lang="en-US" sz="800" b="1" i="0"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7"/>
                  </a:ext>
                </a:extLst>
              </a:tr>
              <a:tr h="133867">
                <a:tc>
                  <a:txBody>
                    <a:bodyPr/>
                    <a:lstStyle/>
                    <a:p>
                      <a:pPr algn="r" fontAlgn="ctr"/>
                      <a:r>
                        <a:rPr lang="el-GR" sz="800" b="0" u="none" strike="noStrike">
                          <a:solidFill>
                            <a:schemeClr val="tx2">
                              <a:lumMod val="50000"/>
                            </a:schemeClr>
                          </a:solidFill>
                          <a:effectLst/>
                          <a:latin typeface="Arial" pitchFamily="34" charset="0"/>
                          <a:cs typeface="Arial" pitchFamily="34" charset="0"/>
                        </a:rPr>
                        <a:t>έως 5 ώρες την ημέρα</a:t>
                      </a:r>
                      <a:endParaRPr lang="el-GR" sz="800" b="0" i="1" u="none" strike="noStrike">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gridSpan="2">
                  <a:txBody>
                    <a:bodyPr/>
                    <a:lstStyle/>
                    <a:p>
                      <a:pPr algn="l" fontAlgn="ctr"/>
                      <a:r>
                        <a:rPr lang="el-GR" sz="800" b="1" u="none" strike="noStrike" dirty="0">
                          <a:solidFill>
                            <a:schemeClr val="tx2">
                              <a:lumMod val="50000"/>
                            </a:schemeClr>
                          </a:solidFill>
                          <a:effectLst/>
                          <a:latin typeface="Arial" pitchFamily="34" charset="0"/>
                          <a:cs typeface="Arial" pitchFamily="34" charset="0"/>
                        </a:rPr>
                        <a:t>κατ. αναφοράς</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hMerge="1">
                  <a:txBody>
                    <a:bodyPr/>
                    <a:lstStyle/>
                    <a:p>
                      <a:endParaRPr lang="en-US"/>
                    </a:p>
                  </a:txBody>
                  <a:tcPr/>
                </a:tc>
                <a:tc>
                  <a:txBody>
                    <a:bodyPr/>
                    <a:lstStyle/>
                    <a:p>
                      <a:pPr algn="ctr" fontAlgn="ct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8"/>
                  </a:ext>
                </a:extLst>
              </a:tr>
              <a:tr h="133867">
                <a:tc>
                  <a:txBody>
                    <a:bodyPr/>
                    <a:lstStyle/>
                    <a:p>
                      <a:pPr algn="r" fontAlgn="ctr"/>
                      <a:r>
                        <a:rPr lang="el-GR" sz="800" b="0" u="none" strike="noStrike">
                          <a:solidFill>
                            <a:schemeClr val="tx2">
                              <a:lumMod val="50000"/>
                            </a:schemeClr>
                          </a:solidFill>
                          <a:effectLst/>
                          <a:latin typeface="Arial" pitchFamily="34" charset="0"/>
                          <a:cs typeface="Arial" pitchFamily="34" charset="0"/>
                        </a:rPr>
                        <a:t>από 5 έως 8 ώρες την ημέρα</a:t>
                      </a:r>
                      <a:endParaRPr lang="el-GR" sz="800" b="0" i="1" u="none" strike="noStrike">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1,19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0,68</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2,07</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29"/>
                  </a:ext>
                </a:extLst>
              </a:tr>
              <a:tr h="133867">
                <a:tc>
                  <a:txBody>
                    <a:bodyPr/>
                    <a:lstStyle/>
                    <a:p>
                      <a:pPr algn="r" fontAlgn="ctr"/>
                      <a:r>
                        <a:rPr lang="el-GR" sz="800" b="0" u="none" strike="noStrike" dirty="0">
                          <a:solidFill>
                            <a:schemeClr val="tx2">
                              <a:lumMod val="50000"/>
                            </a:schemeClr>
                          </a:solidFill>
                          <a:effectLst/>
                          <a:latin typeface="Arial" pitchFamily="34" charset="0"/>
                          <a:cs typeface="Arial" pitchFamily="34" charset="0"/>
                        </a:rPr>
                        <a:t>πάνω από 8 ώρες την ημέρα</a:t>
                      </a:r>
                      <a:endParaRPr lang="el-GR"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0,99</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0,54</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1,80</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30"/>
                  </a:ext>
                </a:extLst>
              </a:tr>
              <a:tr h="0">
                <a:tc>
                  <a:txBody>
                    <a:bodyPr/>
                    <a:lstStyle/>
                    <a:p>
                      <a:pPr algn="r" fontAlgn="ctr"/>
                      <a:r>
                        <a:rPr lang="el-GR" sz="800" b="0" u="none" strike="noStrike" dirty="0">
                          <a:solidFill>
                            <a:schemeClr val="tx2">
                              <a:lumMod val="50000"/>
                            </a:schemeClr>
                          </a:solidFill>
                          <a:effectLst/>
                          <a:latin typeface="Arial" pitchFamily="34" charset="0"/>
                          <a:cs typeface="Arial" pitchFamily="34" charset="0"/>
                        </a:rPr>
                        <a:t>Άγνωστο (</a:t>
                      </a:r>
                      <a:r>
                        <a:rPr lang="en-US" sz="800" b="0" i="1" u="none" strike="noStrike" dirty="0">
                          <a:solidFill>
                            <a:schemeClr val="tx2">
                              <a:lumMod val="50000"/>
                            </a:schemeClr>
                          </a:solidFill>
                          <a:effectLst/>
                          <a:latin typeface="Arial" pitchFamily="34" charset="0"/>
                          <a:cs typeface="Arial" pitchFamily="34" charset="0"/>
                        </a:rPr>
                        <a:t>Unknown</a:t>
                      </a:r>
                      <a:r>
                        <a:rPr lang="en-US" sz="800" b="0" u="none" strike="noStrike" dirty="0">
                          <a:solidFill>
                            <a:schemeClr val="tx2">
                              <a:lumMod val="50000"/>
                            </a:schemeClr>
                          </a:solidFill>
                          <a:effectLst/>
                          <a:latin typeface="Arial" pitchFamily="34" charset="0"/>
                          <a:cs typeface="Arial" pitchFamily="34" charset="0"/>
                        </a:rPr>
                        <a:t>)</a:t>
                      </a:r>
                      <a:endParaRPr lang="en-US" sz="800" b="0" i="1" u="none" strike="noStrike" dirty="0">
                        <a:solidFill>
                          <a:schemeClr val="tx2">
                            <a:lumMod val="50000"/>
                          </a:schemeClr>
                        </a:solidFill>
                        <a:effectLst/>
                        <a:latin typeface="Arial" pitchFamily="34" charset="0"/>
                        <a:cs typeface="Arial" pitchFamily="34" charset="0"/>
                      </a:endParaRPr>
                    </a:p>
                  </a:txBody>
                  <a:tcPr marL="4768" marR="4768" marT="4768"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1,97</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0,83</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tc>
                  <a:txBody>
                    <a:bodyPr/>
                    <a:lstStyle/>
                    <a:p>
                      <a:pPr algn="ctr" fontAlgn="ctr"/>
                      <a:r>
                        <a:rPr lang="el-GR" sz="800" b="1" u="none" strike="noStrike" dirty="0">
                          <a:solidFill>
                            <a:schemeClr val="tx2">
                              <a:lumMod val="50000"/>
                            </a:schemeClr>
                          </a:solidFill>
                          <a:effectLst/>
                          <a:latin typeface="Arial" pitchFamily="34" charset="0"/>
                          <a:cs typeface="Arial" pitchFamily="34" charset="0"/>
                        </a:rPr>
                        <a:t>4,70</a:t>
                      </a:r>
                      <a:endParaRPr lang="el-GR" sz="800" b="1" i="0" u="none" strike="noStrike" dirty="0">
                        <a:solidFill>
                          <a:schemeClr val="tx2">
                            <a:lumMod val="50000"/>
                          </a:schemeClr>
                        </a:solidFill>
                        <a:effectLst/>
                        <a:latin typeface="Arial" pitchFamily="34" charset="0"/>
                        <a:cs typeface="Arial" pitchFamily="34" charset="0"/>
                      </a:endParaRPr>
                    </a:p>
                  </a:txBody>
                  <a:tcPr marL="45720" marR="45720" marT="0" marB="0" anchor="ctr">
                    <a:lnL w="12700" cap="flat" cmpd="sng" algn="ctr">
                      <a:solidFill>
                        <a:schemeClr val="tx2">
                          <a:lumMod val="50000"/>
                        </a:schemeClr>
                      </a:solidFill>
                      <a:prstDash val="solid"/>
                      <a:round/>
                      <a:headEnd type="none" w="med" len="med"/>
                      <a:tailEnd type="none" w="med" len="med"/>
                    </a:lnL>
                    <a:lnR w="12700" cap="flat" cmpd="sng" algn="ctr">
                      <a:solidFill>
                        <a:schemeClr val="tx2">
                          <a:lumMod val="50000"/>
                        </a:schemeClr>
                      </a:solidFill>
                      <a:prstDash val="solid"/>
                      <a:round/>
                      <a:headEnd type="none" w="med" len="med"/>
                      <a:tailEnd type="none" w="med" len="med"/>
                    </a:lnR>
                    <a:lnT w="12700" cap="flat" cmpd="sng" algn="ctr">
                      <a:solidFill>
                        <a:schemeClr val="tx2">
                          <a:lumMod val="50000"/>
                        </a:schemeClr>
                      </a:solidFill>
                      <a:prstDash val="solid"/>
                      <a:round/>
                      <a:headEnd type="none" w="med" len="med"/>
                      <a:tailEnd type="none" w="med" len="med"/>
                    </a:lnT>
                    <a:lnB w="12700" cap="flat" cmpd="sng" algn="ctr">
                      <a:solidFill>
                        <a:schemeClr val="tx2">
                          <a:lumMod val="50000"/>
                        </a:schemeClr>
                      </a:solidFill>
                      <a:prstDash val="solid"/>
                      <a:round/>
                      <a:headEnd type="none" w="med" len="med"/>
                      <a:tailEnd type="none" w="med" len="med"/>
                    </a:lnB>
                    <a:solidFill>
                      <a:schemeClr val="bg1"/>
                    </a:solidFill>
                  </a:tcPr>
                </a:tc>
                <a:extLst>
                  <a:ext uri="{0D108BD9-81ED-4DB2-BD59-A6C34878D82A}">
                    <a16:rowId xmlns:a16="http://schemas.microsoft.com/office/drawing/2014/main" xmlns="" val="10031"/>
                  </a:ext>
                </a:extLst>
              </a:tr>
            </a:tbl>
          </a:graphicData>
        </a:graphic>
      </p:graphicFrame>
      <p:sp>
        <p:nvSpPr>
          <p:cNvPr id="2" name="Rectangle 1">
            <a:extLst>
              <a:ext uri="{FF2B5EF4-FFF2-40B4-BE49-F238E27FC236}">
                <a16:creationId xmlns:a16="http://schemas.microsoft.com/office/drawing/2014/main" xmlns="" id="{0919604C-8582-423A-AF09-AB3147FA7D7F}"/>
              </a:ext>
            </a:extLst>
          </p:cNvPr>
          <p:cNvSpPr/>
          <p:nvPr/>
        </p:nvSpPr>
        <p:spPr>
          <a:xfrm>
            <a:off x="3379423" y="713298"/>
            <a:ext cx="2232756" cy="560245"/>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100" b="1" dirty="0">
                <a:solidFill>
                  <a:schemeClr val="bg1"/>
                </a:solidFill>
                <a:latin typeface="Arial" pitchFamily="34" charset="0"/>
                <a:ea typeface="Calibri" panose="020F0502020204030204" pitchFamily="34" charset="0"/>
                <a:cs typeface="Arial" pitchFamily="34" charset="0"/>
              </a:rPr>
              <a:t>Πίνακας 1: Παράγοντες που σχετίζονται με την ευεξία (γραμμική εξάρτηση) </a:t>
            </a:r>
          </a:p>
        </p:txBody>
      </p:sp>
      <p:sp>
        <p:nvSpPr>
          <p:cNvPr id="9" name="Rectangle 8">
            <a:extLst>
              <a:ext uri="{FF2B5EF4-FFF2-40B4-BE49-F238E27FC236}">
                <a16:creationId xmlns:a16="http://schemas.microsoft.com/office/drawing/2014/main" xmlns="" id="{0BDD2B90-B21C-4512-9F09-90D6CAF48FE5}"/>
              </a:ext>
            </a:extLst>
          </p:cNvPr>
          <p:cNvSpPr/>
          <p:nvPr/>
        </p:nvSpPr>
        <p:spPr>
          <a:xfrm>
            <a:off x="3382442" y="2926318"/>
            <a:ext cx="2232756" cy="75948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100" b="1" dirty="0">
                <a:solidFill>
                  <a:schemeClr val="bg1"/>
                </a:solidFill>
                <a:latin typeface="Arial" pitchFamily="34" charset="0"/>
                <a:ea typeface="Calibri" panose="020F0502020204030204" pitchFamily="34" charset="0"/>
                <a:cs typeface="Arial" pitchFamily="34" charset="0"/>
              </a:rPr>
              <a:t>Πίνακας 2: Παράγοντες που σχετίζονται με χαμηλή σχολική επίδοση (λογαριθμιστική εξάρτηση)</a:t>
            </a:r>
          </a:p>
        </p:txBody>
      </p:sp>
      <p:sp>
        <p:nvSpPr>
          <p:cNvPr id="16" name="Ορθογώνιο 13">
            <a:extLst>
              <a:ext uri="{FF2B5EF4-FFF2-40B4-BE49-F238E27FC236}">
                <a16:creationId xmlns:a16="http://schemas.microsoft.com/office/drawing/2014/main" xmlns="" id="{712F9D13-E08A-46BF-9238-A3AA7B24A3D0}"/>
              </a:ext>
            </a:extLst>
          </p:cNvPr>
          <p:cNvSpPr/>
          <p:nvPr/>
        </p:nvSpPr>
        <p:spPr>
          <a:xfrm>
            <a:off x="3376404" y="1247387"/>
            <a:ext cx="2232756" cy="1592744"/>
          </a:xfrm>
          <a:prstGeom prst="rect">
            <a:avLst/>
          </a:prstGeom>
          <a:ln>
            <a:noFill/>
          </a:ln>
        </p:spPr>
        <p:txBody>
          <a:bodyPr wrap="square" lIns="68580" tIns="34290" rIns="68580" bIns="34290" anchor="ctr">
            <a:spAutoFit/>
          </a:bodyPr>
          <a:lstStyle/>
          <a:p>
            <a:pPr algn="ctr"/>
            <a:r>
              <a:rPr lang="el-GR" sz="1100" b="1" dirty="0">
                <a:solidFill>
                  <a:schemeClr val="tx2">
                    <a:lumMod val="50000"/>
                  </a:schemeClr>
                </a:solidFill>
                <a:latin typeface="Arial" pitchFamily="34" charset="0"/>
                <a:ea typeface="Calibri" panose="020F0502020204030204" pitchFamily="34" charset="0"/>
                <a:cs typeface="Arial" pitchFamily="34" charset="0"/>
              </a:rPr>
              <a:t>Η </a:t>
            </a:r>
            <a:r>
              <a:rPr lang="el-GR" sz="1100" b="1" dirty="0" err="1" smtClean="0">
                <a:solidFill>
                  <a:schemeClr val="tx2">
                    <a:lumMod val="50000"/>
                  </a:schemeClr>
                </a:solidFill>
                <a:latin typeface="Arial" pitchFamily="34" charset="0"/>
                <a:ea typeface="Calibri" panose="020F0502020204030204" pitchFamily="34" charset="0"/>
                <a:cs typeface="Arial" pitchFamily="34" charset="0"/>
              </a:rPr>
              <a:t>αυτοεκτιμούμενη</a:t>
            </a:r>
            <a:r>
              <a:rPr lang="el-GR" sz="1100" b="1" dirty="0" smtClean="0">
                <a:solidFill>
                  <a:schemeClr val="tx2">
                    <a:lumMod val="50000"/>
                  </a:schemeClr>
                </a:solidFill>
                <a:latin typeface="Arial" pitchFamily="34" charset="0"/>
                <a:ea typeface="Calibri" panose="020F0502020204030204" pitchFamily="34" charset="0"/>
                <a:cs typeface="Arial" pitchFamily="34" charset="0"/>
              </a:rPr>
              <a:t> </a:t>
            </a:r>
            <a:r>
              <a:rPr lang="el-GR" sz="1100" b="1" dirty="0">
                <a:solidFill>
                  <a:schemeClr val="tx2">
                    <a:lumMod val="50000"/>
                  </a:schemeClr>
                </a:solidFill>
                <a:latin typeface="Arial" pitchFamily="34" charset="0"/>
                <a:ea typeface="Calibri" panose="020F0502020204030204" pitchFamily="34" charset="0"/>
                <a:cs typeface="Arial" pitchFamily="34" charset="0"/>
              </a:rPr>
              <a:t>ευεξία σχετίζεται αρνητικά με το φύλο (τα κορίτσια έχουν χαμηλότερο δείκτη από τα αγόρια), την εθνικότητα (τιμές χαμηλότερες μεταξύ αλλοδαπών) και τον δείκτη μάζας σώματος (ΔΜΣ). Σχετίζεται θετικά με το μεσαίο ή υψηλό οικογενειακό εισόδημα.</a:t>
            </a:r>
          </a:p>
        </p:txBody>
      </p:sp>
      <p:sp>
        <p:nvSpPr>
          <p:cNvPr id="17" name="Ορθογώνιο 13">
            <a:extLst>
              <a:ext uri="{FF2B5EF4-FFF2-40B4-BE49-F238E27FC236}">
                <a16:creationId xmlns:a16="http://schemas.microsoft.com/office/drawing/2014/main" xmlns="" id="{335787AD-450A-477C-B1C5-CCCD01870B96}"/>
              </a:ext>
            </a:extLst>
          </p:cNvPr>
          <p:cNvSpPr/>
          <p:nvPr/>
        </p:nvSpPr>
        <p:spPr>
          <a:xfrm>
            <a:off x="3358449" y="3681897"/>
            <a:ext cx="2268666" cy="1423467"/>
          </a:xfrm>
          <a:prstGeom prst="rect">
            <a:avLst/>
          </a:prstGeom>
          <a:ln>
            <a:noFill/>
          </a:ln>
        </p:spPr>
        <p:txBody>
          <a:bodyPr wrap="square" lIns="68580" tIns="34290" rIns="68580" bIns="34290" anchor="ctr">
            <a:spAutoFit/>
          </a:bodyPr>
          <a:lstStyle/>
          <a:p>
            <a:pPr algn="ctr"/>
            <a:r>
              <a:rPr lang="el-GR" sz="1100" b="1" dirty="0">
                <a:solidFill>
                  <a:schemeClr val="tx2">
                    <a:lumMod val="50000"/>
                  </a:schemeClr>
                </a:solidFill>
                <a:latin typeface="Arial" pitchFamily="34" charset="0"/>
                <a:ea typeface="Calibri" panose="020F0502020204030204" pitchFamily="34" charset="0"/>
                <a:cs typeface="Arial" pitchFamily="34" charset="0"/>
              </a:rPr>
              <a:t>Τα κορίτσια, </a:t>
            </a:r>
            <a:r>
              <a:rPr lang="el-GR" sz="1100" b="1" dirty="0" smtClean="0">
                <a:solidFill>
                  <a:schemeClr val="tx2">
                    <a:lumMod val="50000"/>
                  </a:schemeClr>
                </a:solidFill>
                <a:latin typeface="Arial" pitchFamily="34" charset="0"/>
                <a:ea typeface="Calibri" panose="020F0502020204030204" pitchFamily="34" charset="0"/>
                <a:cs typeface="Arial" pitchFamily="34" charset="0"/>
              </a:rPr>
              <a:t>τα παιδιά </a:t>
            </a:r>
            <a:r>
              <a:rPr lang="el-GR" sz="1100" b="1" dirty="0">
                <a:solidFill>
                  <a:schemeClr val="tx2">
                    <a:lumMod val="50000"/>
                  </a:schemeClr>
                </a:solidFill>
                <a:latin typeface="Arial" pitchFamily="34" charset="0"/>
                <a:ea typeface="Calibri" panose="020F0502020204030204" pitchFamily="34" charset="0"/>
                <a:cs typeface="Arial" pitchFamily="34" charset="0"/>
              </a:rPr>
              <a:t>οικογενειών με ανώτερο μορφωτικό επίπεδο και υψηλά στην κλίμακα ευημερίας, καθώς και παιδιά με αυξημένο αίσθημα ασφάλειας και ελληνικής εθνικότητας επιτυγχάνουν καλύτερες σχολικές επιδόσεις. </a:t>
            </a:r>
          </a:p>
        </p:txBody>
      </p:sp>
    </p:spTree>
    <p:extLst>
      <p:ext uri="{BB962C8B-B14F-4D97-AF65-F5344CB8AC3E}">
        <p14:creationId xmlns:p14="http://schemas.microsoft.com/office/powerpoint/2010/main" xmlns="" val="18831694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Ορθογώνιο 1"/>
          <p:cNvSpPr/>
          <p:nvPr/>
        </p:nvSpPr>
        <p:spPr>
          <a:xfrm>
            <a:off x="973954" y="1158703"/>
            <a:ext cx="7187407" cy="1146468"/>
          </a:xfrm>
          <a:prstGeom prst="rect">
            <a:avLst/>
          </a:prstGeom>
        </p:spPr>
        <p:txBody>
          <a:bodyPr wrap="square" lIns="68580" tIns="34290" rIns="68580" bIns="34290">
            <a:spAutoFit/>
          </a:bodyPr>
          <a:lstStyle/>
          <a:p>
            <a:pPr algn="just"/>
            <a:r>
              <a:rPr lang="el-GR" b="1" dirty="0">
                <a:solidFill>
                  <a:schemeClr val="tx2">
                    <a:lumMod val="60000"/>
                    <a:lumOff val="40000"/>
                  </a:schemeClr>
                </a:solidFill>
                <a:latin typeface="Arial" pitchFamily="34" charset="0"/>
                <a:cs typeface="Arial" pitchFamily="34" charset="0"/>
              </a:rPr>
              <a:t>Συμπεράσματα</a:t>
            </a:r>
          </a:p>
          <a:p>
            <a:pPr algn="just"/>
            <a:endParaRPr lang="el-GR" b="1" dirty="0">
              <a:solidFill>
                <a:schemeClr val="tx2">
                  <a:lumMod val="50000"/>
                </a:schemeClr>
              </a:solidFill>
              <a:latin typeface="Arial" pitchFamily="34" charset="0"/>
              <a:cs typeface="Arial" pitchFamily="34" charset="0"/>
            </a:endParaRPr>
          </a:p>
          <a:p>
            <a:pPr algn="just"/>
            <a:r>
              <a:rPr lang="el-GR" b="1" dirty="0">
                <a:solidFill>
                  <a:schemeClr val="tx2">
                    <a:lumMod val="50000"/>
                  </a:schemeClr>
                </a:solidFill>
                <a:latin typeface="Arial" pitchFamily="34" charset="0"/>
                <a:cs typeface="Arial" pitchFamily="34" charset="0"/>
              </a:rPr>
              <a:t>Η </a:t>
            </a:r>
            <a:r>
              <a:rPr lang="el-GR" b="1" dirty="0" err="1" smtClean="0">
                <a:solidFill>
                  <a:schemeClr val="tx2">
                    <a:lumMod val="50000"/>
                  </a:schemeClr>
                </a:solidFill>
                <a:latin typeface="Arial" pitchFamily="34" charset="0"/>
                <a:cs typeface="Arial" pitchFamily="34" charset="0"/>
              </a:rPr>
              <a:t>αυτοεκτιμούμενη</a:t>
            </a:r>
            <a:r>
              <a:rPr lang="el-GR" b="1" dirty="0" smtClean="0">
                <a:solidFill>
                  <a:schemeClr val="tx2">
                    <a:lumMod val="50000"/>
                  </a:schemeClr>
                </a:solidFill>
                <a:latin typeface="Arial" pitchFamily="34" charset="0"/>
                <a:cs typeface="Arial" pitchFamily="34" charset="0"/>
              </a:rPr>
              <a:t> </a:t>
            </a:r>
            <a:r>
              <a:rPr lang="el-GR" b="1" dirty="0">
                <a:solidFill>
                  <a:schemeClr val="tx2">
                    <a:lumMod val="50000"/>
                  </a:schemeClr>
                </a:solidFill>
                <a:latin typeface="Arial" pitchFamily="34" charset="0"/>
                <a:cs typeface="Arial" pitchFamily="34" charset="0"/>
              </a:rPr>
              <a:t>ευεξία και η σχολική επίδοση μαθητών Γυμνασίου του νομού Αττικής σχετίζεται με κοινωνικο-δημογραφικά και σωματομετρικά χαρακτηριστικά των εφήβων. </a:t>
            </a:r>
          </a:p>
        </p:txBody>
      </p:sp>
      <p:sp>
        <p:nvSpPr>
          <p:cNvPr id="3" name="Ορθογώνιο 1"/>
          <p:cNvSpPr/>
          <p:nvPr/>
        </p:nvSpPr>
        <p:spPr>
          <a:xfrm>
            <a:off x="976228" y="2621311"/>
            <a:ext cx="7187407" cy="2223686"/>
          </a:xfrm>
          <a:prstGeom prst="rect">
            <a:avLst/>
          </a:prstGeom>
        </p:spPr>
        <p:txBody>
          <a:bodyPr wrap="square" lIns="68580" tIns="34290" rIns="68580" bIns="34290">
            <a:spAutoFit/>
          </a:bodyPr>
          <a:lstStyle/>
          <a:p>
            <a:pPr algn="just"/>
            <a:r>
              <a:rPr lang="el-GR" b="1" dirty="0">
                <a:solidFill>
                  <a:schemeClr val="tx2">
                    <a:lumMod val="60000"/>
                    <a:lumOff val="40000"/>
                  </a:schemeClr>
                </a:solidFill>
                <a:latin typeface="Arial" pitchFamily="34" charset="0"/>
                <a:cs typeface="Arial" pitchFamily="34" charset="0"/>
              </a:rPr>
              <a:t>Προτάσεις</a:t>
            </a:r>
          </a:p>
          <a:p>
            <a:pPr algn="just"/>
            <a:endParaRPr lang="el-GR" b="1" dirty="0">
              <a:solidFill>
                <a:schemeClr val="tx2">
                  <a:lumMod val="50000"/>
                </a:schemeClr>
              </a:solidFill>
              <a:latin typeface="Arial" pitchFamily="34" charset="0"/>
              <a:cs typeface="Arial" pitchFamily="34" charset="0"/>
            </a:endParaRPr>
          </a:p>
          <a:p>
            <a:pPr algn="just">
              <a:buFont typeface="Arial" pitchFamily="34" charset="0"/>
              <a:buChar char="•"/>
            </a:pPr>
            <a:r>
              <a:rPr lang="el-GR" b="1" dirty="0">
                <a:solidFill>
                  <a:schemeClr val="tx2">
                    <a:lumMod val="50000"/>
                  </a:schemeClr>
                </a:solidFill>
                <a:latin typeface="Arial" pitchFamily="34" charset="0"/>
                <a:cs typeface="Arial" pitchFamily="34" charset="0"/>
              </a:rPr>
              <a:t> Αναγνώριση των πολλαπλών αναγκών των εφήβων από τους επαγγελματίες υγείας τους  και εκπαιδευτικούς</a:t>
            </a:r>
          </a:p>
          <a:p>
            <a:pPr algn="just">
              <a:buFont typeface="Arial" pitchFamily="34" charset="0"/>
              <a:buChar char="•"/>
            </a:pPr>
            <a:r>
              <a:rPr lang="el-GR" b="1" dirty="0">
                <a:solidFill>
                  <a:schemeClr val="tx2">
                    <a:lumMod val="50000"/>
                  </a:schemeClr>
                </a:solidFill>
                <a:latin typeface="Arial" pitchFamily="34" charset="0"/>
                <a:cs typeface="Arial" pitchFamily="34" charset="0"/>
              </a:rPr>
              <a:t> Σχεδιασμός και ανάπτυξη προγραμμάτων Δημόσιας Υγείας βάσει </a:t>
            </a:r>
            <a:r>
              <a:rPr lang="el-GR" b="1" dirty="0" err="1">
                <a:solidFill>
                  <a:schemeClr val="tx2">
                    <a:lumMod val="50000"/>
                  </a:schemeClr>
                </a:solidFill>
                <a:latin typeface="Arial" pitchFamily="34" charset="0"/>
                <a:cs typeface="Arial" pitchFamily="34" charset="0"/>
              </a:rPr>
              <a:t>κοινωνικο</a:t>
            </a:r>
            <a:r>
              <a:rPr lang="el-GR" b="1" dirty="0">
                <a:solidFill>
                  <a:schemeClr val="tx2">
                    <a:lumMod val="50000"/>
                  </a:schemeClr>
                </a:solidFill>
                <a:latin typeface="Arial" pitchFamily="34" charset="0"/>
                <a:cs typeface="Arial" pitchFamily="34" charset="0"/>
              </a:rPr>
              <a:t>-οικονομικών περιορισμών</a:t>
            </a:r>
          </a:p>
          <a:p>
            <a:pPr algn="just">
              <a:buFont typeface="Arial" pitchFamily="34" charset="0"/>
              <a:buChar char="•"/>
            </a:pPr>
            <a:r>
              <a:rPr lang="el-GR" b="1" dirty="0">
                <a:solidFill>
                  <a:schemeClr val="tx2">
                    <a:lumMod val="50000"/>
                  </a:schemeClr>
                </a:solidFill>
                <a:latin typeface="Arial" pitchFamily="34" charset="0"/>
                <a:cs typeface="Arial" pitchFamily="34" charset="0"/>
              </a:rPr>
              <a:t> Σχεδιασμός και διεξαγωγή διαχρονικών μελετών με αξιόπιστα μεθοδολογικά εργαλεία για τη ζωή των εφήβων στη χώρα μας</a:t>
            </a:r>
          </a:p>
          <a:p>
            <a:pPr algn="just">
              <a:buFont typeface="Arial" pitchFamily="34" charset="0"/>
              <a:buChar char="•"/>
            </a:pPr>
            <a:r>
              <a:rPr lang="el-GR" b="1" dirty="0">
                <a:solidFill>
                  <a:schemeClr val="tx2">
                    <a:lumMod val="50000"/>
                  </a:schemeClr>
                </a:solidFill>
                <a:latin typeface="Arial" pitchFamily="34" charset="0"/>
                <a:cs typeface="Arial" pitchFamily="34" charset="0"/>
              </a:rPr>
              <a:t> Συνεκτίμηση του αντικτύπου της πανδημίας </a:t>
            </a:r>
            <a:r>
              <a:rPr lang="en-US" b="1" dirty="0">
                <a:solidFill>
                  <a:schemeClr val="tx2">
                    <a:lumMod val="50000"/>
                  </a:schemeClr>
                </a:solidFill>
                <a:latin typeface="Arial" pitchFamily="34" charset="0"/>
                <a:cs typeface="Arial" pitchFamily="34" charset="0"/>
              </a:rPr>
              <a:t>COVID</a:t>
            </a:r>
            <a:r>
              <a:rPr lang="el-GR" b="1" dirty="0">
                <a:solidFill>
                  <a:schemeClr val="tx2">
                    <a:lumMod val="50000"/>
                  </a:schemeClr>
                </a:solidFill>
                <a:latin typeface="Arial" pitchFamily="34" charset="0"/>
                <a:cs typeface="Arial" pitchFamily="34" charset="0"/>
              </a:rPr>
              <a:t>-19 στην </a:t>
            </a:r>
            <a:r>
              <a:rPr lang="el-GR" b="1" dirty="0" err="1" smtClean="0">
                <a:solidFill>
                  <a:schemeClr val="tx2">
                    <a:lumMod val="50000"/>
                  </a:schemeClr>
                </a:solidFill>
                <a:latin typeface="Arial" pitchFamily="34" charset="0"/>
                <a:cs typeface="Arial" pitchFamily="34" charset="0"/>
              </a:rPr>
              <a:t>αυτοεκτιμούμενη</a:t>
            </a:r>
            <a:r>
              <a:rPr lang="el-GR" b="1" dirty="0" smtClean="0">
                <a:solidFill>
                  <a:schemeClr val="tx2">
                    <a:lumMod val="50000"/>
                  </a:schemeClr>
                </a:solidFill>
                <a:latin typeface="Arial" pitchFamily="34" charset="0"/>
                <a:cs typeface="Arial" pitchFamily="34" charset="0"/>
              </a:rPr>
              <a:t> </a:t>
            </a:r>
            <a:r>
              <a:rPr lang="el-GR" b="1" dirty="0">
                <a:solidFill>
                  <a:schemeClr val="tx2">
                    <a:lumMod val="50000"/>
                  </a:schemeClr>
                </a:solidFill>
                <a:latin typeface="Arial" pitchFamily="34" charset="0"/>
                <a:cs typeface="Arial" pitchFamily="34" charset="0"/>
              </a:rPr>
              <a:t>ευεξία και την επίδοση στο σχολείο</a:t>
            </a:r>
          </a:p>
        </p:txBody>
      </p:sp>
    </p:spTree>
    <p:extLst>
      <p:ext uri="{BB962C8B-B14F-4D97-AF65-F5344CB8AC3E}">
        <p14:creationId xmlns:p14="http://schemas.microsoft.com/office/powerpoint/2010/main" xmlns="" val="3179310949"/>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432</TotalTime>
  <Words>728</Words>
  <Application>Microsoft Office PowerPoint</Application>
  <PresentationFormat>Προβολή στην οθόνη (16:9)</PresentationFormat>
  <Paragraphs>200</Paragraphs>
  <Slides>4</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ΠΑΡΑΓΟΝΤΕΣ ΠΟΥ ΣΧΕΤΙΖΟΝΤΑΙ ΜΕ ΤΗ ΣΧΟΛΙΚΗ ΕΠΙΔΟΣΗ ΚΑΙ ΤΗΝ ΑΥΤΟΕΚΤΙΜΟΥΜΕΝΗ ΕΥΕΞΙΑ ΤΩΝ ΕΦΗΒΩΝ</vt:lpstr>
      <vt:lpstr>Διαφάνεια 2</vt:lpstr>
      <vt:lpstr>Διαφάνεια 3</vt:lpstr>
      <vt:lpstr>Διαφάνεια 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ΚΑΡΑΒΑ ΕΥΘΥΜΙΑ</dc:creator>
  <cp:lastModifiedBy>ΚΑΡΑΒΑ ΕΦΗ</cp:lastModifiedBy>
  <cp:revision>40</cp:revision>
  <dcterms:created xsi:type="dcterms:W3CDTF">2022-02-02T15:47:27Z</dcterms:created>
  <dcterms:modified xsi:type="dcterms:W3CDTF">2022-02-06T16:36:47Z</dcterms:modified>
</cp:coreProperties>
</file>