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34" r:id="rId1"/>
  </p:sld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ologou, Evgenia (Κορολόγου Ευγενία)" userId="72107d53-2f53-4279-8e56-26932bd852ff" providerId="ADAL" clId="{AB1781EA-C40F-429A-BF8C-6F96D8A4817A}"/>
    <pc:docChg chg="modSld">
      <pc:chgData name="Korologou, Evgenia (Κορολόγου Ευγενία)" userId="72107d53-2f53-4279-8e56-26932bd852ff" providerId="ADAL" clId="{AB1781EA-C40F-429A-BF8C-6F96D8A4817A}" dt="2022-02-14T08:21:59.289" v="6" actId="14100"/>
      <pc:docMkLst>
        <pc:docMk/>
      </pc:docMkLst>
      <pc:sldChg chg="modSp mod">
        <pc:chgData name="Korologou, Evgenia (Κορολόγου Ευγενία)" userId="72107d53-2f53-4279-8e56-26932bd852ff" providerId="ADAL" clId="{AB1781EA-C40F-429A-BF8C-6F96D8A4817A}" dt="2022-02-14T08:20:08.450" v="0" actId="20577"/>
        <pc:sldMkLst>
          <pc:docMk/>
          <pc:sldMk cId="150117804" sldId="256"/>
        </pc:sldMkLst>
        <pc:spChg chg="mod">
          <ac:chgData name="Korologou, Evgenia (Κορολόγου Ευγενία)" userId="72107d53-2f53-4279-8e56-26932bd852ff" providerId="ADAL" clId="{AB1781EA-C40F-429A-BF8C-6F96D8A4817A}" dt="2022-02-14T08:20:08.450" v="0" actId="20577"/>
          <ac:spMkLst>
            <pc:docMk/>
            <pc:sldMk cId="150117804" sldId="256"/>
            <ac:spMk id="7" creationId="{A7F864DC-7D15-496D-AFF3-B81A60216350}"/>
          </ac:spMkLst>
        </pc:spChg>
      </pc:sldChg>
      <pc:sldChg chg="modSp mod">
        <pc:chgData name="Korologou, Evgenia (Κορολόγου Ευγενία)" userId="72107d53-2f53-4279-8e56-26932bd852ff" providerId="ADAL" clId="{AB1781EA-C40F-429A-BF8C-6F96D8A4817A}" dt="2022-02-14T08:21:59.289" v="6" actId="14100"/>
        <pc:sldMkLst>
          <pc:docMk/>
          <pc:sldMk cId="1966442577" sldId="258"/>
        </pc:sldMkLst>
        <pc:spChg chg="mod">
          <ac:chgData name="Korologou, Evgenia (Κορολόγου Ευγενία)" userId="72107d53-2f53-4279-8e56-26932bd852ff" providerId="ADAL" clId="{AB1781EA-C40F-429A-BF8C-6F96D8A4817A}" dt="2022-02-14T08:21:59.289" v="6" actId="14100"/>
          <ac:spMkLst>
            <pc:docMk/>
            <pc:sldMk cId="1966442577" sldId="258"/>
            <ac:spMk id="5" creationId="{42646F47-8F02-4CFF-B02B-C3BF168BDBB7}"/>
          </ac:spMkLst>
        </pc:spChg>
      </pc:sldChg>
      <pc:sldChg chg="modSp mod">
        <pc:chgData name="Korologou, Evgenia (Κορολόγου Ευγενία)" userId="72107d53-2f53-4279-8e56-26932bd852ff" providerId="ADAL" clId="{AB1781EA-C40F-429A-BF8C-6F96D8A4817A}" dt="2022-02-14T08:21:10.549" v="4" actId="20577"/>
        <pc:sldMkLst>
          <pc:docMk/>
          <pc:sldMk cId="189442963" sldId="260"/>
        </pc:sldMkLst>
        <pc:spChg chg="mod">
          <ac:chgData name="Korologou, Evgenia (Κορολόγου Ευγενία)" userId="72107d53-2f53-4279-8e56-26932bd852ff" providerId="ADAL" clId="{AB1781EA-C40F-429A-BF8C-6F96D8A4817A}" dt="2022-02-14T08:20:51.281" v="1" actId="14100"/>
          <ac:spMkLst>
            <pc:docMk/>
            <pc:sldMk cId="189442963" sldId="260"/>
            <ac:spMk id="5" creationId="{934B2799-5E1F-4702-85D1-B8D67076F7E2}"/>
          </ac:spMkLst>
        </pc:spChg>
        <pc:spChg chg="mod">
          <ac:chgData name="Korologou, Evgenia (Κορολόγου Ευγενία)" userId="72107d53-2f53-4279-8e56-26932bd852ff" providerId="ADAL" clId="{AB1781EA-C40F-429A-BF8C-6F96D8A4817A}" dt="2022-02-14T08:21:10.549" v="4" actId="20577"/>
          <ac:spMkLst>
            <pc:docMk/>
            <pc:sldMk cId="189442963" sldId="260"/>
            <ac:spMk id="6" creationId="{340C91AE-EF83-42BD-A945-F0E4DA3347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517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1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88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7660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1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698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0350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482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029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367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689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999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164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93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43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831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09078-3B14-4803-8B8E-187257EDF3B7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89D7F83-48CF-42CC-837E-4BFD9ACFC6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790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2703F4-9BAE-4112-A6D8-F92EF166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33"/>
            <a:ext cx="10515600" cy="1490135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04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ΕΠΙΔΡΑΣΗ ΤΗΣ ΟΡΘΗΣ ΕΝΗΜΕΡΩΣΗΣ ΚΑΤΑ ΤΗΝ ΠΑΝΔΗΜΙΑ ΣΤΗΝ ΕΜΒΟΛΙΑΣΤΙΚΗ ΚΑΛΥΨΗ ΕΡΓΑΖΟΜΕΝΩΝ ΣΤΗ ΒΙΟΜΗΧΑΝΙΑ ΚΑΙ ΣΤΗ ΣΧΕΣΗ ΕΜΠΙΣΤΟΣΥΝΗΣ ΕΡΓΑΖΟΜΕΝΟΥ-ΕΤΑΙΡΕΙΑΣ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Κορολόγου Ευγενία</a:t>
            </a:r>
            <a:r>
              <a:rPr lang="el-GR" sz="1800" u="sng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Μαρίνος Φώτιος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Χανούμης Θεόδωρος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1:Ελληνική Βιομηχανία Αλουμινίου,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Οινόφυτα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Βοιωτίας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F864DC-7D15-496D-AFF3-B81A60216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073399"/>
            <a:ext cx="10442825" cy="35457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l-GR" sz="1700" dirty="0">
                <a:latin typeface="Arial" panose="020B0604020202020204" pitchFamily="34" charset="0"/>
                <a:cs typeface="Arial" panose="020B0604020202020204" pitchFamily="34" charset="0"/>
              </a:rPr>
              <a:t>Σκοπός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700" dirty="0">
                <a:latin typeface="Arial" panose="020B0604020202020204" pitchFamily="34" charset="0"/>
                <a:cs typeface="Arial" panose="020B0604020202020204" pitchFamily="34" charset="0"/>
              </a:rPr>
              <a:t>της μελέτης ήταν η διερεύνηση της σύνδεσης της ορθής ενημέρωσης των εργαζόμενων με:</a:t>
            </a:r>
          </a:p>
          <a:p>
            <a:pPr algn="just">
              <a:lnSpc>
                <a:spcPct val="100000"/>
              </a:lnSpc>
            </a:pPr>
            <a:r>
              <a:rPr lang="el-GR" sz="1700" dirty="0">
                <a:latin typeface="Arial" panose="020B0604020202020204" pitchFamily="34" charset="0"/>
                <a:cs typeface="Arial" panose="020B0604020202020204" pitchFamily="34" charset="0"/>
              </a:rPr>
              <a:t>την ικανοποίηση/ εμπιστοσύνη προς την εταιρεία, κατά την πανδημία </a:t>
            </a:r>
          </a:p>
          <a:p>
            <a:pPr algn="just">
              <a:lnSpc>
                <a:spcPct val="100000"/>
              </a:lnSpc>
            </a:pPr>
            <a:r>
              <a:rPr lang="el-GR" sz="1700" dirty="0">
                <a:latin typeface="Arial" panose="020B0604020202020204" pitchFamily="34" charset="0"/>
                <a:cs typeface="Arial" panose="020B0604020202020204" pitchFamily="34" charset="0"/>
              </a:rPr>
              <a:t>την εμβολιαστική κάλυψη των εργαζόμενων</a:t>
            </a:r>
          </a:p>
          <a:p>
            <a:pPr algn="just">
              <a:lnSpc>
                <a:spcPct val="100000"/>
              </a:lnSpc>
            </a:pP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Στη μελέτη συμμετείχαν 173 εργαζόμενοι της εταιρείας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οι οποίοι κλήθηκαν να απαντήσουν ερωτηματολόγιο που αναπτύχθηκε και σταθμίστηκε για τη μελέτη, με υψηλές τιμές συντελεστή αξιοπιστίας </a:t>
            </a:r>
            <a:r>
              <a:rPr lang="el-GR" sz="1200" dirty="0" err="1">
                <a:latin typeface="Arial" panose="020B0604020202020204" pitchFamily="34" charset="0"/>
                <a:cs typeface="Arial" panose="020B0604020202020204" pitchFamily="34" charset="0"/>
              </a:rPr>
              <a:t>Cronbach’s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. Πραγματοποιήθηκαν ποσοστιαίες αναλύσεις και κατανομή συχνότητας και σχετικής συχνότητας κάθε μεταβλητής, καθώς και έλεγχος ανεξαρτησίας- συσχέτισης μεταξύ τους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Δημογραφικά στοιχεία: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Φύλο: άνδρες: 93,1%, γυναίκες: 6,9%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Ηλικία: 20-39 ετών: 39,3%, 40-59 ετών: 55,5%, &gt;60 ετών: 5,2%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Εκπαίδευση: Δημοτικό-Λύκειο: 63,6%, ΤΕΙ+ΑΕΙ: 26%,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MSc+PhD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: 10,4%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Τόπος κατοικίας: Αθήνα: 32,4%, Επαρχία: 66,6%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Προϋπηρεσία στην εταιρεία: &gt;10 έτη: 59,5%, &lt;10 έτη: 40,5%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00DA50-D9E0-40A3-81BC-A3B2CF777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904999"/>
            <a:ext cx="10515600" cy="102446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Η πανδημία COVID-19 συνοδεύτηκε από μια παράλληλη πανδημία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παραπληροφόρησης. Ο καταιγιστικός ρυθμός πληροφοριών σχετικά με τον ιό, που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συχνά είναι ψευδείς ή ανακριβείς, ωστόσο διασπείρονται γρήγορα, μπορεί να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προκαλέσει σύγχυση και δυσπιστία και να υπονομεύσει την αποτελεσματική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αντιμετώπιση. Η ΕΛΒΑΛ επέλεξε εξαρχής να παρέχει έγκαιρη,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προσβάσιμη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και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κατανοητή σε όλους επιστημονική ενημέρωση</a:t>
            </a:r>
          </a:p>
          <a:p>
            <a:pPr algn="just">
              <a:lnSpc>
                <a:spcPct val="100000"/>
              </a:lnSpc>
            </a:pP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34B2799-5E1F-4702-85D1-B8D67076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5" y="348343"/>
            <a:ext cx="10515601" cy="1582057"/>
          </a:xfrm>
        </p:spPr>
        <p:txBody>
          <a:bodyPr>
            <a:normAutofit/>
          </a:bodyPr>
          <a:lstStyle/>
          <a:p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eP04</a:t>
            </a: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ΕΠΙΔΡΑΣΗ ΤΗΣ ΟΡΘΗΣ ΕΝΗΜΕΡΩΣΗΣ ΚΑΤΑ ΤΗΝ ΠΑΝΔΗΜΙΑ ΣΤΗΝ ΕΜΒΟΛΙΑΣΤΙΚΗ ΚΑΛΥΨΗ ΕΡΓΑΖΟΜΕΝΩΝ ΣΤΗ ΒΙΟΜΗΧΑΝΙΑ ΚΑΙ ΣΤΗ ΣΧΕΣΗ ΕΜΠΙΣΤΟΣΥΝΗΣ ΕΡΓΑΖΟΜΕΝΟΥ-ΕΤΑΙΡΕΙΑΣ</a:t>
            </a:r>
            <a:b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6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Κορολόγου Ευγενία</a:t>
            </a:r>
            <a:r>
              <a:rPr lang="el-GR" sz="1600" u="sng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Μαρίνος Φώτιος</a:t>
            </a:r>
            <a:r>
              <a:rPr lang="el-GR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Χανούμης Θεόδωρος</a:t>
            </a:r>
            <a:r>
              <a:rPr lang="el-GR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b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1:Ελληνική Βιομηχανία Αλουμινίου, </a:t>
            </a:r>
            <a:r>
              <a:rPr lang="el-G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Οινόφυτα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Βοιωτίας</a:t>
            </a:r>
            <a:endParaRPr lang="el-G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C91AE-EF83-42BD-A945-F0E4DA334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24099"/>
            <a:ext cx="10515600" cy="7837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400" b="0" dirty="0">
                <a:latin typeface="Arial" panose="020B0604020202020204" pitchFamily="34" charset="0"/>
                <a:ea typeface="Calibri" panose="020F0502020204030204" pitchFamily="34" charset="0"/>
              </a:rPr>
              <a:t>H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επιλογή της εταιρείας ως βασική πηγή ενημέρωσης, έχει στατιστικώς σημαντική συσχέτιση</a:t>
            </a:r>
            <a:r>
              <a:rPr lang="en-US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με θετική κατεύθυνση</a:t>
            </a:r>
            <a:r>
              <a:rPr lang="en-US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με την επιλογή εμβολιασμού (</a:t>
            </a:r>
            <a:r>
              <a:rPr lang="en-US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=0,261 </a:t>
            </a:r>
            <a:r>
              <a:rPr lang="en-US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Sig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&lt;0,001), την ικανοποίηση από τη διαχείριση της πανδημίας από την εταιρεία (</a:t>
            </a:r>
            <a:r>
              <a:rPr lang="en-US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=0,228, </a:t>
            </a:r>
            <a:r>
              <a:rPr lang="en-US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Sig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&lt;0.003) και την αύξηση της εμπιστοσύνης προς αυτήν (</a:t>
            </a:r>
            <a:r>
              <a:rPr lang="en-US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=0,256, </a:t>
            </a:r>
            <a:r>
              <a:rPr lang="en-US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Sig</a:t>
            </a:r>
            <a:r>
              <a:rPr lang="el-GR" sz="1400" b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&lt;0.001)</a:t>
            </a:r>
            <a:endParaRPr lang="el-GR" sz="1400" b="0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30CAE11-CDDA-4684-AE2F-E316064C720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8005781"/>
              </p:ext>
            </p:extLst>
          </p:nvPr>
        </p:nvGraphicFramePr>
        <p:xfrm>
          <a:off x="839788" y="3068753"/>
          <a:ext cx="10515601" cy="1189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253">
                  <a:extLst>
                    <a:ext uri="{9D8B030D-6E8A-4147-A177-3AD203B41FA5}">
                      <a16:colId xmlns:a16="http://schemas.microsoft.com/office/drawing/2014/main" val="4234364479"/>
                    </a:ext>
                  </a:extLst>
                </a:gridCol>
                <a:gridCol w="1386539">
                  <a:extLst>
                    <a:ext uri="{9D8B030D-6E8A-4147-A177-3AD203B41FA5}">
                      <a16:colId xmlns:a16="http://schemas.microsoft.com/office/drawing/2014/main" val="3594566609"/>
                    </a:ext>
                  </a:extLst>
                </a:gridCol>
                <a:gridCol w="1861603">
                  <a:extLst>
                    <a:ext uri="{9D8B030D-6E8A-4147-A177-3AD203B41FA5}">
                      <a16:colId xmlns:a16="http://schemas.microsoft.com/office/drawing/2014/main" val="4114093165"/>
                    </a:ext>
                  </a:extLst>
                </a:gridCol>
                <a:gridCol w="1861603">
                  <a:extLst>
                    <a:ext uri="{9D8B030D-6E8A-4147-A177-3AD203B41FA5}">
                      <a16:colId xmlns:a16="http://schemas.microsoft.com/office/drawing/2014/main" val="3472209735"/>
                    </a:ext>
                  </a:extLst>
                </a:gridCol>
                <a:gridCol w="1861603">
                  <a:extLst>
                    <a:ext uri="{9D8B030D-6E8A-4147-A177-3AD203B41FA5}">
                      <a16:colId xmlns:a16="http://schemas.microsoft.com/office/drawing/2014/main" val="3276839174"/>
                    </a:ext>
                  </a:extLst>
                </a:gridCol>
              </a:tblGrid>
              <a:tr h="5248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Δ1 Κατά την απόφασή σας για τον εμβολιασμό λάβατε υπόψιν τη σχετική σύσταση της εταιρείας;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Δ3 Κατά την εκτίμησή σας, η εταιρεία μπορεί να διαχειριστεί ικανοποιητικά και αποτελεσματικά δύσκολες καταστάσεις / κρίσεις και στην υγεία;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Δ4 Κατά την εκτίμησή σας, η εταιρεία μπορεί να διαχειριστεί ικανοποιητικά και αποτελεσματικά δύσκολες καταστάσεις / κρίσεις και στην υγεία;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extLst>
                  <a:ext uri="{0D108BD9-81ED-4DB2-BD59-A6C34878D82A}">
                    <a16:rowId xmlns:a16="http://schemas.microsoft.com/office/drawing/2014/main" val="2933882210"/>
                  </a:ext>
                </a:extLst>
              </a:tr>
              <a:tr h="118666"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l-G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Β8 Αποτελεί βασική πηγή ενημέρωσής σας για την πανδημία;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Correlation Coefficient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.261</a:t>
                      </a:r>
                      <a:r>
                        <a:rPr lang="en-US" sz="8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.228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.256</a:t>
                      </a:r>
                      <a:r>
                        <a:rPr lang="en-US" sz="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extLst>
                  <a:ext uri="{0D108BD9-81ED-4DB2-BD59-A6C34878D82A}">
                    <a16:rowId xmlns:a16="http://schemas.microsoft.com/office/drawing/2014/main" val="1380826774"/>
                  </a:ext>
                </a:extLst>
              </a:tr>
              <a:tr h="1186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Sig. (2-tailed)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extLst>
                  <a:ext uri="{0D108BD9-81ED-4DB2-BD59-A6C34878D82A}">
                    <a16:rowId xmlns:a16="http://schemas.microsoft.com/office/drawing/2014/main" val="675045144"/>
                  </a:ext>
                </a:extLst>
              </a:tr>
              <a:tr h="1186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2664" marR="12664" marT="0" marB="0" anchor="ctr"/>
                </a:tc>
                <a:extLst>
                  <a:ext uri="{0D108BD9-81ED-4DB2-BD59-A6C34878D82A}">
                    <a16:rowId xmlns:a16="http://schemas.microsoft.com/office/drawing/2014/main" val="1396569254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C1EE2CF-E810-417F-B2BD-974D01543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9788" y="4397829"/>
            <a:ext cx="10515600" cy="6444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400" b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l-GR" sz="1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υπόθεση</a:t>
            </a:r>
            <a:r>
              <a:rPr lang="en-US" sz="1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της ανεξαρτησίας των ερωτήσεων «Δ1. Κατά την απόφασή σας για τον εμβολιασμό λάβατε υπόψιν τη σχετική σύσταση της εταιρείας;» και «Δ2. Νιώσατε ανασφάλεια σε σχέση με τη θέση σας στην εταιρεία, ανάλογα με την απόφασή σας για εμβολιασμό;» δεν μπορεί να απορριφθεί (</a:t>
            </a:r>
            <a:r>
              <a:rPr lang="en-US" sz="1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</a:t>
            </a:r>
            <a:r>
              <a:rPr lang="el-GR" sz="1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&gt;0.05)</a:t>
            </a:r>
            <a:endParaRPr lang="el-GR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9AB20600-2140-4FDE-BA55-2A01EE1099C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6122134"/>
              </p:ext>
            </p:extLst>
          </p:nvPr>
        </p:nvGraphicFramePr>
        <p:xfrm>
          <a:off x="839786" y="5303143"/>
          <a:ext cx="10515601" cy="880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188">
                  <a:extLst>
                    <a:ext uri="{9D8B030D-6E8A-4147-A177-3AD203B41FA5}">
                      <a16:colId xmlns:a16="http://schemas.microsoft.com/office/drawing/2014/main" val="3404457754"/>
                    </a:ext>
                  </a:extLst>
                </a:gridCol>
                <a:gridCol w="1194881">
                  <a:extLst>
                    <a:ext uri="{9D8B030D-6E8A-4147-A177-3AD203B41FA5}">
                      <a16:colId xmlns:a16="http://schemas.microsoft.com/office/drawing/2014/main" val="4291146225"/>
                    </a:ext>
                  </a:extLst>
                </a:gridCol>
                <a:gridCol w="1516948">
                  <a:extLst>
                    <a:ext uri="{9D8B030D-6E8A-4147-A177-3AD203B41FA5}">
                      <a16:colId xmlns:a16="http://schemas.microsoft.com/office/drawing/2014/main" val="3552177439"/>
                    </a:ext>
                  </a:extLst>
                </a:gridCol>
                <a:gridCol w="2270595">
                  <a:extLst>
                    <a:ext uri="{9D8B030D-6E8A-4147-A177-3AD203B41FA5}">
                      <a16:colId xmlns:a16="http://schemas.microsoft.com/office/drawing/2014/main" val="4081150469"/>
                    </a:ext>
                  </a:extLst>
                </a:gridCol>
                <a:gridCol w="2014554">
                  <a:extLst>
                    <a:ext uri="{9D8B030D-6E8A-4147-A177-3AD203B41FA5}">
                      <a16:colId xmlns:a16="http://schemas.microsoft.com/office/drawing/2014/main" val="2625813428"/>
                    </a:ext>
                  </a:extLst>
                </a:gridCol>
                <a:gridCol w="1436435">
                  <a:extLst>
                    <a:ext uri="{9D8B030D-6E8A-4147-A177-3AD203B41FA5}">
                      <a16:colId xmlns:a16="http://schemas.microsoft.com/office/drawing/2014/main" val="35304442"/>
                    </a:ext>
                  </a:extLst>
                </a:gridCol>
              </a:tblGrid>
              <a:tr h="176175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b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Asymptotic Significance (2-sided)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Exact Sig. (2-sided)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Exact Sig. (1-sided)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extLst>
                  <a:ext uri="{0D108BD9-81ED-4DB2-BD59-A6C34878D82A}">
                    <a16:rowId xmlns:a16="http://schemas.microsoft.com/office/drawing/2014/main" val="980353133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Pearson Chi-Square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0.032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0.857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extLst>
                  <a:ext uri="{0D108BD9-81ED-4DB2-BD59-A6C34878D82A}">
                    <a16:rowId xmlns:a16="http://schemas.microsoft.com/office/drawing/2014/main" val="3490779179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Continuity Correction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endParaRPr lang="el-GR" sz="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endParaRPr lang="el-GR" sz="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extLst>
                  <a:ext uri="{0D108BD9-81ED-4DB2-BD59-A6C34878D82A}">
                    <a16:rowId xmlns:a16="http://schemas.microsoft.com/office/drawing/2014/main" val="3096151499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Fisher's Exact Test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endParaRPr lang="el-GR" sz="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endParaRPr lang="el-GR" sz="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endParaRPr lang="el-GR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0.501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extLst>
                  <a:ext uri="{0D108BD9-81ED-4DB2-BD59-A6C34878D82A}">
                    <a16:rowId xmlns:a16="http://schemas.microsoft.com/office/drawing/2014/main" val="1861803468"/>
                  </a:ext>
                </a:extLst>
              </a:tr>
              <a:tr h="17617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of Valid Cases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6784" marR="16784" marT="0" marB="0" anchor="ctr"/>
                </a:tc>
                <a:extLst>
                  <a:ext uri="{0D108BD9-81ED-4DB2-BD59-A6C34878D82A}">
                    <a16:rowId xmlns:a16="http://schemas.microsoft.com/office/drawing/2014/main" val="3985710194"/>
                  </a:ext>
                </a:extLst>
              </a:tr>
            </a:tbl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B44A65E7-2C72-4882-A981-20E6D617B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158600" y="-25315"/>
            <a:ext cx="673506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</a:t>
            </a:r>
            <a:r>
              <a:rPr kumimoji="0" lang="el-GR" altLang="el-GR" sz="900" b="1" i="0" u="none" strike="noStrike" cap="none" normalizeH="0" baseline="0" bmk="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ίνακας </a:t>
            </a:r>
            <a:r>
              <a:rPr kumimoji="0" lang="el-GR" altLang="el-GR" sz="900" b="1" i="0" u="none" strike="noStrike" cap="none" normalizeH="0" baseline="0" bmk="_Toc90986607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Χ</a:t>
            </a:r>
            <a:r>
              <a:rPr kumimoji="0" lang="el-GR" altLang="el-GR" sz="900" b="1" i="0" u="none" strike="noStrike" cap="none" normalizeH="0" baseline="30000" bmk="_Toc90986607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l-GR" altLang="el-GR" sz="900" b="1" i="0" u="none" strike="noStrike" cap="none" normalizeH="0" baseline="0" bmk="_Toc90986607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Έλεγχος Ανεξαρτησία μεταξύ των ερωτήσεων Δ1 και Δ2</a:t>
            </a:r>
            <a:endParaRPr kumimoji="0" lang="el-GR" altLang="el-GR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646F47-8F02-4CFF-B02B-C3BF168BD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09600"/>
            <a:ext cx="10447866" cy="1320800"/>
          </a:xfrm>
        </p:spPr>
        <p:txBody>
          <a:bodyPr>
            <a:normAutofit/>
          </a:bodyPr>
          <a:lstStyle/>
          <a:p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</a:t>
            </a:r>
            <a:r>
              <a:rPr 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04</a:t>
            </a: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ΕΠΙΔΡΑΣΗ ΤΗΣ ΟΡΘΗΣ ΕΝΗΜΕΡΩΣΗΣ ΚΑΤΑ ΤΗΝ ΠΑΝΔΗΜΙΑ ΣΤΗΝ ΕΜΒΟΛΙΑΣΤΙΚΗ ΚΑΛΥΨΗ ΕΡΓΑΖΟΜΕΝΩΝ ΣΤΗ ΒΙΟΜΗΧΑΝΙΑ ΚΑΙ ΣΤΗ ΣΧΕΣΗ ΕΜΠΙΣΤΟΣΥΝΗΣ ΕΡΓΑΖΟΜΕΝΟΥ-ΕΤΑΙΡΕΙΑΣ</a:t>
            </a:r>
            <a:b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6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Κορολόγου Ευγενία</a:t>
            </a:r>
            <a:r>
              <a:rPr lang="el-GR" sz="1600" u="sng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Μαρίνος Φώτιος</a:t>
            </a:r>
            <a:r>
              <a:rPr lang="el-GR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Χανούμης Θεόδωρος</a:t>
            </a:r>
            <a:r>
              <a:rPr lang="el-GR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b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1:Ελληνική Βιομηχανία Αλουμινίου, </a:t>
            </a:r>
            <a:r>
              <a:rPr lang="el-G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Οινόφυτα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Βοιωτίας</a:t>
            </a:r>
            <a:endParaRPr lang="el-G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34BEE1-D4EC-475B-818E-E8ADFF3FB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3532"/>
            <a:ext cx="10515600" cy="470746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Άλλα ευρήματα: </a:t>
            </a:r>
          </a:p>
          <a:p>
            <a:pPr marL="0" indent="0" algn="just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Α. από το σύνολο των προληπτικών μέτρων τα οποία εφάρμοσε η εταιρεία για τον περιορισμό της διασποράς του κορονοϊού, αυτά που παρείχαν αίσθημα εμπιστοσύνης στους εργαζόμενους, παράλληλα με την ορθή ενημέρωση, ήταν α. η συστηματική διενέργεια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tests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, β. η χορήγηση μασκών και οδηγιών ορθής χρήσης αυτών και γ. η πλήρης και άμεση οικονομική κάλυψη των απουσιών των ασθενών εργαζόμενων και όσων τέθηκαν σε κατ’ </a:t>
            </a:r>
            <a:r>
              <a:rPr lang="el-GR" sz="1200" dirty="0" err="1">
                <a:latin typeface="Arial" panose="020B0604020202020204" pitchFamily="34" charset="0"/>
                <a:cs typeface="Arial" panose="020B0604020202020204" pitchFamily="34" charset="0"/>
              </a:rPr>
              <a:t>οίκον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περιορισμό, λόγω στενής επαφής με ασθενή</a:t>
            </a:r>
          </a:p>
          <a:p>
            <a:pPr marL="0" indent="0" algn="just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Β. οι εργαζόμενοι δηλώνουν ότι η εταιρεία διασφαλίζει ασφαλείς συνθήκες εργασίας, εν μέσω πανδημίας (με σημαντική θετική συσχέτιση με την ηλικία)</a:t>
            </a:r>
          </a:p>
          <a:p>
            <a:pPr marL="0" indent="0" algn="just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Γ. οι εργαζόμενοι δηλώνουν ότι η εταιρεία μπορεί να διαχειριστεί ικανοποιητικά και αποτελεσματικά δύσκολες καταστάσεις- κρίσεις και στην υγεία (με σημαντική αρνητική συσχέτιση με την ηλικία)</a:t>
            </a:r>
          </a:p>
          <a:p>
            <a:pPr marL="0" indent="0" algn="just">
              <a:buNone/>
            </a:pPr>
            <a:endParaRPr lang="el-G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Κύρια συμπεράσματα:</a:t>
            </a:r>
          </a:p>
          <a:p>
            <a:pPr marL="0" indent="0" algn="just"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Η ορθή ενημέρωση (επιστημονική, έγκαιρη, </a:t>
            </a:r>
            <a:r>
              <a:rPr lang="el-G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προσβάσιμη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κατανοητή</a:t>
            </a: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βελτίωσε τη σχέση εμπιστοσύνης των εργαζόμενων με την εταιρεία ενώ παράλληλα συνεισέφερε στην αυξημένη εμβολιαστική κάλυψη που παρουσίασε πολύ νωρίς η εταιρεία</a:t>
            </a:r>
          </a:p>
          <a:p>
            <a:pPr marL="0" indent="0" algn="just">
              <a:buNone/>
            </a:pP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</a:rPr>
              <a:t>-Η πιθανότητα 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εργασιακής ανασφάλειας δε φάνηκε να είναι κίνητρο για τον εμβολιασμό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l-GR" sz="1400" dirty="0">
                <a:latin typeface="Arial" panose="020B0604020202020204" pitchFamily="34" charset="0"/>
                <a:ea typeface="Calibri" panose="020F0502020204030204" pitchFamily="34" charset="0"/>
              </a:rPr>
              <a:t>Προοπτική μελέτης: </a:t>
            </a:r>
          </a:p>
          <a:p>
            <a:pPr marL="0" indent="0" algn="just">
              <a:buNone/>
            </a:pPr>
            <a:r>
              <a:rPr lang="el-GR" sz="1400" dirty="0">
                <a:latin typeface="Arial" panose="020B0604020202020204" pitchFamily="34" charset="0"/>
                <a:ea typeface="Calibri" panose="020F0502020204030204" pitchFamily="34" charset="0"/>
              </a:rPr>
              <a:t>-διερεύνηση του βαθμού ικανοποίησης των εργαζόμενων από την επικοινωνία με την εταιρεία, σε διάφορα επίπεδα (</a:t>
            </a:r>
            <a:r>
              <a:rPr lang="el-GR" sz="1400" dirty="0" err="1">
                <a:latin typeface="Arial" panose="020B0604020202020204" pitchFamily="34" charset="0"/>
                <a:ea typeface="Calibri" panose="020F0502020204030204" pitchFamily="34" charset="0"/>
              </a:rPr>
              <a:t>π.χ.οικονομικό</a:t>
            </a:r>
            <a:r>
              <a:rPr lang="el-GR" sz="1400" dirty="0">
                <a:latin typeface="Arial" panose="020B0604020202020204" pitchFamily="34" charset="0"/>
                <a:ea typeface="Calibri" panose="020F0502020204030204" pitchFamily="34" charset="0"/>
              </a:rPr>
              <a:t>, οργανωτικό, εκπαίδευση, υγεία και ασφάλεια)</a:t>
            </a:r>
          </a:p>
          <a:p>
            <a:pPr marL="0" indent="0" algn="just">
              <a:buNone/>
            </a:pPr>
            <a:endParaRPr lang="el-GR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l-GR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l-G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l-G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425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828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 eP 04: ΕΠΙΔΡΑΣΗ ΤΗΣ ΟΡΘΗΣ ΕΝΗΜΕΡΩΣΗΣ ΚΑΤΑ ΤΗΝ ΠΑΝΔΗΜΙΑ ΣΤΗΝ ΕΜΒΟΛΙΑΣΤΙΚΗ ΚΑΛΥΨΗ ΕΡΓΑΖΟΜΕΝΩΝ ΣΤΗ ΒΙΟΜΗΧΑΝΙΑ ΚΑΙ ΣΤΗ ΣΧΕΣΗ ΕΜΠΙΣΤΟΣΥΝΗΣ ΕΡΓΑΖΟΜΕΝΟΥ-ΕΤΑΙΡΕΙΑΣ Κορολόγου Ευγενία1, Μαρίνος Φώτιος1, Χανούμης Θεόδωρος1 1:Ελληνική Βιομηχανία Αλουμινίου, Οινόφυτα Βοιωτίας </vt:lpstr>
      <vt:lpstr>eP04: ΕΠΙΔΡΑΣΗ ΤΗΣ ΟΡΘΗΣ ΕΝΗΜΕΡΩΣΗΣ ΚΑΤΑ ΤΗΝ ΠΑΝΔΗΜΙΑ ΣΤΗΝ ΕΜΒΟΛΙΑΣΤΙΚΗ ΚΑΛΥΨΗ ΕΡΓΑΖΟΜΕΝΩΝ ΣΤΗ ΒΙΟΜΗΧΑΝΙΑ ΚΑΙ ΣΤΗ ΣΧΕΣΗ ΕΜΠΙΣΤΟΣΥΝΗΣ ΕΡΓΑΖΟΜΕΝΟΥ-ΕΤΑΙΡΕΙΑΣ Κορολόγου Ευγενία1, Μαρίνος Φώτιος1, Χανούμης Θεόδωρος1 1:Ελληνική Βιομηχανία Αλουμινίου, Οινόφυτα Βοιωτίας</vt:lpstr>
      <vt:lpstr>eP04: ΕΠΙΔΡΑΣΗ ΤΗΣ ΟΡΘΗΣ ΕΝΗΜΕΡΩΣΗΣ ΚΑΤΑ ΤΗΝ ΠΑΝΔΗΜΙΑ ΣΤΗΝ ΕΜΒΟΛΙΑΣΤΙΚΗ ΚΑΛΥΨΗ ΕΡΓΑΖΟΜΕΝΩΝ ΣΤΗ ΒΙΟΜΗΧΑΝΙΑ ΚΑΙ ΣΤΗ ΣΧΕΣΗ ΕΜΠΙΣΤΟΣΥΝΗΣ ΕΡΓΑΖΟΜΕΝΟΥ-ΕΤΑΙΡΕΙΑΣ Κορολόγου Ευγενία1, Μαρίνος Φώτιος1, Χανούμης Θεόδωρος1 1:Ελληνική Βιομηχανία Αλουμινίου, Οινόφυτα Βοιωτίας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ΕΠΙΔΡΑΣΗ ΤΗΣ ΟΡΘΗΣ ΕΝΗΜΕΡΩΣΗΣ ΚΑΤΑ ΤΗΝ ΠΑΝΔΗΜΙΑ ΣΤΗΝ ΕΜΒΟΛΙΑΣΤΙΚΗ ΚΑΛΥΨΗ ΕΡΓΑΖΟΜΕΝΩΝ ΣΤΗ ΒΙΟΜΗΧΑΝΙΑ ΚΑΙ ΣΤΗ ΣΧΕΣΗ ΕΜΠΙΣΤΟΣΥΝΗΣ ΕΡΓΑΖΟΜΕΝΟΥ-ΕΤΑΙΡΕΙΑΣ</dc:title>
  <dc:creator>Korologou, Evgenia (Κορολόγου Ευγενία)</dc:creator>
  <cp:lastModifiedBy>Korologou, Evgenia (Κορολόγου Ευγενία)</cp:lastModifiedBy>
  <cp:revision>9</cp:revision>
  <dcterms:created xsi:type="dcterms:W3CDTF">2022-02-08T15:59:28Z</dcterms:created>
  <dcterms:modified xsi:type="dcterms:W3CDTF">2022-02-14T08:22:05Z</dcterms:modified>
</cp:coreProperties>
</file>