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Φύλλο6!$J$3</c:f>
              <c:strCache>
                <c:ptCount val="1"/>
                <c:pt idx="0">
                  <c:v>HCW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Φύλλο6!$I$4:$I$10</c:f>
              <c:strCache>
                <c:ptCount val="7"/>
                <c:pt idx="0">
                  <c:v>Attica (1st)</c:v>
                </c:pt>
                <c:pt idx="1">
                  <c:v>Peiraeus &amp;Aigean (2nd)</c:v>
                </c:pt>
                <c:pt idx="2">
                  <c:v>Makedonia (3rd)</c:v>
                </c:pt>
                <c:pt idx="3">
                  <c:v>Mekedonia&amp;Thrace (4th)</c:v>
                </c:pt>
                <c:pt idx="4">
                  <c:v>Thessaly&amp;Central Greece (5th)</c:v>
                </c:pt>
                <c:pt idx="5">
                  <c:v>Peloponnesse&amp;Ionio&amp;Epirus&amp;Western Greece (6th)</c:v>
                </c:pt>
                <c:pt idx="6">
                  <c:v>Crete (7th)</c:v>
                </c:pt>
              </c:strCache>
            </c:strRef>
          </c:cat>
          <c:val>
            <c:numRef>
              <c:f>Φύλλο6!$J$4:$J$10</c:f>
              <c:numCache>
                <c:formatCode>0.00</c:formatCode>
                <c:ptCount val="7"/>
                <c:pt idx="0">
                  <c:v>0.971830985915493</c:v>
                </c:pt>
                <c:pt idx="1">
                  <c:v>0.90476190476190477</c:v>
                </c:pt>
                <c:pt idx="2">
                  <c:v>0.85164835164835162</c:v>
                </c:pt>
                <c:pt idx="3">
                  <c:v>0.74</c:v>
                </c:pt>
                <c:pt idx="4">
                  <c:v>0.77642276422764223</c:v>
                </c:pt>
                <c:pt idx="5">
                  <c:v>0.92932862190812726</c:v>
                </c:pt>
                <c:pt idx="6">
                  <c:v>0.95714285714285718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C8-4752-A7A7-C119510FCD22}"/>
            </c:ext>
          </c:extLst>
        </c:ser>
        <c:ser>
          <c:idx val="1"/>
          <c:order val="1"/>
          <c:tx>
            <c:strRef>
              <c:f>Φύλλο6!$K$3</c:f>
              <c:strCache>
                <c:ptCount val="1"/>
                <c:pt idx="0">
                  <c:v>Population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Φύλλο6!$I$4:$I$10</c:f>
              <c:strCache>
                <c:ptCount val="7"/>
                <c:pt idx="0">
                  <c:v>Attica (1st)</c:v>
                </c:pt>
                <c:pt idx="1">
                  <c:v>Peiraeus &amp;Aigean (2nd)</c:v>
                </c:pt>
                <c:pt idx="2">
                  <c:v>Makedonia (3rd)</c:v>
                </c:pt>
                <c:pt idx="3">
                  <c:v>Mekedonia&amp;Thrace (4th)</c:v>
                </c:pt>
                <c:pt idx="4">
                  <c:v>Thessaly&amp;Central Greece (5th)</c:v>
                </c:pt>
                <c:pt idx="5">
                  <c:v>Peloponnesse&amp;Ionio&amp;Epirus&amp;Western Greece (6th)</c:v>
                </c:pt>
                <c:pt idx="6">
                  <c:v>Crete (7th)</c:v>
                </c:pt>
              </c:strCache>
            </c:strRef>
          </c:cat>
          <c:val>
            <c:numRef>
              <c:f>Φύλλο6!$K$4:$K$10</c:f>
              <c:numCache>
                <c:formatCode>0.00</c:formatCode>
                <c:ptCount val="7"/>
                <c:pt idx="0">
                  <c:v>0.71466638251387304</c:v>
                </c:pt>
                <c:pt idx="1">
                  <c:v>0.57383823273194789</c:v>
                </c:pt>
                <c:pt idx="2">
                  <c:v>0.56376730309580358</c:v>
                </c:pt>
                <c:pt idx="3">
                  <c:v>0.51883524691776128</c:v>
                </c:pt>
                <c:pt idx="4">
                  <c:v>0.54206360596727776</c:v>
                </c:pt>
                <c:pt idx="5">
                  <c:v>0.56958795360734238</c:v>
                </c:pt>
                <c:pt idx="6">
                  <c:v>0.62592999121073201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C8-4752-A7A7-C119510FC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3494904"/>
        <c:axId val="403495560"/>
      </c:barChart>
      <c:catAx>
        <c:axId val="4034949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03495560"/>
        <c:crosses val="autoZero"/>
        <c:auto val="1"/>
        <c:lblAlgn val="ctr"/>
        <c:lblOffset val="100"/>
        <c:noMultiLvlLbl val="0"/>
      </c:catAx>
      <c:valAx>
        <c:axId val="40349556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403494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04872215205181"/>
          <c:y val="2.4600246002460024E-2"/>
          <c:w val="0.53042290362168898"/>
          <c:h val="0.8317428402630483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Φύλλο5!$K$3:$K$12</c:f>
              <c:strCache>
                <c:ptCount val="10"/>
                <c:pt idx="0">
                  <c:v>Δεν έχω χρόνο</c:v>
                </c:pt>
                <c:pt idx="1">
                  <c:v>Αδράνεια/ Αμέλεια</c:v>
                </c:pt>
                <c:pt idx="2">
                  <c:v>Φόβος για την ασφάλεια του εμβολίου</c:v>
                </c:pt>
                <c:pt idx="3">
                  <c:v>Θεωρώ ότι δε διατρέχω κίνδυνο</c:v>
                </c:pt>
                <c:pt idx="4">
                  <c:v>Χρειάζομαι περισσότερες πληροφορίες για να αποφασίσω</c:v>
                </c:pt>
                <c:pt idx="5">
                  <c:v>Αλλεργία</c:v>
                </c:pt>
                <c:pt idx="6">
                  <c:v>COVID-19 νόσηση</c:v>
                </c:pt>
                <c:pt idx="7">
                  <c:v>Εγκυμοσύνη / θηλασμός</c:v>
                </c:pt>
                <c:pt idx="8">
                  <c:v>Ιατρικοί λόγοι</c:v>
                </c:pt>
                <c:pt idx="9">
                  <c:v>Άλλο</c:v>
                </c:pt>
              </c:strCache>
            </c:strRef>
          </c:cat>
          <c:val>
            <c:numRef>
              <c:f>Φύλλο5!$L$3:$L$12</c:f>
              <c:numCache>
                <c:formatCode>0.0%</c:formatCode>
                <c:ptCount val="10"/>
                <c:pt idx="0">
                  <c:v>2.1621621621621623E-2</c:v>
                </c:pt>
                <c:pt idx="1">
                  <c:v>1.0810810810810811E-2</c:v>
                </c:pt>
                <c:pt idx="2">
                  <c:v>0.31891891891891894</c:v>
                </c:pt>
                <c:pt idx="3">
                  <c:v>7.0270270270270274E-2</c:v>
                </c:pt>
                <c:pt idx="4">
                  <c:v>0.3783783783783784</c:v>
                </c:pt>
                <c:pt idx="5">
                  <c:v>2.1621621621621623E-2</c:v>
                </c:pt>
                <c:pt idx="6">
                  <c:v>5.4054054054054057E-2</c:v>
                </c:pt>
                <c:pt idx="7">
                  <c:v>7.567567567567568E-2</c:v>
                </c:pt>
                <c:pt idx="8">
                  <c:v>3.2432432432432434E-2</c:v>
                </c:pt>
                <c:pt idx="9">
                  <c:v>1.6216216216216217E-2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DD-4890-8026-AC0BF0E31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76472703"/>
        <c:axId val="2075239695"/>
      </c:barChart>
      <c:catAx>
        <c:axId val="2076472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075239695"/>
        <c:crosses val="autoZero"/>
        <c:auto val="1"/>
        <c:lblAlgn val="ctr"/>
        <c:lblOffset val="100"/>
        <c:noMultiLvlLbl val="0"/>
      </c:catAx>
      <c:valAx>
        <c:axId val="20752396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076472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6C1EC3-42B0-4AB4-99C4-8AE20B36A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6878E8D-E9E5-44FF-9573-B9A2774CD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F6574E0-0484-4316-AD57-98C83F07B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BB1-C7EF-4E78-B50F-8A3846D8577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A4098F9-C1E8-4BDB-BCE4-FF7E01793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08DB6EA-93E1-42E2-B4DC-24CC1C539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6B68-BF0C-4FC4-958A-E35C6B01A4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308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E7DB4E-9821-4478-9087-93862054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F0CA796-6D75-409D-8FFD-39B4D271F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5B80358-5D0E-4BA8-9A33-6ED131C1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BB1-C7EF-4E78-B50F-8A3846D8577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E344055-5F4C-418E-9410-D8DE04E2A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C9502A-3C71-4871-BD53-22EDF0E69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6B68-BF0C-4FC4-958A-E35C6B01A4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997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6F8FE2C-2198-4C87-BDE8-E357F2899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CA687B4-725F-4256-95C3-EFC1EC3FB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8EA3725-99B4-4468-B993-7E79C40D6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BB1-C7EF-4E78-B50F-8A3846D8577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383855-9425-473F-B7EB-455803207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D3813B9-E580-4F2A-8379-C03B0EA9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6B68-BF0C-4FC4-958A-E35C6B01A4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784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8ADCBD-8CF4-4320-BB56-CE3E2F0F9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1A355E-ACAC-4A9E-9340-FD3EC006C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BD184AC-35F0-4071-AE65-2D0028AA7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BB1-C7EF-4E78-B50F-8A3846D8577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EA54A2F-D9D4-4038-832E-8F1BC7725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934CC4A-9725-4358-BBB3-CDA1A08B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6B68-BF0C-4FC4-958A-E35C6B01A4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542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41F839-D3F8-4513-AEDD-8952B6006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86AF658-B695-48D2-8C37-408C402A8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9C66AAA-D880-47A8-AB04-9E833693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BB1-C7EF-4E78-B50F-8A3846D8577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87F83AE-DF22-41DC-AE44-05E40B31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F78FEE5-F23A-4D09-BE6F-5809D0091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6B68-BF0C-4FC4-958A-E35C6B01A4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314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8002A4-C227-4E57-9A08-F18F9FAC7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D7AD56F-7B06-47F8-8E24-CF85E5CBC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6A09D7F-09D2-40A0-B181-80DFDA8BB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B7F662A-A06F-4745-87E7-95514365B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BB1-C7EF-4E78-B50F-8A3846D8577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772F4F9-4658-479B-8634-5542CF3F8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623CBCE-FDEA-4D94-9944-0EB57C1A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6B68-BF0C-4FC4-958A-E35C6B01A4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109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EAF3A0-73AA-4663-BF73-EFCD342C0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461E6DA-D700-481D-8343-80C7FBF77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34FFBA5-4F9A-438D-8670-992B1FABE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7D4DEFF-38BF-484D-95BD-7323D216F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779DACB-200B-498C-BA5C-834A436F3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5AFF7A5-3C39-47D6-AF2B-82EECF62D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BB1-C7EF-4E78-B50F-8A3846D8577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402386A-CDC7-4C9B-98AF-108D8C5E6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369F000-6827-40A4-A58C-4BAE7EE1C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6B68-BF0C-4FC4-958A-E35C6B01A4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703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2AAED7-2B60-4D24-B5C4-3F88D6CD6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5C1985D-FC82-4518-9BC8-E60429938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BB1-C7EF-4E78-B50F-8A3846D8577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B7C3F09-1EA3-4F93-AA07-5619299E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5D17BD8-F62E-46C8-B76B-ECAF05DA8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6B68-BF0C-4FC4-958A-E35C6B01A4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009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936FDF7-EB2F-41F1-8069-2FD38D0D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BB1-C7EF-4E78-B50F-8A3846D8577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89DF38F-B1EC-4B9D-AC73-331F8437C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84D3F96-12A8-4ECF-9DC1-753B1EFEF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6B68-BF0C-4FC4-958A-E35C6B01A4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243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8CA456-77BB-4727-B5D6-CCEC6D4F6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313BC3-5A16-419A-A8C6-E10AC43CA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848B95D-B06A-4241-8C95-DDB9E0CE2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C10828F-4FF2-4050-8A28-183797B66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BB1-C7EF-4E78-B50F-8A3846D8577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D35AFA3-5363-4A04-B429-86BA16B61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4850383-A356-4DFA-9E4D-C3299F3D4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6B68-BF0C-4FC4-958A-E35C6B01A4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52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D058C8-A40B-4235-A6D3-032246FBD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7FE1829-266A-4845-9BA8-34745B7A33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55DCD3C-CF9F-4A50-B2D0-46D12A6C0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AF92BEB-4C34-4725-B53B-4B027EED5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BB1-C7EF-4E78-B50F-8A3846D8577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97E4F11-FCC7-4779-BF12-06C3D69B1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936B1D7-8F3D-4E28-8274-CBD97B7C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6B68-BF0C-4FC4-958A-E35C6B01A4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740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7F3D301-7218-4C35-B1D3-62BAFC7E3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CA0C10D-0A7D-4F8D-9310-4FC1B1254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DB4AFEB-BAE5-405E-A25B-3BBA1119F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50BB1-C7EF-4E78-B50F-8A3846D8577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434443-9AF2-45B0-97F2-D60A939A9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BB1B268-2B14-4DA8-B0DD-71BACDD6A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66B68-BF0C-4FC4-958A-E35C6B01A4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437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2.x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A7E324-ACFC-466B-A777-B0F473F3A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774" y="1274763"/>
            <a:ext cx="10601325" cy="982662"/>
          </a:xfrm>
        </p:spPr>
        <p:txBody>
          <a:bodyPr>
            <a:normAutofit fontScale="90000"/>
          </a:bodyPr>
          <a:lstStyle/>
          <a:p>
            <a:r>
              <a:rPr lang="el-G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Μελέτη αποδοχής του </a:t>
            </a:r>
            <a:r>
              <a:rPr lang="en-US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l-G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-19 εμβολιασμού και σχετικών με την αποδοχή παραγόντων, στο προσωπικό δομών Πρωτοβάθμιας Φροντίδας Υγείας της Ελληνικής Επικράτειας 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1F401D3-7E77-4223-A213-EBB214801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026" y="1895093"/>
            <a:ext cx="9144000" cy="70881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u="sng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Αβακιάν</a:t>
            </a:r>
            <a:r>
              <a:rPr lang="el-GR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Ιωάννα</a:t>
            </a:r>
            <a:r>
              <a:rPr lang="el-GR" sz="1800" u="sng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Μαριόλης Ανάργυρος</a:t>
            </a:r>
            <a:r>
              <a:rPr lang="el-GR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Δαδούλη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Αικατερίνη</a:t>
            </a:r>
            <a:r>
              <a:rPr lang="el-GR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,Φωτιάδης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Κων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/νος</a:t>
            </a:r>
            <a:r>
              <a:rPr lang="el-GR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Σπελέτας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Ματθαίος</a:t>
            </a:r>
            <a:r>
              <a:rPr lang="el-GR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Χατζηχριστοδούλου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Χρήστος</a:t>
            </a:r>
            <a:r>
              <a:rPr lang="el-GR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Μουχτούρη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Βαρβάρα</a:t>
            </a:r>
            <a:r>
              <a:rPr lang="el-GR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</a:pP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1.Κ.Υ.Φαρσάλων,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Π.Ι.Ζαππείου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Λάρισα, 2.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Κ.Υ.Αρεόπολης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Μάνης, Αρεόπολη Λακωνίας, 3.Εργαστήριο Υγιεινής και Επιδημιολογίας, Τμήμα Ιατρικής Πανεπιστημίου Θεσσαλίας, Λάρισα, 4.Γενικό Νοσοκομείο Βέροιας, Βέροια, 5.Εργαστήριο Ανοσολογίας και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Ιστοσυμβατότητας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Τμήμα Ιατρικής Πανεπιστημίου Θεσσαλίας, Λάρισα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2A20D9-1CC2-4896-9E44-10EF5D0B61AD}"/>
              </a:ext>
            </a:extLst>
          </p:cNvPr>
          <p:cNvSpPr txBox="1"/>
          <p:nvPr/>
        </p:nvSpPr>
        <p:spPr>
          <a:xfrm>
            <a:off x="485774" y="2950397"/>
            <a:ext cx="10525126" cy="3941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Εισαγωγή: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 προσωπικό </a:t>
            </a:r>
            <a:r>
              <a:rPr lang="el-G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των 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δομών Πρωτοβάθμιας Φροντίδας Υγείας( Π.Φ.Υ) παίζει ζωτικό ρόλο στη διάδοση και πραγματοποίηση του εμβολιαστικού προγράμματος της χώρας έναντι της νόσου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-19 . Δεδομένα για την αποδοχή των νέων εμβολίων και  παραγόντων που την επηρεάζουν στο συγκεκριμένο πληθυσμό, είναι χρήσιμα, καθώς ο πληθυσμός αυτός μπορεί να αποτελέσει πρότυπο συμπεριφοράς για το γενικό πληθυσμό.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Σκοπός</a:t>
            </a:r>
            <a:r>
              <a:rPr lang="el-G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της μελέτης είναι ο υπολογισμός της αποδοχής του νέου εμβολίου  και η ταυτοποίηση παραγόντων που σχετίζονται με την αποδοχή, στο προσωπικό δομών Π.Φ.Υ. 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Υλικό και Μέθοδος: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 διάστημα Φεβρουάριος- Ιούνιος 2021, ένα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ερωτηματολόγιο διανεμήθηκε στο προσωπικό δομών Π.Φ.Υ ανά την Ελληνική Επικράτεια, σχετικό με γνώσεις, στάσεις και πρακτικές έναντι των εμβολιασμών γενικά και έναντι των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-19 εμβολίων ειδικά</a:t>
            </a:r>
            <a:r>
              <a:rPr lang="el-G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Τ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 ερωτηματολόγιο μοιράστηκε μέσω ηλεκτρονικού ταχυδρομείου στο σύνολο του προσωπικού (επαγγελματίες υγείας, διοικητικό και βοηθητικό προσωπικό) των επιλεγμένων δομών.                                          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614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3E0769-1030-4906-A97F-B9CF840CD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ΑΠΟΤΕΛΕΣΜΑΤΑ</a:t>
            </a:r>
          </a:p>
        </p:txBody>
      </p:sp>
      <p:graphicFrame>
        <p:nvGraphicFramePr>
          <p:cNvPr id="8" name="Γράφημα 7">
            <a:extLst>
              <a:ext uri="{FF2B5EF4-FFF2-40B4-BE49-F238E27FC236}">
                <a16:creationId xmlns:a16="http://schemas.microsoft.com/office/drawing/2014/main" id="{D2C2C409-7915-45D9-90E2-935E7EDECA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1309113"/>
              </p:ext>
            </p:extLst>
          </p:nvPr>
        </p:nvGraphicFramePr>
        <p:xfrm>
          <a:off x="4945380" y="4491889"/>
          <a:ext cx="3785870" cy="2000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420EFA20-1C76-4534-8889-8702A9474B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481592"/>
              </p:ext>
            </p:extLst>
          </p:nvPr>
        </p:nvGraphicFramePr>
        <p:xfrm>
          <a:off x="9658351" y="4861391"/>
          <a:ext cx="2438399" cy="1254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6059445" imgH="2206714" progId="Word.Document.12">
                  <p:embed/>
                </p:oleObj>
              </mc:Choice>
              <mc:Fallback>
                <p:oleObj name="Document" r:id="rId4" imgW="6059445" imgH="22067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58351" y="4861391"/>
                        <a:ext cx="2438399" cy="1254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795D29F-B127-497F-A549-20D05A12B54A}"/>
              </a:ext>
            </a:extLst>
          </p:cNvPr>
          <p:cNvSpPr txBox="1"/>
          <p:nvPr/>
        </p:nvSpPr>
        <p:spPr>
          <a:xfrm>
            <a:off x="5857875" y="6339818"/>
            <a:ext cx="5495925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According to Spearman’s correlation coefficient ρ=0.991. This indicates a strong positive relationship between percentage of vaccinated health care workers and percentage of vaccinated adults (at least one dose) in each health district was demonstrated (p&lt;0.001).</a:t>
            </a:r>
            <a:endParaRPr lang="el-G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53F27B-905B-4EB6-BCCD-1A5CB685B719}"/>
              </a:ext>
            </a:extLst>
          </p:cNvPr>
          <p:cNvSpPr txBox="1"/>
          <p:nvPr/>
        </p:nvSpPr>
        <p:spPr>
          <a:xfrm>
            <a:off x="5683250" y="4190719"/>
            <a:ext cx="6413500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Εικ.2 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Ποσοστό 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COVID-19 </a:t>
            </a:r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εμβολιασμού στο γενικό πληθυσμό και στο προσωπικό των δομών Π.Φ.Υ</a:t>
            </a:r>
            <a:endParaRPr lang="el-G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24E6A1-3505-4E00-9A56-4F2830ABE25B}"/>
              </a:ext>
            </a:extLst>
          </p:cNvPr>
          <p:cNvSpPr txBox="1"/>
          <p:nvPr/>
        </p:nvSpPr>
        <p:spPr>
          <a:xfrm>
            <a:off x="6819265" y="1343400"/>
            <a:ext cx="4848860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Eik.1 </a:t>
            </a:r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Αιτίες άρνησης 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COVID-19 </a:t>
            </a:r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εμβολιασμού  στο προσωπικό των δομών Π.Φ.Υ</a:t>
            </a:r>
            <a:endParaRPr lang="el-G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6AB1BD-BEBC-456F-9711-E87A93EEF25F}"/>
              </a:ext>
            </a:extLst>
          </p:cNvPr>
          <p:cNvSpPr txBox="1"/>
          <p:nvPr/>
        </p:nvSpPr>
        <p:spPr>
          <a:xfrm>
            <a:off x="514350" y="1009590"/>
            <a:ext cx="4421505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Πίν.1 Παράγοντες που συνδέονται με την αποδοχή του 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COVID-19 </a:t>
            </a:r>
            <a:r>
              <a:rPr lang="el-G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εμβολίου ( 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multivariate analysis)</a:t>
            </a:r>
            <a:endParaRPr lang="el-G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Θέση περιεχομένου 10">
            <a:extLst>
              <a:ext uri="{FF2B5EF4-FFF2-40B4-BE49-F238E27FC236}">
                <a16:creationId xmlns:a16="http://schemas.microsoft.com/office/drawing/2014/main" id="{D567A65F-F39C-4049-9BF7-2CEAC3A3B2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418547"/>
              </p:ext>
            </p:extLst>
          </p:nvPr>
        </p:nvGraphicFramePr>
        <p:xfrm>
          <a:off x="374650" y="1321366"/>
          <a:ext cx="4216400" cy="5225562"/>
        </p:xfrm>
        <a:graphic>
          <a:graphicData uri="http://schemas.openxmlformats.org/drawingml/2006/table">
            <a:tbl>
              <a:tblPr/>
              <a:tblGrid>
                <a:gridCol w="2142454">
                  <a:extLst>
                    <a:ext uri="{9D8B030D-6E8A-4147-A177-3AD203B41FA5}">
                      <a16:colId xmlns:a16="http://schemas.microsoft.com/office/drawing/2014/main" val="2002506073"/>
                    </a:ext>
                  </a:extLst>
                </a:gridCol>
                <a:gridCol w="392409">
                  <a:extLst>
                    <a:ext uri="{9D8B030D-6E8A-4147-A177-3AD203B41FA5}">
                      <a16:colId xmlns:a16="http://schemas.microsoft.com/office/drawing/2014/main" val="3058732680"/>
                    </a:ext>
                  </a:extLst>
                </a:gridCol>
                <a:gridCol w="513824">
                  <a:extLst>
                    <a:ext uri="{9D8B030D-6E8A-4147-A177-3AD203B41FA5}">
                      <a16:colId xmlns:a16="http://schemas.microsoft.com/office/drawing/2014/main" val="2017512925"/>
                    </a:ext>
                  </a:extLst>
                </a:gridCol>
                <a:gridCol w="344072">
                  <a:extLst>
                    <a:ext uri="{9D8B030D-6E8A-4147-A177-3AD203B41FA5}">
                      <a16:colId xmlns:a16="http://schemas.microsoft.com/office/drawing/2014/main" val="230779653"/>
                    </a:ext>
                  </a:extLst>
                </a:gridCol>
                <a:gridCol w="479569">
                  <a:extLst>
                    <a:ext uri="{9D8B030D-6E8A-4147-A177-3AD203B41FA5}">
                      <a16:colId xmlns:a16="http://schemas.microsoft.com/office/drawing/2014/main" val="796418144"/>
                    </a:ext>
                  </a:extLst>
                </a:gridCol>
                <a:gridCol w="344072">
                  <a:extLst>
                    <a:ext uri="{9D8B030D-6E8A-4147-A177-3AD203B41FA5}">
                      <a16:colId xmlns:a16="http://schemas.microsoft.com/office/drawing/2014/main" val="1648438107"/>
                    </a:ext>
                  </a:extLst>
                </a:gridCol>
              </a:tblGrid>
              <a:tr h="164498">
                <a:tc rowSpan="2">
                  <a:txBody>
                    <a:bodyPr/>
                    <a:lstStyle/>
                    <a:p>
                      <a:pPr indent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Univariate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Multivariate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5029"/>
                  </a:ext>
                </a:extLst>
              </a:tr>
              <a:tr h="755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 95% CI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aOR 95% CI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Sig.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360580"/>
                  </a:ext>
                </a:extLst>
              </a:tr>
              <a:tr h="164869">
                <a:tc>
                  <a:txBody>
                    <a:bodyPr/>
                    <a:lstStyle/>
                    <a:p>
                      <a:pPr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Ηλικία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1.02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0.98-1.06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0.334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481157"/>
                  </a:ext>
                </a:extLst>
              </a:tr>
              <a:tr h="164869">
                <a:tc>
                  <a:txBody>
                    <a:bodyPr/>
                    <a:lstStyle/>
                    <a:p>
                      <a:pPr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Γένος ( άνδρας/ γυναίκα)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1.12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0.78-1.62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0.59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0.35-0.99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0.046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121059"/>
                  </a:ext>
                </a:extLst>
              </a:tr>
              <a:tr h="164869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Επίπεδο εκπαίδευσης</a:t>
                      </a: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((BSc, MSc, PHD) vs (</a:t>
                      </a: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Λύκειο</a:t>
                      </a: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,TEI,IEK))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2.82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2.02-3.95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0.57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0.30-1.07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0.080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080675"/>
                  </a:ext>
                </a:extLst>
              </a:tr>
              <a:tr h="164869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Ιατροί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Ref.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98084"/>
                  </a:ext>
                </a:extLst>
              </a:tr>
              <a:tr h="164869">
                <a:tc>
                  <a:txBody>
                    <a:bodyPr/>
                    <a:lstStyle/>
                    <a:p>
                      <a:pPr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Νοσηλευτές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0.24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0.16-0.37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0.42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0.19-0.91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0.027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247218"/>
                  </a:ext>
                </a:extLst>
              </a:tr>
              <a:tr h="164498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Επαγγελματίες που ασκούν συμβουλευτική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0.56 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0.30-1.08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0.50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0.18-1.36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0.176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46649"/>
                  </a:ext>
                </a:extLst>
              </a:tr>
              <a:tr h="164498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Άλλοι επαγγελματίες υγείας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0.24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0.14-0.41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0.56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0.22-1.40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0.213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929859"/>
                  </a:ext>
                </a:extLst>
              </a:tr>
              <a:tr h="164869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Διοικητικό Προσωπικό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0.36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0.19-0.65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1.08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0.45-2.60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0.860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623929"/>
                  </a:ext>
                </a:extLst>
              </a:tr>
              <a:tr h="164869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Υγειονομική Περιφέρεια </a:t>
                      </a: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Υ</a:t>
                      </a: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ΠΕ</a:t>
                      </a: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 (3,4,5) /(1,2,6,7)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0.26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0.17-0.38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0.30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0.18-0.50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552420"/>
                  </a:ext>
                </a:extLst>
              </a:tr>
              <a:tr h="164498">
                <a:tc>
                  <a:txBody>
                    <a:bodyPr/>
                    <a:lstStyle/>
                    <a:p>
                      <a:pPr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Έτη άσκησης επαγγέλματος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1.01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0.97-1.04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0.736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187370"/>
                  </a:ext>
                </a:extLst>
              </a:tr>
              <a:tr h="164869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 Ανήκετε σε ευπαθή ομάδα λόγω ιατρικού ιστορικού; (ναι/ όχι)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0.82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0.54-1.24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0.83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0.47-1.45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0.507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416226"/>
                  </a:ext>
                </a:extLst>
              </a:tr>
              <a:tr h="36291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 Ζείτε μαζί με ηλικιωμένα άτομα ή με άτομα που ανήκουν σε ευπαθή ομάδα λόγω ιατρικού ιστορικού; (ναι / όχι)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0.83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0.58-1.19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0.93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0.57-1.50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0.752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411076"/>
                  </a:ext>
                </a:extLst>
              </a:tr>
              <a:tr h="362910">
                <a:tc>
                  <a:txBody>
                    <a:bodyPr/>
                    <a:lstStyle/>
                    <a:p>
                      <a:pPr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14</a:t>
                      </a: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14</a:t>
                      </a: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 </a:t>
                      </a: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ερωτήσεις γνώσεων για τους εμβολιασμούς γενικά ( σκορ 3= σωστό / σκορ &lt;3 = λάθος)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3.57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2.56-5.00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1.35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0.86-2.12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0.192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852796"/>
                  </a:ext>
                </a:extLst>
              </a:tr>
              <a:tr h="36291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r>
                        <a:rPr lang="en-US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l-GR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15</a:t>
                      </a:r>
                      <a:r>
                        <a:rPr lang="en-US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l-GR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15</a:t>
                      </a:r>
                      <a:r>
                        <a:rPr lang="en-US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 </a:t>
                      </a:r>
                      <a:r>
                        <a:rPr lang="el-GR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ερωτήσεις στάσεων έναντι εμβολιασμών γενικά ( σκορ 3= σωστό / σκορ &lt;3 = λάθος)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1.24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1.18-1.30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1.65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0.92-2.93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0.091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424697"/>
                  </a:ext>
                </a:extLst>
              </a:tr>
              <a:tr h="164869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17. Εμβολιαστήκατε με το εμβόλιο της εποχιακής γρίπης; (ναι/όχι)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5.89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4.15-8.36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3.30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2.09-5.21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34513"/>
                  </a:ext>
                </a:extLst>
              </a:tr>
              <a:tr h="36291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 Γνωρίζετε κάποιον φίλο ή συγγενή σας ο οποίος νόσησε από τη νόσο </a:t>
                      </a: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COVID</a:t>
                      </a: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-19; (ναι/όχι)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1.31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0.85-2.02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1.03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0.56-1.89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0.922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323858"/>
                  </a:ext>
                </a:extLst>
              </a:tr>
              <a:tr h="36291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19. Κατά την άσκηση των καθηκόντων σας έρχεστε σε επαφή με ασθενείς που πάσχουν από τη νόσο </a:t>
                      </a: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COVID</a:t>
                      </a: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-19; (ναι/όχι)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1.40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0.97-2.01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1.39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0.82-2.36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0.228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820257"/>
                  </a:ext>
                </a:extLst>
              </a:tr>
              <a:tr h="36291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,22</a:t>
                      </a: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22</a:t>
                      </a: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 </a:t>
                      </a: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ερωτήσεις γνώσεων για τα εμβόλια έναντι της νόσου </a:t>
                      </a: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COVID</a:t>
                      </a: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-19 ( σκορ 3= σωστό / σκορ &lt;3 = λάθος)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11.90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7.52-18.85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8.21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4.77-14.15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901572"/>
                  </a:ext>
                </a:extLst>
              </a:tr>
              <a:tr h="36291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24. Η σύντομη χρονική περίοδος ανάπτυξης του εμβολίου, σας δημιουργεί ανησυχίες για την ασφάλειά του; (συμφωνώ / διαφωνώ)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10.05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6.85-14.73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6.00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3.81-9.43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17610"/>
                  </a:ext>
                </a:extLst>
              </a:tr>
              <a:tr h="461560">
                <a:tc gridSpan="6"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aOR</a:t>
                      </a:r>
                      <a:r>
                        <a:rPr lang="en-US" sz="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US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adjusted odds ratio</a:t>
                      </a:r>
                      <a:endParaRPr lang="el-GR" sz="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OR= </a:t>
                      </a:r>
                      <a:r>
                        <a:rPr lang="en-US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odds ratio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790638"/>
                  </a:ext>
                </a:extLst>
              </a:tr>
            </a:tbl>
          </a:graphicData>
        </a:graphic>
      </p:graphicFrame>
      <p:graphicFrame>
        <p:nvGraphicFramePr>
          <p:cNvPr id="13" name="Chart 2">
            <a:extLst>
              <a:ext uri="{FF2B5EF4-FFF2-40B4-BE49-F238E27FC236}">
                <a16:creationId xmlns:a16="http://schemas.microsoft.com/office/drawing/2014/main" id="{168ED2D6-9A2C-462D-B7B4-7E57C120B5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0595458"/>
              </p:ext>
            </p:extLst>
          </p:nvPr>
        </p:nvGraphicFramePr>
        <p:xfrm>
          <a:off x="5524500" y="1674243"/>
          <a:ext cx="5581650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586744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0A4A64-A35B-4CF7-A66D-022DE006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ΑΠΟΤΕΛΕΣΜΑΤΑ - ΣΥΜΠΕΡΑΣΜΑΤΑ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B458C3-4B97-4CAF-9D54-003F398FA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4" y="2254250"/>
            <a:ext cx="10810875" cy="4351338"/>
          </a:xfrm>
        </p:spPr>
        <p:txBody>
          <a:bodyPr/>
          <a:lstStyle/>
          <a:p>
            <a:r>
              <a:rPr lang="el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Αποτελέσματα: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Από τους 1136 συμμετέχοντες π</a:t>
            </a:r>
            <a:r>
              <a:rPr lang="el-G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οσοστό 85,3% εμβολιάστηκε ή σχεδίαζε να εμβολιαστεί. Παράγοντες θετικά σχετιζόμενοι με τον εμβολιασμό είναι </a:t>
            </a:r>
            <a:r>
              <a:rPr lang="el-G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 </a:t>
            </a:r>
            <a:r>
              <a:rPr lang="el-G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εμβολιασμός για την εποχική γρίπη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aOR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=3.30 (95% CI 2.09-5.21)</a:t>
            </a:r>
            <a:r>
              <a:rPr lang="el-G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μικρότερη ανησυχία για το χρόνο ανάπτυξης εμβολίου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aOR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=6.00 (95% CI 3.81-9.43)</a:t>
            </a:r>
            <a:r>
              <a:rPr lang="el-G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  <a:r>
              <a:rPr lang="el-G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l-G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καλύτερο επίπεδο γνώσεων σχετικά με τα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l-G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-19 εμβόλια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aOR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8.21 (95% CI 4,77-14.15) </a:t>
            </a:r>
            <a:r>
              <a:rPr lang="el-G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Οι νοσηλευτές εμφανίζουν χαμηλότερο ποσοστό αποδοχής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= 0.42 (95% CI 0.19-0.91) από τους ιατρούς (</a:t>
            </a:r>
            <a:r>
              <a:rPr lang="el-GR" sz="1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Πιν.1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el-G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Κύριος λόγος άρνησης εμβολισμού είναι η ανεπαρκής ενημέρωση ( 37,8%)</a:t>
            </a:r>
            <a:r>
              <a:rPr lang="el-GR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el-GR" sz="16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εικ</a:t>
            </a:r>
            <a:r>
              <a:rPr lang="el-GR" sz="16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1)</a:t>
            </a:r>
            <a:r>
              <a:rPr lang="el-G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l-G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εμβολιαστική κάλυψη του προσωπικού των δομών Π.Φ.Υ συσχετίστηκε με την αντίστοιχη του γενικού πληθυσμού σε κάθε Υγειονομική Περιφέρεια και βρέθηκε ισχυρή συσχέτιση. (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Spearman</a:t>
            </a:r>
            <a:r>
              <a:rPr lang="el-G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correlation coefficient</a:t>
            </a:r>
            <a:r>
              <a:rPr lang="el-G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ρ = 0.991, </a:t>
            </a:r>
            <a: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l-G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0.001)</a:t>
            </a:r>
            <a:r>
              <a:rPr lang="en-US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 </a:t>
            </a:r>
            <a:r>
              <a:rPr lang="el-GR" sz="16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εικ</a:t>
            </a:r>
            <a:r>
              <a:rPr lang="el-GR" sz="16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2)</a:t>
            </a:r>
            <a:endParaRPr lang="el-GR" sz="16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l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Συμπεράσματα: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 προσωπικό Π.Φ.Υ εμφανίζει υψηλό ποσοστό αποδοχής του εμβολίου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-19, όμως συγκεκριμένες ομάδες (νοσηλευτές) </a:t>
            </a:r>
            <a:r>
              <a:rPr lang="el-GR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διατηρούν 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επιφυλάξεις. Η συνεχής και έγκυρη πληροφόρηση είναι αναγκαία, καθώς υπάρχουν ενδείξεις ότι οι συγκεκριμένοι επαγγελματίες λειτουργούν ως πρότυπα για το γενικό πληθυσμό.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385973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965</Words>
  <Application>Microsoft Office PowerPoint</Application>
  <PresentationFormat>Ευρεία οθόνη</PresentationFormat>
  <Paragraphs>131</Paragraphs>
  <Slides>3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Θέμα του Office</vt:lpstr>
      <vt:lpstr>Document</vt:lpstr>
      <vt:lpstr>Μελέτη αποδοχής του COVID-19 εμβολιασμού και σχετικών με την αποδοχή παραγόντων, στο προσωπικό δομών Πρωτοβάθμιας Φροντίδας Υγείας της Ελληνικής Επικράτειας  </vt:lpstr>
      <vt:lpstr>ΑΠΟΤΕΛΕΣΜΑΤΑ</vt:lpstr>
      <vt:lpstr>ΑΠΟΤΕΛΕΣΜΑΤΑ - ΣΥΜΠΕΡΑΣΜΑΤΑ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Μελέτη αποδοχής του COVID-19 εμβολιασμού και σχετικών με την αποδοχή παραγόντων, στο προσωπικό δομών Πρωτοβάθμιας Φροντίδας Υγείας της Ελληνικής Επικράτειας  </dc:title>
  <dc:creator>ΙΩΑΝΝΑ ΑΒΑΚΙΑΝ</dc:creator>
  <cp:lastModifiedBy>ΙΩΑΝΝΑ ΑΒΑΚΙΑΝ</cp:lastModifiedBy>
  <cp:revision>4</cp:revision>
  <dcterms:created xsi:type="dcterms:W3CDTF">2022-02-09T10:16:47Z</dcterms:created>
  <dcterms:modified xsi:type="dcterms:W3CDTF">2022-02-14T08:48:47Z</dcterms:modified>
</cp:coreProperties>
</file>