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58" d="100"/>
          <a:sy n="58" d="100"/>
        </p:scale>
        <p:origin x="-102" y="-3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cxnSp>
        <p:nvCxnSpPr>
          <p:cNvPr id="4" name="Straight Connector 15"/>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16"/>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2"/>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9" name="Date Placeholder 3"/>
          <p:cNvSpPr>
            <a:spLocks noGrp="1"/>
          </p:cNvSpPr>
          <p:nvPr>
            <p:ph type="dt" sz="half" idx="10"/>
          </p:nvPr>
        </p:nvSpPr>
        <p:spPr/>
        <p:txBody>
          <a:bodyPr/>
          <a:lstStyle>
            <a:lvl1pPr>
              <a:defRPr/>
            </a:lvl1pPr>
          </a:lstStyle>
          <a:p>
            <a:pPr>
              <a:defRPr/>
            </a:pPr>
            <a:fld id="{2ABA9944-E4D4-4381-9F45-B0811CE1FF2F}" type="datetimeFigureOut">
              <a:rPr lang="en-US"/>
              <a:pPr>
                <a:defRPr/>
              </a:pPr>
              <a:t>2/18/2022</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smtClean="0"/>
            </a:lvl1pPr>
          </a:lstStyle>
          <a:p>
            <a:pPr>
              <a:defRPr/>
            </a:pPr>
            <a:fld id="{0440F171-40FC-4647-B4E8-0BDD9B0E5D7B}"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5" name="Date Placeholder 3"/>
          <p:cNvSpPr>
            <a:spLocks noGrp="1"/>
          </p:cNvSpPr>
          <p:nvPr>
            <p:ph type="dt" sz="half" idx="15"/>
          </p:nvPr>
        </p:nvSpPr>
        <p:spPr/>
        <p:txBody>
          <a:bodyPr/>
          <a:lstStyle>
            <a:lvl1pPr>
              <a:defRPr/>
            </a:lvl1pPr>
          </a:lstStyle>
          <a:p>
            <a:pPr>
              <a:defRPr/>
            </a:pPr>
            <a:fld id="{8159BDF9-D77B-4DAF-A226-ECE82D4A1126}" type="datetimeFigureOut">
              <a:rPr lang="en-US"/>
              <a:pPr>
                <a:defRPr/>
              </a:pPr>
              <a:t>2/18/2022</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7B87238C-F27C-4AE7-BC0B-19AC45AD0513}"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lvl1pPr>
          </a:lstStyle>
          <a:p>
            <a:pPr>
              <a:defRPr/>
            </a:pPr>
            <a:fld id="{9DE18249-7348-4272-A2EA-6F78E8703341}"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7AAE16-4F1C-41D2-839D-4AE1B0C81C40}" type="slidenum">
              <a:rPr lang="en-US" altLang="el-GR"/>
              <a:pPr>
                <a:defRPr/>
              </a:pPr>
              <a:t>‹#›</a:t>
            </a:fld>
            <a:endParaRPr lang="en-US" alt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531813" y="812800"/>
            <a:ext cx="609600" cy="584200"/>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l-GR" sz="8000">
                <a:latin typeface="Century Gothic" panose="020B0502020202020204" pitchFamily="34" charset="0"/>
              </a:rPr>
              <a:t>“</a:t>
            </a:r>
          </a:p>
        </p:txBody>
      </p:sp>
      <p:sp>
        <p:nvSpPr>
          <p:cNvPr id="6" name="TextBox 14"/>
          <p:cNvSpPr txBox="1">
            <a:spLocks noChangeArrowheads="1"/>
          </p:cNvSpPr>
          <p:nvPr/>
        </p:nvSpPr>
        <p:spPr bwMode="auto">
          <a:xfrm>
            <a:off x="10285413" y="2768600"/>
            <a:ext cx="609600" cy="584200"/>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en-US" altLang="el-GR" sz="8000">
                <a:latin typeface="Century Gothic" panose="020B0502020202020204" pitchFamily="34" charset="0"/>
              </a:rPr>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7" name="Date Placeholder 3"/>
          <p:cNvSpPr>
            <a:spLocks noGrp="1"/>
          </p:cNvSpPr>
          <p:nvPr>
            <p:ph type="dt" sz="half" idx="14"/>
          </p:nvPr>
        </p:nvSpPr>
        <p:spPr/>
        <p:txBody>
          <a:bodyPr/>
          <a:lstStyle>
            <a:lvl1pPr>
              <a:defRPr/>
            </a:lvl1pPr>
          </a:lstStyle>
          <a:p>
            <a:pPr>
              <a:defRPr/>
            </a:pPr>
            <a:fld id="{59A2F2A5-6351-46AC-986D-62014CA2E2AC}" type="datetimeFigureOut">
              <a:rPr lang="en-US"/>
              <a:pPr>
                <a:defRPr/>
              </a:pPr>
              <a:t>2/18/2022</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D37F4079-4393-400C-B93D-8BD242004587}" type="slidenum">
              <a:rPr lang="en-US" altLang="el-GR"/>
              <a:pPr>
                <a:defRPr/>
              </a:pPr>
              <a:t>‹#›</a:t>
            </a:fld>
            <a:endParaRPr lang="en-US" alt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lvl1pPr>
          </a:lstStyle>
          <a:p>
            <a:pPr>
              <a:defRPr/>
            </a:pPr>
            <a:fld id="{8E79513B-57FD-407D-982D-E02B7E134ADF}"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BC406C-8DD2-4DF6-BFE2-1FBC8B672BD4}" type="slidenum">
              <a:rPr lang="en-US" altLang="el-GR"/>
              <a:pPr>
                <a:defRPr/>
              </a:pPr>
              <a:t>‹#›</a:t>
            </a:fld>
            <a:endParaRPr lang="en-US" alt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5" name="TextBox 10"/>
          <p:cNvSpPr txBox="1">
            <a:spLocks noChangeArrowheads="1"/>
          </p:cNvSpPr>
          <p:nvPr/>
        </p:nvSpPr>
        <p:spPr bwMode="auto">
          <a:xfrm>
            <a:off x="531813" y="812800"/>
            <a:ext cx="609600" cy="584200"/>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l-GR" sz="8000">
                <a:latin typeface="Century Gothic" panose="020B0502020202020204" pitchFamily="34" charset="0"/>
              </a:rPr>
              <a:t>“</a:t>
            </a:r>
          </a:p>
        </p:txBody>
      </p:sp>
      <p:sp>
        <p:nvSpPr>
          <p:cNvPr id="6" name="TextBox 11"/>
          <p:cNvSpPr txBox="1">
            <a:spLocks noChangeArrowheads="1"/>
          </p:cNvSpPr>
          <p:nvPr/>
        </p:nvSpPr>
        <p:spPr bwMode="auto">
          <a:xfrm>
            <a:off x="10285413" y="2768600"/>
            <a:ext cx="609600" cy="584200"/>
          </a:xfrm>
          <a:prstGeom prst="rect">
            <a:avLst/>
          </a:prstGeom>
          <a:noFill/>
          <a:ln>
            <a:noFill/>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en-US" altLang="el-GR" sz="8000">
                <a:latin typeface="Century Gothic" panose="020B0502020202020204" pitchFamily="34" charset="0"/>
              </a:rPr>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7" name="Date Placeholder 3"/>
          <p:cNvSpPr>
            <a:spLocks noGrp="1"/>
          </p:cNvSpPr>
          <p:nvPr>
            <p:ph type="dt" sz="half" idx="14"/>
          </p:nvPr>
        </p:nvSpPr>
        <p:spPr/>
        <p:txBody>
          <a:bodyPr/>
          <a:lstStyle>
            <a:lvl1pPr>
              <a:defRPr/>
            </a:lvl1pPr>
          </a:lstStyle>
          <a:p>
            <a:pPr>
              <a:defRPr/>
            </a:pPr>
            <a:fld id="{299482E4-793D-499D-BAF2-F56D58CD8874}" type="datetimeFigureOut">
              <a:rPr lang="en-US"/>
              <a:pPr>
                <a:defRPr/>
              </a:pPr>
              <a:t>2/18/2022</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1A78C1CE-4152-488B-B59D-D399CF0886E5}" type="slidenum">
              <a:rPr lang="en-US" altLang="el-GR"/>
              <a:pPr>
                <a:defRPr/>
              </a:pPr>
              <a:t>‹#›</a:t>
            </a:fld>
            <a:endParaRPr lang="en-US" alt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5" name="Date Placeholder 3"/>
          <p:cNvSpPr>
            <a:spLocks noGrp="1"/>
          </p:cNvSpPr>
          <p:nvPr>
            <p:ph type="dt" sz="half" idx="14"/>
          </p:nvPr>
        </p:nvSpPr>
        <p:spPr/>
        <p:txBody>
          <a:bodyPr/>
          <a:lstStyle>
            <a:lvl1pPr>
              <a:defRPr/>
            </a:lvl1pPr>
          </a:lstStyle>
          <a:p>
            <a:pPr>
              <a:defRPr/>
            </a:pPr>
            <a:fld id="{53F37F7C-28B0-4F1D-9507-A9CCAF0EF107}" type="datetimeFigureOut">
              <a:rPr lang="en-US"/>
              <a:pPr>
                <a:defRPr/>
              </a:pPr>
              <a:t>2/18/2022</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99B70D5-9FFB-4D04-8C7A-3E5C507C8FEF}" type="slidenum">
              <a:rPr lang="en-US" altLang="el-GR"/>
              <a:pPr>
                <a:defRPr/>
              </a:pPr>
              <a:t>‹#›</a:t>
            </a:fld>
            <a:endParaRPr lang="en-US" alt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lvl1pPr>
              <a:defRPr/>
            </a:lvl1pPr>
          </a:lstStyle>
          <a:p>
            <a:pPr>
              <a:defRPr/>
            </a:pPr>
            <a:fld id="{1DB2FB65-E0CA-4F1B-8017-58679E2020D4}"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71D03-AE91-4BD7-AA50-EB211CD01DC3}" type="slidenum">
              <a:rPr lang="en-US" altLang="el-GR"/>
              <a:pPr>
                <a:defRPr/>
              </a:pPr>
              <a:t>‹#›</a:t>
            </a:fld>
            <a:endParaRPr lang="en-US" alt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lvl1pPr>
              <a:defRPr/>
            </a:lvl1pPr>
          </a:lstStyle>
          <a:p>
            <a:pPr>
              <a:defRPr/>
            </a:pPr>
            <a:fld id="{D2179762-5156-4F45-9048-3CDBA1298669}"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4D805C-B4B1-434E-A1FA-87C64D738126}"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lvl1pPr>
              <a:defRPr/>
            </a:lvl1pPr>
          </a:lstStyle>
          <a:p>
            <a:pPr>
              <a:defRPr/>
            </a:pPr>
            <a:fld id="{E7AD10C8-3376-4F72-A139-8E9D2BB81314}"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8C9521-5C84-40E0-B045-73E826AE02D0}"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lvl1pPr>
          </a:lstStyle>
          <a:p>
            <a:pPr>
              <a:defRPr/>
            </a:pPr>
            <a:fld id="{B18575A8-249F-4881-97E8-162FB94B137E}"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141F0-7FD5-402C-9339-C833F61752A1}"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3"/>
          <p:cNvSpPr>
            <a:spLocks noGrp="1"/>
          </p:cNvSpPr>
          <p:nvPr>
            <p:ph type="dt" sz="half" idx="10"/>
          </p:nvPr>
        </p:nvSpPr>
        <p:spPr/>
        <p:txBody>
          <a:bodyPr/>
          <a:lstStyle>
            <a:lvl1pPr>
              <a:defRPr/>
            </a:lvl1pPr>
          </a:lstStyle>
          <a:p>
            <a:pPr>
              <a:defRPr/>
            </a:pPr>
            <a:fld id="{B6A385E2-8E0B-4265-AC98-A04C429A25BB}" type="datetimeFigureOut">
              <a:rPr lang="en-US"/>
              <a:pPr>
                <a:defRPr/>
              </a:pPr>
              <a:t>2/18/2022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D36468-1559-4DB4-A2DB-480A0F1C43F5}"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p:cNvSpPr>
            <a:spLocks noGrp="1"/>
          </p:cNvSpPr>
          <p:nvPr>
            <p:ph type="dt" sz="half" idx="10"/>
          </p:nvPr>
        </p:nvSpPr>
        <p:spPr/>
        <p:txBody>
          <a:bodyPr/>
          <a:lstStyle>
            <a:lvl1pPr>
              <a:defRPr/>
            </a:lvl1pPr>
          </a:lstStyle>
          <a:p>
            <a:pPr>
              <a:defRPr/>
            </a:pPr>
            <a:fld id="{B359D2B0-F9C1-42A8-B92C-A307F7B4E4F4}" type="datetimeFigureOut">
              <a:rPr lang="en-US"/>
              <a:pPr>
                <a:defRPr/>
              </a:pPr>
              <a:t>2/18/2022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E7F9130-EEF2-469B-80B6-3D00199AB4C8}"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3"/>
          <p:cNvSpPr>
            <a:spLocks noGrp="1"/>
          </p:cNvSpPr>
          <p:nvPr>
            <p:ph type="dt" sz="half" idx="10"/>
          </p:nvPr>
        </p:nvSpPr>
        <p:spPr/>
        <p:txBody>
          <a:bodyPr/>
          <a:lstStyle>
            <a:lvl1pPr>
              <a:defRPr/>
            </a:lvl1pPr>
          </a:lstStyle>
          <a:p>
            <a:pPr>
              <a:defRPr/>
            </a:pPr>
            <a:fld id="{CD76FDA4-42E8-4D10-8DC4-6E340143281E}" type="datetimeFigureOut">
              <a:rPr lang="en-US"/>
              <a:pPr>
                <a:defRPr/>
              </a:pPr>
              <a:t>2/18/2022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221EFB-817E-4A2F-A3F2-FED5F0667CCB}"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CDB383-28F7-4F07-964B-6DFD64DDC83B}" type="datetimeFigureOut">
              <a:rPr lang="en-US"/>
              <a:pPr>
                <a:defRPr/>
              </a:pPr>
              <a:t>2/18/2022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9BE88B3-28BC-412A-A388-3E80EDBDEB5C}"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3"/>
          <p:cNvSpPr>
            <a:spLocks noGrp="1"/>
          </p:cNvSpPr>
          <p:nvPr>
            <p:ph type="dt" sz="half" idx="10"/>
          </p:nvPr>
        </p:nvSpPr>
        <p:spPr/>
        <p:txBody>
          <a:bodyPr/>
          <a:lstStyle>
            <a:lvl1pPr>
              <a:defRPr/>
            </a:lvl1pPr>
          </a:lstStyle>
          <a:p>
            <a:pPr>
              <a:defRPr/>
            </a:pPr>
            <a:fld id="{D58B4309-48AC-4185-A1BE-5A61B684631D}" type="datetimeFigureOut">
              <a:rPr lang="en-US"/>
              <a:pPr>
                <a:defRPr/>
              </a:pPr>
              <a:t>2/18/2022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432A70-5688-4835-8945-496DA0361089}"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3"/>
          <p:cNvSpPr>
            <a:spLocks noGrp="1"/>
          </p:cNvSpPr>
          <p:nvPr>
            <p:ph type="dt" sz="half" idx="10"/>
          </p:nvPr>
        </p:nvSpPr>
        <p:spPr/>
        <p:txBody>
          <a:bodyPr/>
          <a:lstStyle>
            <a:lvl1pPr>
              <a:defRPr/>
            </a:lvl1pPr>
          </a:lstStyle>
          <a:p>
            <a:pPr>
              <a:defRPr/>
            </a:pPr>
            <a:fld id="{CD282B53-BEDA-44F6-B996-65EA5D2A2E66}" type="datetimeFigureOut">
              <a:rPr lang="en-US"/>
              <a:pPr>
                <a:defRPr/>
              </a:pPr>
              <a:t>2/18/2022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F8E479-64DE-46B6-B1BB-C82C1EC2FC9F}"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smtClean="0"/>
              <a:t>Στυλ κειμένου υποδείγματος</a:t>
            </a:r>
          </a:p>
          <a:p>
            <a:pPr lvl="1"/>
            <a:r>
              <a:rPr lang="el-GR" altLang="el-GR" smtClean="0"/>
              <a:t>Δεύτερο επίπεδο</a:t>
            </a:r>
          </a:p>
          <a:p>
            <a:pPr lvl="2"/>
            <a:r>
              <a:rPr lang="el-GR" altLang="el-GR" smtClean="0"/>
              <a:t>Τρίτο επίπεδο</a:t>
            </a:r>
          </a:p>
          <a:p>
            <a:pPr lvl="3"/>
            <a:r>
              <a:rPr lang="el-GR" altLang="el-GR" smtClean="0"/>
              <a:t>Τέταρτο επίπεδο</a:t>
            </a:r>
          </a:p>
          <a:p>
            <a:pPr lvl="4"/>
            <a:r>
              <a:rPr lang="el-GR" altLang="el-GR" smtClean="0"/>
              <a:t>Πέμπτο επίπεδο</a:t>
            </a:r>
            <a:endParaRPr lang="en-US" altLang="el-GR" smtClean="0"/>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cs typeface="+mn-cs"/>
              </a:defRPr>
            </a:lvl1pPr>
          </a:lstStyle>
          <a:p>
            <a:pPr>
              <a:defRPr/>
            </a:pPr>
            <a:fld id="{78EEA583-3AFF-495F-B547-BD1A9F9836B8}" type="datetimeFigureOut">
              <a:rPr lang="en-US"/>
              <a:pPr>
                <a:defRPr/>
              </a:pPr>
              <a:t>2/18/2022</a:t>
            </a:fld>
            <a:endParaRPr lang="en-US"/>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3200" smtClean="0">
                <a:solidFill>
                  <a:srgbClr val="0A304A"/>
                </a:solidFill>
                <a:latin typeface="Century Gothic" pitchFamily="34" charset="0"/>
              </a:defRPr>
            </a:lvl1pPr>
          </a:lstStyle>
          <a:p>
            <a:pPr>
              <a:defRPr/>
            </a:pPr>
            <a:fld id="{904E7712-4537-41EE-936D-0BB7287142CE}" type="slidenum">
              <a:rPr lang="en-US" altLang="el-GR"/>
              <a:pPr>
                <a:defRPr/>
              </a:pPr>
              <a:t>‹#›</a:t>
            </a:fld>
            <a:endParaRPr lang="en-US" altLang="el-GR"/>
          </a:p>
        </p:txBody>
      </p:sp>
    </p:spTree>
  </p:cSld>
  <p:clrMap bg1="dk1" tx1="lt1" bg2="dk2" tx2="lt2" accent1="accent1" accent2="accent2" accent3="accent3" accent4="accent4" accent5="accent5" accent6="accent6" hlink="hlink" folHlink="folHlink"/>
  <p:sldLayoutIdLst>
    <p:sldLayoutId id="2147483886"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7" r:id="rId12"/>
    <p:sldLayoutId id="2147483882" r:id="rId13"/>
    <p:sldLayoutId id="2147483888" r:id="rId14"/>
    <p:sldLayoutId id="2147483883" r:id="rId15"/>
    <p:sldLayoutId id="2147483884" r:id="rId16"/>
    <p:sldLayoutId id="2147483885"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itchFamily="34" charset="0"/>
        </a:defRPr>
      </a:lvl2pPr>
      <a:lvl3pPr algn="l" defTabSz="457200" rtl="0" eaLnBrk="0" fontAlgn="base" hangingPunct="0">
        <a:spcBef>
          <a:spcPct val="0"/>
        </a:spcBef>
        <a:spcAft>
          <a:spcPct val="0"/>
        </a:spcAft>
        <a:defRPr sz="3600">
          <a:solidFill>
            <a:schemeClr val="tx1"/>
          </a:solidFill>
          <a:latin typeface="Century Gothic" pitchFamily="34" charset="0"/>
        </a:defRPr>
      </a:lvl3pPr>
      <a:lvl4pPr algn="l" defTabSz="457200" rtl="0" eaLnBrk="0" fontAlgn="base" hangingPunct="0">
        <a:spcBef>
          <a:spcPct val="0"/>
        </a:spcBef>
        <a:spcAft>
          <a:spcPct val="0"/>
        </a:spcAft>
        <a:defRPr sz="3600">
          <a:solidFill>
            <a:schemeClr val="tx1"/>
          </a:solidFill>
          <a:latin typeface="Century Gothic" pitchFamily="34" charset="0"/>
        </a:defRPr>
      </a:lvl4pPr>
      <a:lvl5pPr algn="l" defTabSz="457200" rtl="0" eaLnBrk="0" fontAlgn="base" hangingPunct="0">
        <a:spcBef>
          <a:spcPct val="0"/>
        </a:spcBef>
        <a:spcAft>
          <a:spcPct val="0"/>
        </a:spcAft>
        <a:defRPr sz="3600">
          <a:solidFill>
            <a:schemeClr val="tx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itchFamily="18" charset="2"/>
        <a:buChar char=""/>
        <a:defRPr sz="2800"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i.org/10.3390/vaccines90201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Υπότιτλος 2"/>
          <p:cNvSpPr>
            <a:spLocks noGrp="1"/>
          </p:cNvSpPr>
          <p:nvPr>
            <p:ph type="subTitle" idx="1"/>
          </p:nvPr>
        </p:nvSpPr>
        <p:spPr>
          <a:xfrm>
            <a:off x="4859338" y="2155825"/>
            <a:ext cx="7332662" cy="3186113"/>
          </a:xfrm>
        </p:spPr>
        <p:txBody>
          <a:bodyPr>
            <a:normAutofit lnSpcReduction="10000"/>
          </a:bodyPr>
          <a:lstStyle/>
          <a:p>
            <a:pPr algn="just" eaLnBrk="1" hangingPunct="1">
              <a:defRPr/>
            </a:pPr>
            <a:r>
              <a:rPr lang="el-GR" sz="1400" baseline="30000" dirty="0">
                <a:solidFill>
                  <a:schemeClr val="bg1"/>
                </a:solidFill>
                <a:latin typeface="Arial" charset="0"/>
                <a:cs typeface="Arial" charset="0"/>
              </a:rPr>
              <a:t>1,4,,5 </a:t>
            </a:r>
            <a:r>
              <a:rPr lang="el-GR" altLang="el-GR" sz="1600" b="1" dirty="0">
                <a:solidFill>
                  <a:schemeClr val="bg1"/>
                </a:solidFill>
                <a:latin typeface="Arial" charset="0"/>
                <a:cs typeface="Arial" charset="0"/>
              </a:rPr>
              <a:t>Μουδάτσου Μ.</a:t>
            </a:r>
            <a:r>
              <a:rPr lang="en-US" altLang="el-GR" sz="1600" b="1" dirty="0">
                <a:solidFill>
                  <a:schemeClr val="bg1"/>
                </a:solidFill>
                <a:latin typeface="Arial" charset="0"/>
                <a:cs typeface="Arial" charset="0"/>
              </a:rPr>
              <a:t>,</a:t>
            </a:r>
            <a:r>
              <a:rPr lang="en-US" altLang="el-GR" sz="1400" b="1" dirty="0">
                <a:solidFill>
                  <a:schemeClr val="bg1"/>
                </a:solidFill>
                <a:latin typeface="Arial" charset="0"/>
                <a:cs typeface="Arial" charset="0"/>
              </a:rPr>
              <a:t> </a:t>
            </a:r>
            <a:r>
              <a:rPr lang="el-GR" altLang="el-GR" sz="1400" b="1" baseline="30000" dirty="0">
                <a:solidFill>
                  <a:schemeClr val="bg1"/>
                </a:solidFill>
                <a:latin typeface="Arial" charset="0"/>
                <a:cs typeface="Arial" charset="0"/>
              </a:rPr>
              <a:t>3,4 </a:t>
            </a:r>
            <a:r>
              <a:rPr lang="el-GR" altLang="el-GR" sz="1600" b="1" dirty="0">
                <a:solidFill>
                  <a:schemeClr val="bg1"/>
                </a:solidFill>
                <a:latin typeface="Arial" charset="0"/>
                <a:cs typeface="Arial" charset="0"/>
              </a:rPr>
              <a:t>Σταυροπούλου Α</a:t>
            </a:r>
            <a:r>
              <a:rPr lang="el-GR" altLang="el-GR" sz="1400" b="1" dirty="0">
                <a:solidFill>
                  <a:schemeClr val="bg1"/>
                </a:solidFill>
                <a:latin typeface="Arial" charset="0"/>
                <a:cs typeface="Arial" charset="0"/>
              </a:rPr>
              <a:t>.</a:t>
            </a:r>
            <a:r>
              <a:rPr lang="en-US" altLang="el-GR" sz="1400" b="1" dirty="0">
                <a:solidFill>
                  <a:schemeClr val="bg1"/>
                </a:solidFill>
                <a:latin typeface="Arial" charset="0"/>
                <a:cs typeface="Arial" charset="0"/>
              </a:rPr>
              <a:t>, </a:t>
            </a:r>
            <a:r>
              <a:rPr lang="el-GR" altLang="el-GR" sz="1400" b="1" baseline="30000" dirty="0">
                <a:solidFill>
                  <a:schemeClr val="bg1"/>
                </a:solidFill>
                <a:latin typeface="Arial" charset="0"/>
                <a:cs typeface="Arial" charset="0"/>
              </a:rPr>
              <a:t>2,4 5 </a:t>
            </a:r>
            <a:r>
              <a:rPr lang="el-GR" altLang="el-GR" sz="1600" b="1" dirty="0" err="1">
                <a:solidFill>
                  <a:schemeClr val="bg1"/>
                </a:solidFill>
                <a:latin typeface="Arial" charset="0"/>
                <a:cs typeface="Arial" charset="0"/>
              </a:rPr>
              <a:t>Ροβίθης</a:t>
            </a:r>
            <a:r>
              <a:rPr lang="el-GR" altLang="el-GR" sz="1600" b="1" dirty="0">
                <a:solidFill>
                  <a:schemeClr val="bg1"/>
                </a:solidFill>
                <a:latin typeface="Arial" charset="0"/>
                <a:cs typeface="Arial" charset="0"/>
              </a:rPr>
              <a:t> Μ</a:t>
            </a:r>
            <a:r>
              <a:rPr lang="el-GR" altLang="el-GR" sz="1400" b="1" dirty="0">
                <a:solidFill>
                  <a:schemeClr val="bg1"/>
                </a:solidFill>
                <a:latin typeface="Arial" charset="0"/>
                <a:cs typeface="Arial" charset="0"/>
              </a:rPr>
              <a:t>.,</a:t>
            </a:r>
            <a:r>
              <a:rPr lang="el-GR" sz="1400" baseline="30000" dirty="0">
                <a:solidFill>
                  <a:schemeClr val="bg1"/>
                </a:solidFill>
                <a:latin typeface="Arial" charset="0"/>
                <a:cs typeface="Arial" charset="0"/>
              </a:rPr>
              <a:t> 1</a:t>
            </a:r>
            <a:r>
              <a:rPr lang="el-GR" sz="1400" b="1" baseline="30000" dirty="0">
                <a:solidFill>
                  <a:schemeClr val="bg1"/>
                </a:solidFill>
                <a:latin typeface="Arial" charset="0"/>
                <a:cs typeface="Arial" charset="0"/>
              </a:rPr>
              <a:t>,4,5</a:t>
            </a:r>
            <a:r>
              <a:rPr lang="en-US" sz="1400" b="1" baseline="30000" dirty="0">
                <a:solidFill>
                  <a:schemeClr val="bg1"/>
                </a:solidFill>
                <a:latin typeface="Arial" charset="0"/>
                <a:cs typeface="Arial" charset="0"/>
              </a:rPr>
              <a:t> </a:t>
            </a:r>
            <a:r>
              <a:rPr lang="el-GR" altLang="el-GR" sz="1600" b="1" dirty="0">
                <a:solidFill>
                  <a:schemeClr val="bg1"/>
                </a:solidFill>
                <a:latin typeface="Arial" charset="0"/>
                <a:cs typeface="Arial" charset="0"/>
              </a:rPr>
              <a:t>Κουκούλη Σ.</a:t>
            </a:r>
          </a:p>
          <a:p>
            <a:pPr algn="just" eaLnBrk="1" hangingPunct="1">
              <a:defRPr/>
            </a:pPr>
            <a:endParaRPr lang="el-GR" altLang="el-GR" sz="1400" b="1" dirty="0">
              <a:solidFill>
                <a:schemeClr val="bg1"/>
              </a:solidFill>
              <a:latin typeface="Arial" charset="0"/>
              <a:cs typeface="Arial" charset="0"/>
            </a:endParaRPr>
          </a:p>
          <a:p>
            <a:pPr algn="just" eaLnBrk="1" hangingPunct="1">
              <a:defRPr/>
            </a:pPr>
            <a:r>
              <a:rPr lang="el-GR" sz="1400" baseline="30000">
                <a:solidFill>
                  <a:schemeClr val="bg1"/>
                </a:solidFill>
                <a:latin typeface="Arial" charset="0"/>
                <a:cs typeface="Arial" charset="0"/>
              </a:rPr>
              <a:t>1 </a:t>
            </a:r>
            <a:r>
              <a:rPr lang="el-GR" altLang="el-GR" sz="1400">
                <a:solidFill>
                  <a:schemeClr val="bg1"/>
                </a:solidFill>
                <a:latin typeface="Arial" charset="0"/>
                <a:cs typeface="Arial" charset="0"/>
              </a:rPr>
              <a:t>Τμήμα Κοινωνικής Εργασίας,  Σχολή Επιστημών Υγείας, Ελληνικό Μεσογειακό Πανεπιστήμιο </a:t>
            </a:r>
          </a:p>
          <a:p>
            <a:pPr algn="just" eaLnBrk="1" hangingPunct="1">
              <a:defRPr/>
            </a:pPr>
            <a:r>
              <a:rPr lang="el-GR" altLang="el-GR" sz="1400" baseline="30000" dirty="0">
                <a:solidFill>
                  <a:schemeClr val="bg1"/>
                </a:solidFill>
                <a:latin typeface="Arial" charset="0"/>
                <a:cs typeface="Arial" charset="0"/>
              </a:rPr>
              <a:t>2 </a:t>
            </a:r>
            <a:r>
              <a:rPr lang="el-GR" altLang="el-GR" sz="1400" dirty="0">
                <a:solidFill>
                  <a:schemeClr val="bg1"/>
                </a:solidFill>
                <a:latin typeface="Arial" charset="0"/>
                <a:cs typeface="Arial" charset="0"/>
              </a:rPr>
              <a:t>Τμήμα Νοσηλευτικής,  Σχολή Επιστημών Υγείας, Ελληνικό Μεσογειακό Πανεπιστήμιο</a:t>
            </a:r>
          </a:p>
          <a:p>
            <a:pPr algn="just" eaLnBrk="1" hangingPunct="1">
              <a:defRPr/>
            </a:pPr>
            <a:r>
              <a:rPr lang="el-GR" altLang="el-GR" sz="1400" baseline="30000" dirty="0">
                <a:solidFill>
                  <a:schemeClr val="bg1"/>
                </a:solidFill>
                <a:latin typeface="Arial" charset="0"/>
                <a:cs typeface="Arial" charset="0"/>
              </a:rPr>
              <a:t>3 </a:t>
            </a:r>
            <a:r>
              <a:rPr lang="el-GR" altLang="el-GR" sz="1400" dirty="0">
                <a:solidFill>
                  <a:schemeClr val="bg1"/>
                </a:solidFill>
                <a:latin typeface="Arial" charset="0"/>
                <a:cs typeface="Arial" charset="0"/>
              </a:rPr>
              <a:t>Τμήμα Νοσηλευτικής, Σχολή Επιστημών Υγείας και Πρόνοιας, Πανεπιστήμιο Δυτικής Αττικής</a:t>
            </a:r>
          </a:p>
          <a:p>
            <a:pPr algn="just" eaLnBrk="1" hangingPunct="1">
              <a:defRPr/>
            </a:pPr>
            <a:r>
              <a:rPr lang="el-GR" altLang="el-GR" sz="1400" baseline="30000" dirty="0">
                <a:solidFill>
                  <a:schemeClr val="bg1"/>
                </a:solidFill>
                <a:latin typeface="Arial" charset="0"/>
                <a:cs typeface="Arial" charset="0"/>
              </a:rPr>
              <a:t>4 </a:t>
            </a:r>
            <a:r>
              <a:rPr lang="el-GR" altLang="el-GR" sz="1400" dirty="0">
                <a:solidFill>
                  <a:schemeClr val="bg1"/>
                </a:solidFill>
                <a:latin typeface="Arial" charset="0"/>
                <a:cs typeface="Arial" charset="0"/>
              </a:rPr>
              <a:t>Εργαστήριο Διεπιστημονικής Προσέγγισης για τη Βελτίωση της Ποιότητα Ζωής Ελληνικό Μεσογειακό Πανεπιστήμιο</a:t>
            </a:r>
          </a:p>
          <a:p>
            <a:pPr eaLnBrk="1" hangingPunct="1">
              <a:defRPr/>
            </a:pPr>
            <a:r>
              <a:rPr lang="el-GR" altLang="el-GR" sz="1400" baseline="30000" dirty="0">
                <a:solidFill>
                  <a:schemeClr val="bg1"/>
                </a:solidFill>
                <a:latin typeface="Arial" charset="0"/>
                <a:cs typeface="Arial" charset="0"/>
              </a:rPr>
              <a:t>5 </a:t>
            </a:r>
            <a:r>
              <a:rPr lang="el-GR" sz="1400" dirty="0">
                <a:solidFill>
                  <a:schemeClr val="bg1"/>
                </a:solidFill>
                <a:latin typeface="Arial" charset="0"/>
                <a:cs typeface="Arial" charset="0"/>
              </a:rPr>
              <a:t>Ινστιτούτο </a:t>
            </a:r>
            <a:r>
              <a:rPr lang="el-GR" sz="1400" dirty="0" err="1">
                <a:solidFill>
                  <a:schemeClr val="bg1"/>
                </a:solidFill>
                <a:latin typeface="Arial" charset="0"/>
                <a:cs typeface="Arial" charset="0"/>
              </a:rPr>
              <a:t>Αγροτοδιατροφής</a:t>
            </a:r>
            <a:r>
              <a:rPr lang="el-GR" sz="1400" dirty="0">
                <a:solidFill>
                  <a:schemeClr val="bg1"/>
                </a:solidFill>
                <a:latin typeface="Arial" charset="0"/>
                <a:cs typeface="Arial" charset="0"/>
              </a:rPr>
              <a:t> και Επιστημών Ζωής, Ελληνικό Μεσογειακό Πανεπιστήμιο, 71410, Ηράκλειο Κρήτης</a:t>
            </a:r>
          </a:p>
          <a:p>
            <a:pPr algn="just" eaLnBrk="1" hangingPunct="1">
              <a:defRPr/>
            </a:pPr>
            <a:endParaRPr lang="el-GR" altLang="el-GR" sz="1400" dirty="0">
              <a:solidFill>
                <a:schemeClr val="bg1"/>
              </a:solidFill>
              <a:latin typeface="Arial" charset="0"/>
              <a:cs typeface="Arial" charset="0"/>
            </a:endParaRPr>
          </a:p>
          <a:p>
            <a:pPr algn="just" eaLnBrk="1" hangingPunct="1">
              <a:defRPr/>
            </a:pPr>
            <a:endParaRPr lang="el-GR" altLang="el-GR" sz="1400" dirty="0">
              <a:solidFill>
                <a:schemeClr val="bg1"/>
              </a:solidFill>
              <a:latin typeface="Arial" charset="0"/>
              <a:cs typeface="Arial" charset="0"/>
            </a:endParaRPr>
          </a:p>
        </p:txBody>
      </p:sp>
      <p:sp>
        <p:nvSpPr>
          <p:cNvPr id="5123" name="3 - TextBox"/>
          <p:cNvSpPr txBox="1">
            <a:spLocks noChangeArrowheads="1"/>
          </p:cNvSpPr>
          <p:nvPr/>
        </p:nvSpPr>
        <p:spPr bwMode="auto">
          <a:xfrm>
            <a:off x="0" y="549275"/>
            <a:ext cx="12192000" cy="1384300"/>
          </a:xfrm>
          <a:prstGeom prst="rect">
            <a:avLst/>
          </a:prstGeom>
          <a:solidFill>
            <a:schemeClr val="bg2"/>
          </a:solidFill>
          <a:ln w="9525">
            <a:noFill/>
            <a:miter lim="800000"/>
            <a:headEnd/>
            <a:tailEnd/>
          </a:ln>
        </p:spPr>
        <p:txBody>
          <a:bodyPr>
            <a:spAutoFit/>
          </a:bodyPr>
          <a:lstStyle/>
          <a:p>
            <a:pPr algn="ctr" eaLnBrk="1" hangingPunct="1"/>
            <a:r>
              <a:rPr lang="el-GR" altLang="el-GR" sz="2800"/>
              <a:t>Εμβολιασμός και </a:t>
            </a:r>
            <a:r>
              <a:rPr lang="en-US" altLang="el-GR" sz="2800"/>
              <a:t>Covid-19:</a:t>
            </a:r>
            <a:r>
              <a:rPr lang="el-GR" altLang="el-GR" sz="2800"/>
              <a:t> αποτελέσματα μίας ποιοτικής μελέτης σε κοινοτικές δομές φροντίδας Υγείας</a:t>
            </a:r>
          </a:p>
          <a:p>
            <a:pPr algn="ctr" eaLnBrk="1" hangingPunct="1"/>
            <a:r>
              <a:rPr lang="el-GR" altLang="el-GR" sz="2800"/>
              <a:t>στην Κρήτη</a:t>
            </a:r>
            <a:r>
              <a:rPr lang="en-US" altLang="el-GR" sz="2800"/>
              <a:t> </a:t>
            </a:r>
            <a:r>
              <a:rPr lang="el-GR" altLang="el-GR" sz="2800"/>
              <a:t> </a:t>
            </a:r>
          </a:p>
        </p:txBody>
      </p:sp>
      <p:pic>
        <p:nvPicPr>
          <p:cNvPr id="5124" name="Picture 5" descr="Update on the Community Health - Health Promotion program and guidelines -  Victorian Healthcare Association"/>
          <p:cNvPicPr>
            <a:picLocks noChangeAspect="1" noChangeArrowheads="1"/>
          </p:cNvPicPr>
          <p:nvPr/>
        </p:nvPicPr>
        <p:blipFill>
          <a:blip r:embed="rId2"/>
          <a:srcRect/>
          <a:stretch>
            <a:fillRect/>
          </a:stretch>
        </p:blipFill>
        <p:spPr bwMode="auto">
          <a:xfrm>
            <a:off x="190500" y="1638300"/>
            <a:ext cx="4737100" cy="2921000"/>
          </a:xfrm>
          <a:prstGeom prst="rect">
            <a:avLst/>
          </a:prstGeom>
          <a:noFill/>
          <a:ln w="9525">
            <a:noFill/>
            <a:miter lim="800000"/>
            <a:headEnd/>
            <a:tailEnd/>
          </a:ln>
        </p:spPr>
      </p:pic>
      <p:pic>
        <p:nvPicPr>
          <p:cNvPr id="5125" name="Picture 9" descr="first-dose Archives -"/>
          <p:cNvPicPr>
            <a:picLocks noChangeAspect="1" noChangeArrowheads="1"/>
          </p:cNvPicPr>
          <p:nvPr/>
        </p:nvPicPr>
        <p:blipFill>
          <a:blip r:embed="rId3"/>
          <a:srcRect/>
          <a:stretch>
            <a:fillRect/>
          </a:stretch>
        </p:blipFill>
        <p:spPr bwMode="auto">
          <a:xfrm>
            <a:off x="1498600" y="4065588"/>
            <a:ext cx="3716338" cy="2587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Θέση περιεχομένου 2"/>
          <p:cNvSpPr>
            <a:spLocks noGrp="1"/>
          </p:cNvSpPr>
          <p:nvPr>
            <p:ph idx="1"/>
          </p:nvPr>
        </p:nvSpPr>
        <p:spPr>
          <a:xfrm>
            <a:off x="452438" y="469900"/>
            <a:ext cx="5386387" cy="5868988"/>
          </a:xfrm>
          <a:solidFill>
            <a:schemeClr val="bg2"/>
          </a:solidFill>
        </p:spPr>
        <p:txBody>
          <a:bodyPr/>
          <a:lstStyle/>
          <a:p>
            <a:pPr algn="just" eaLnBrk="1" hangingPunct="1"/>
            <a:endParaRPr lang="el-GR" altLang="el-GR" sz="1600" smtClean="0">
              <a:solidFill>
                <a:schemeClr val="tx1"/>
              </a:solidFill>
              <a:latin typeface="Arial" charset="0"/>
              <a:cs typeface="Arial" charset="0"/>
            </a:endParaRPr>
          </a:p>
          <a:p>
            <a:pPr algn="just" eaLnBrk="1" hangingPunct="1"/>
            <a:endParaRPr lang="en-US" altLang="el-GR" sz="1600" smtClean="0">
              <a:solidFill>
                <a:schemeClr val="tx1"/>
              </a:solidFill>
              <a:latin typeface="Arial" charset="0"/>
              <a:cs typeface="Arial" charset="0"/>
            </a:endParaRPr>
          </a:p>
          <a:p>
            <a:pPr algn="just" eaLnBrk="1" hangingPunct="1"/>
            <a:endParaRPr lang="en-US" altLang="el-GR" sz="1600" smtClean="0">
              <a:solidFill>
                <a:schemeClr val="tx1"/>
              </a:solidFill>
              <a:latin typeface="Arial" charset="0"/>
              <a:cs typeface="Arial" charset="0"/>
            </a:endParaRPr>
          </a:p>
          <a:p>
            <a:pPr algn="just" eaLnBrk="1" hangingPunct="1"/>
            <a:r>
              <a:rPr lang="el-GR" altLang="el-GR" sz="1600" b="1" smtClean="0">
                <a:solidFill>
                  <a:schemeClr val="tx1"/>
                </a:solidFill>
                <a:latin typeface="Arial" charset="0"/>
                <a:cs typeface="Arial" charset="0"/>
              </a:rPr>
              <a:t>Εισαγωγή</a:t>
            </a:r>
            <a:r>
              <a:rPr lang="el-GR" altLang="el-GR" sz="1600" smtClean="0">
                <a:solidFill>
                  <a:schemeClr val="tx1"/>
                </a:solidFill>
                <a:latin typeface="Arial" charset="0"/>
                <a:cs typeface="Arial" charset="0"/>
              </a:rPr>
              <a:t>: Η πανδημία του COVID -19</a:t>
            </a:r>
            <a:r>
              <a:rPr lang="en-US" altLang="el-GR" sz="1600" smtClean="0">
                <a:solidFill>
                  <a:schemeClr val="tx1"/>
                </a:solidFill>
                <a:latin typeface="Arial" charset="0"/>
                <a:cs typeface="Arial" charset="0"/>
              </a:rPr>
              <a:t> </a:t>
            </a:r>
            <a:r>
              <a:rPr lang="el-GR" altLang="el-GR" sz="1600" smtClean="0">
                <a:solidFill>
                  <a:schemeClr val="tx1"/>
                </a:solidFill>
                <a:latin typeface="Arial" charset="0"/>
                <a:cs typeface="Arial" charset="0"/>
              </a:rPr>
              <a:t>είχε πολλές συνέπειες πολιτικές, οικονομικές, κοινωνικές, τόσο στα άτομα και στις οικογένειες, όσο και στις κοινότητες, σε διεθνές αλλά και σε τοπικό επίπεδο. Για την επιτυχή αντιμετώπισή της, εκτός από την αγωγή υγείας,  η χρήση του εμβολίου κρίθηκε ως επιβεβλημένη</a:t>
            </a:r>
            <a:r>
              <a:rPr lang="en-US" altLang="el-GR" sz="1600" smtClean="0">
                <a:solidFill>
                  <a:schemeClr val="tx1"/>
                </a:solidFill>
                <a:latin typeface="Arial" charset="0"/>
                <a:cs typeface="Arial" charset="0"/>
              </a:rPr>
              <a:t> (</a:t>
            </a:r>
            <a:r>
              <a:rPr lang="en-GB" altLang="el-GR" sz="1600" smtClean="0">
                <a:solidFill>
                  <a:schemeClr val="tx1"/>
                </a:solidFill>
                <a:latin typeface="Arial" charset="0"/>
                <a:cs typeface="Arial" charset="0"/>
              </a:rPr>
              <a:t>Phadke et</a:t>
            </a:r>
            <a:r>
              <a:rPr lang="en-US" altLang="el-GR" sz="1600" smtClean="0">
                <a:solidFill>
                  <a:schemeClr val="tx1"/>
                </a:solidFill>
                <a:latin typeface="Arial" charset="0"/>
                <a:cs typeface="Arial" charset="0"/>
              </a:rPr>
              <a:t>. </a:t>
            </a:r>
            <a:r>
              <a:rPr lang="en-GB" altLang="el-GR" sz="1600" smtClean="0">
                <a:solidFill>
                  <a:schemeClr val="tx1"/>
                </a:solidFill>
                <a:latin typeface="Arial" charset="0"/>
                <a:cs typeface="Arial" charset="0"/>
              </a:rPr>
              <a:t>al</a:t>
            </a:r>
            <a:r>
              <a:rPr lang="en-US" altLang="el-GR" sz="1600" smtClean="0">
                <a:solidFill>
                  <a:schemeClr val="tx1"/>
                </a:solidFill>
                <a:latin typeface="Arial" charset="0"/>
                <a:cs typeface="Arial" charset="0"/>
              </a:rPr>
              <a:t>. 2016</a:t>
            </a:r>
            <a:r>
              <a:rPr lang="el-GR" altLang="el-GR" sz="1600" smtClean="0">
                <a:solidFill>
                  <a:schemeClr val="tx1"/>
                </a:solidFill>
                <a:latin typeface="Arial" charset="0"/>
                <a:cs typeface="Arial" charset="0"/>
              </a:rPr>
              <a:t>)</a:t>
            </a:r>
            <a:r>
              <a:rPr lang="en-US" altLang="el-GR" sz="1600" smtClean="0">
                <a:solidFill>
                  <a:schemeClr val="tx1"/>
                </a:solidFill>
                <a:latin typeface="Arial" charset="0"/>
                <a:cs typeface="Arial" charset="0"/>
              </a:rPr>
              <a:t>.</a:t>
            </a:r>
            <a:r>
              <a:rPr lang="el-GR" altLang="el-GR" sz="1600" smtClean="0">
                <a:solidFill>
                  <a:schemeClr val="tx1"/>
                </a:solidFill>
                <a:latin typeface="Arial" charset="0"/>
                <a:cs typeface="Arial" charset="0"/>
              </a:rPr>
              <a:t> Οι απόψεις των επαγγελματιών υγείας, αλλά και η ακολουθία του εμβολιασμού από τους ίδιους, έχει κομβικό ρόλο στην επικράτησή του και στην ακολουθία του από τον γενικό πληθυσμό.</a:t>
            </a:r>
            <a:r>
              <a:rPr lang="en-US" altLang="el-GR" sz="1600" smtClean="0">
                <a:solidFill>
                  <a:schemeClr val="tx1"/>
                </a:solidFill>
                <a:latin typeface="Arial" charset="0"/>
                <a:cs typeface="Arial" charset="0"/>
              </a:rPr>
              <a:t> (</a:t>
            </a:r>
            <a:r>
              <a:rPr lang="en-GB" altLang="el-GR" sz="1600" smtClean="0">
                <a:solidFill>
                  <a:schemeClr val="tx1"/>
                </a:solidFill>
                <a:latin typeface="Arial" charset="0"/>
                <a:cs typeface="Arial" charset="0"/>
              </a:rPr>
              <a:t>Shekhar et al</a:t>
            </a:r>
            <a:r>
              <a:rPr lang="en-US" altLang="el-GR" sz="1600" smtClean="0">
                <a:solidFill>
                  <a:schemeClr val="tx1"/>
                </a:solidFill>
                <a:latin typeface="Arial" charset="0"/>
                <a:cs typeface="Arial" charset="0"/>
              </a:rPr>
              <a:t>. 2021). </a:t>
            </a:r>
          </a:p>
          <a:p>
            <a:pPr algn="just" eaLnBrk="1" hangingPunct="1">
              <a:buFont typeface="Wingdings 3" pitchFamily="18" charset="2"/>
              <a:buNone/>
            </a:pPr>
            <a:endParaRPr lang="el-GR" altLang="el-GR" sz="1600" smtClean="0">
              <a:solidFill>
                <a:schemeClr val="tx1"/>
              </a:solidFill>
              <a:latin typeface="Arial" charset="0"/>
              <a:cs typeface="Arial" charset="0"/>
            </a:endParaRPr>
          </a:p>
          <a:p>
            <a:pPr algn="just" eaLnBrk="1" hangingPunct="1"/>
            <a:r>
              <a:rPr lang="el-GR" altLang="el-GR" sz="1600" b="1" smtClean="0">
                <a:solidFill>
                  <a:schemeClr val="tx1"/>
                </a:solidFill>
                <a:latin typeface="Arial" charset="0"/>
                <a:cs typeface="Arial" charset="0"/>
              </a:rPr>
              <a:t>Σκοπός: </a:t>
            </a:r>
            <a:r>
              <a:rPr lang="el-GR" altLang="el-GR" sz="1600" smtClean="0">
                <a:solidFill>
                  <a:schemeClr val="tx1"/>
                </a:solidFill>
                <a:latin typeface="Arial" charset="0"/>
                <a:cs typeface="Arial" charset="0"/>
              </a:rPr>
              <a:t>Η εις βάθος διερεύνηση των στάσεων και των αντιλήψεων των επαγγελματιών υγείας σχετικά με την ακολουθία του  εμβολιασμού για τον COVID -19</a:t>
            </a:r>
            <a:endParaRPr lang="en-US" altLang="el-GR" sz="1600" smtClean="0">
              <a:solidFill>
                <a:schemeClr val="tx1"/>
              </a:solidFill>
              <a:latin typeface="Arial" charset="0"/>
              <a:cs typeface="Arial" charset="0"/>
            </a:endParaRPr>
          </a:p>
          <a:p>
            <a:pPr algn="just" eaLnBrk="1" hangingPunct="1">
              <a:buFont typeface="Wingdings 3" pitchFamily="18" charset="2"/>
              <a:buNone/>
            </a:pPr>
            <a:endParaRPr lang="el-GR" altLang="el-GR" sz="1600" smtClean="0">
              <a:solidFill>
                <a:schemeClr val="tx1"/>
              </a:solidFill>
              <a:latin typeface="Arial" charset="0"/>
              <a:cs typeface="Arial" charset="0"/>
            </a:endParaRPr>
          </a:p>
          <a:p>
            <a:pPr algn="just" eaLnBrk="1" hangingPunct="1"/>
            <a:r>
              <a:rPr lang="el-GR" altLang="el-GR" sz="1600" b="1" smtClean="0">
                <a:solidFill>
                  <a:schemeClr val="tx1"/>
                </a:solidFill>
                <a:latin typeface="Arial" charset="0"/>
                <a:cs typeface="Arial" charset="0"/>
              </a:rPr>
              <a:t>Υλικό: </a:t>
            </a:r>
            <a:r>
              <a:rPr lang="el-GR" altLang="el-GR" sz="1600" smtClean="0">
                <a:solidFill>
                  <a:schemeClr val="tx1"/>
                </a:solidFill>
                <a:latin typeface="Arial" charset="0"/>
                <a:cs typeface="Arial" charset="0"/>
              </a:rPr>
              <a:t>Επαγγελματίες υγείας που εργάζονται στις ΤΟΜΥ, Κέντρα Υγείας και Προγράμματα Βοήθειας στο Σπίτι της Κρήτης αποτέλεσαν τον πληθυσμό της μελέτης. Συνολικά 26 επαγγελματίες υγείας συμμετείχαν στη μελέτη.</a:t>
            </a:r>
          </a:p>
          <a:p>
            <a:pPr algn="just" eaLnBrk="1" hangingPunct="1"/>
            <a:endParaRPr lang="el-GR" altLang="el-GR" sz="1600" smtClean="0">
              <a:solidFill>
                <a:schemeClr val="tx1"/>
              </a:solidFill>
              <a:latin typeface="Arial" charset="0"/>
              <a:cs typeface="Arial" charset="0"/>
            </a:endParaRPr>
          </a:p>
          <a:p>
            <a:pPr algn="just" eaLnBrk="1" hangingPunct="1"/>
            <a:endParaRPr lang="el-GR" altLang="el-GR" sz="1600" smtClean="0">
              <a:solidFill>
                <a:schemeClr val="tx1"/>
              </a:solidFill>
            </a:endParaRPr>
          </a:p>
          <a:p>
            <a:pPr algn="just" eaLnBrk="1" hangingPunct="1"/>
            <a:endParaRPr lang="el-GR" altLang="el-GR" sz="1600" smtClean="0">
              <a:solidFill>
                <a:schemeClr val="tx1"/>
              </a:solidFill>
            </a:endParaRPr>
          </a:p>
        </p:txBody>
      </p:sp>
      <p:sp>
        <p:nvSpPr>
          <p:cNvPr id="4" name="Θέση περιεχομένου 2"/>
          <p:cNvSpPr txBox="1">
            <a:spLocks/>
          </p:cNvSpPr>
          <p:nvPr/>
        </p:nvSpPr>
        <p:spPr bwMode="auto">
          <a:xfrm>
            <a:off x="6403975" y="465138"/>
            <a:ext cx="5387975" cy="5868987"/>
          </a:xfrm>
          <a:prstGeom prst="rect">
            <a:avLst/>
          </a:prstGeom>
          <a:solidFill>
            <a:schemeClr val="bg2"/>
          </a:solidFill>
          <a:ln w="9525">
            <a:noFill/>
            <a:miter lim="800000"/>
            <a:headEnd/>
            <a:tailEnd/>
          </a:ln>
        </p:spPr>
        <p:txBody>
          <a:bodyPr anchor="ctr"/>
          <a:lstStyle/>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n-US"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n-US" sz="1600" dirty="0"/>
          </a:p>
          <a:p>
            <a:pPr marL="285750" indent="-285750" algn="just" eaLnBrk="1" hangingPunct="1">
              <a:spcBef>
                <a:spcPct val="20000"/>
              </a:spcBef>
              <a:spcAft>
                <a:spcPts val="600"/>
              </a:spcAft>
              <a:buClr>
                <a:schemeClr val="tx1"/>
              </a:buClr>
              <a:buSzPct val="80000"/>
              <a:buFont typeface="Wingdings 3" pitchFamily="18" charset="2"/>
              <a:buChar char=""/>
              <a:defRPr/>
            </a:pPr>
            <a:r>
              <a:rPr lang="el-GR" sz="1600" b="1" dirty="0"/>
              <a:t>Μέθοδος</a:t>
            </a:r>
            <a:r>
              <a:rPr lang="el-GR" sz="1600" dirty="0"/>
              <a:t>: Ακολουθήθηκε η μέθοδος της ποιοτικής έρευνας.</a:t>
            </a:r>
          </a:p>
          <a:p>
            <a:pPr marL="285750" indent="-285750" algn="just" eaLnBrk="1" hangingPunct="1">
              <a:spcBef>
                <a:spcPct val="20000"/>
              </a:spcBef>
              <a:spcAft>
                <a:spcPts val="600"/>
              </a:spcAft>
              <a:buClr>
                <a:schemeClr val="tx1"/>
              </a:buClr>
              <a:buSzPct val="80000"/>
              <a:buFont typeface="Wingdings 3" pitchFamily="18" charset="2"/>
              <a:buChar char=""/>
              <a:defRPr/>
            </a:pPr>
            <a:r>
              <a:rPr lang="el-GR" sz="1600" dirty="0"/>
              <a:t>Ειδικότερα, πραγματοποιήθηκαν </a:t>
            </a:r>
            <a:r>
              <a:rPr lang="el-GR" sz="1600" dirty="0" err="1"/>
              <a:t>ημιδομημένες</a:t>
            </a:r>
            <a:r>
              <a:rPr lang="el-GR" sz="1600" dirty="0"/>
              <a:t> συνεντεύξεις, διαδικτυακά, από την  κύρια ερευνήτρια, συστηματικά και σε συγκεκριμένη χρονική περίοδο για όλους τους συμμετέχοντες</a:t>
            </a:r>
            <a:endParaRPr lang="en-US" sz="1600" dirty="0"/>
          </a:p>
          <a:p>
            <a:pPr marL="285750" indent="-285750" algn="just" eaLnBrk="1" hangingPunct="1">
              <a:spcBef>
                <a:spcPct val="20000"/>
              </a:spcBef>
              <a:spcAft>
                <a:spcPts val="600"/>
              </a:spcAft>
              <a:buClr>
                <a:schemeClr val="tx1"/>
              </a:buClr>
              <a:buSzPct val="80000"/>
              <a:buFont typeface="Wingdings 3" pitchFamily="18" charset="2"/>
              <a:buNone/>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r>
              <a:rPr lang="el-GR" sz="1600" b="1" dirty="0"/>
              <a:t>Αποτελέσματα: </a:t>
            </a:r>
            <a:r>
              <a:rPr lang="el-GR" sz="1600" dirty="0"/>
              <a:t>Οι απόψεις των επαγγελματιών υγείας εστίασαν στα οφέλη του εμβολιασμού. Εκφράστηκαν ωστόσο αρκετές επιφυλάξεις για την </a:t>
            </a:r>
            <a:r>
              <a:rPr lang="el-GR" sz="1600" dirty="0"/>
              <a:t>υποχρεωτικότητα </a:t>
            </a:r>
            <a:r>
              <a:rPr lang="el-GR" sz="1600" dirty="0"/>
              <a:t>του. Παρουσιάζονται αναλυτικά  τόσο οι λόγοι όσο και οι αντιστάσεις  που ώθησαν τους επαγγελματίες υγείας να ακολουθήσουν ή όχι τον εμβολιασμό. </a:t>
            </a:r>
            <a:endParaRPr lang="en-US" sz="1600" dirty="0"/>
          </a:p>
          <a:p>
            <a:pPr marL="285750" indent="-285750" algn="just" eaLnBrk="1" hangingPunct="1">
              <a:spcBef>
                <a:spcPct val="20000"/>
              </a:spcBef>
              <a:spcAft>
                <a:spcPts val="600"/>
              </a:spcAft>
              <a:buClr>
                <a:schemeClr val="tx1"/>
              </a:buClr>
              <a:buSzPct val="80000"/>
              <a:buFont typeface="Wingdings 3" pitchFamily="18" charset="2"/>
              <a:buNone/>
              <a:defRPr/>
            </a:pPr>
            <a:endParaRPr lang="el-GR" sz="1600" dirty="0"/>
          </a:p>
          <a:p>
            <a:pPr marL="285750" indent="-285750" algn="just" eaLnBrk="1" hangingPunct="1">
              <a:spcBef>
                <a:spcPct val="20000"/>
              </a:spcBef>
              <a:spcAft>
                <a:spcPts val="600"/>
              </a:spcAft>
              <a:buClr>
                <a:schemeClr val="tx1"/>
              </a:buClr>
              <a:buSzPct val="80000"/>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latin typeface="+mn-lt"/>
              <a:cs typeface="+mn-cs"/>
            </a:endParaRPr>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Θέση περιεχομένου 2"/>
          <p:cNvSpPr>
            <a:spLocks noGrp="1"/>
          </p:cNvSpPr>
          <p:nvPr>
            <p:ph idx="1"/>
          </p:nvPr>
        </p:nvSpPr>
        <p:spPr>
          <a:xfrm>
            <a:off x="544513" y="385763"/>
            <a:ext cx="5386387" cy="2925762"/>
          </a:xfrm>
          <a:solidFill>
            <a:schemeClr val="bg2"/>
          </a:solidFill>
        </p:spPr>
        <p:txBody>
          <a:bodyPr/>
          <a:lstStyle/>
          <a:p>
            <a:pPr algn="just" eaLnBrk="1" hangingPunct="1"/>
            <a:endParaRPr lang="el-GR" altLang="el-GR" sz="1600" smtClean="0">
              <a:solidFill>
                <a:schemeClr val="tx1"/>
              </a:solidFill>
              <a:latin typeface="Arial" charset="0"/>
              <a:cs typeface="Arial" charset="0"/>
            </a:endParaRPr>
          </a:p>
          <a:p>
            <a:pPr algn="just" eaLnBrk="1" hangingPunct="1">
              <a:buFont typeface="Wingdings 3" pitchFamily="18" charset="2"/>
              <a:buNone/>
            </a:pPr>
            <a:endParaRPr lang="en-US" altLang="el-GR" sz="1600" smtClean="0">
              <a:solidFill>
                <a:schemeClr val="tx1"/>
              </a:solidFill>
              <a:latin typeface="Arial" charset="0"/>
              <a:cs typeface="Arial" charset="0"/>
            </a:endParaRPr>
          </a:p>
          <a:p>
            <a:pPr algn="just" eaLnBrk="1" hangingPunct="1"/>
            <a:endParaRPr lang="en-US" altLang="el-GR" sz="1600" smtClean="0">
              <a:solidFill>
                <a:schemeClr val="tx1"/>
              </a:solidFill>
              <a:latin typeface="Arial" charset="0"/>
              <a:cs typeface="Arial" charset="0"/>
            </a:endParaRPr>
          </a:p>
          <a:p>
            <a:pPr algn="just" eaLnBrk="1" hangingPunct="1"/>
            <a:r>
              <a:rPr lang="el-GR" altLang="el-GR" sz="1600" smtClean="0">
                <a:solidFill>
                  <a:schemeClr val="tx1"/>
                </a:solidFill>
                <a:latin typeface="Arial" charset="0"/>
                <a:cs typeface="Arial" charset="0"/>
              </a:rPr>
              <a:t>Οι κυριότεροι λόγοι που ώθησαν τους επαγγελματίες να εμβολιαστούν είναι η προστασία των ίδιων, των οικογενειών και των εξυπηρετούμενών τους που ανήκουν σε ευπαθείς ομάδες, αλλά και η επιστημονική τους γνώση.</a:t>
            </a:r>
            <a:endParaRPr lang="en-US" altLang="el-GR" sz="1600" smtClean="0">
              <a:solidFill>
                <a:schemeClr val="tx1"/>
              </a:solidFill>
              <a:latin typeface="Arial" charset="0"/>
              <a:cs typeface="Arial" charset="0"/>
            </a:endParaRPr>
          </a:p>
          <a:p>
            <a:pPr algn="just" eaLnBrk="1" hangingPunct="1">
              <a:buFont typeface="Wingdings 3" pitchFamily="18" charset="2"/>
              <a:buNone/>
            </a:pPr>
            <a:endParaRPr lang="el-GR" altLang="el-GR" sz="1600" smtClean="0">
              <a:solidFill>
                <a:schemeClr val="tx1"/>
              </a:solidFill>
              <a:latin typeface="Arial" charset="0"/>
              <a:cs typeface="Arial" charset="0"/>
            </a:endParaRPr>
          </a:p>
          <a:p>
            <a:pPr algn="just" eaLnBrk="1" hangingPunct="1"/>
            <a:endParaRPr lang="el-GR" altLang="el-GR" sz="1600" smtClean="0">
              <a:solidFill>
                <a:schemeClr val="tx1"/>
              </a:solidFill>
            </a:endParaRPr>
          </a:p>
        </p:txBody>
      </p:sp>
      <p:sp>
        <p:nvSpPr>
          <p:cNvPr id="4" name="Θέση περιεχομένου 2"/>
          <p:cNvSpPr txBox="1">
            <a:spLocks/>
          </p:cNvSpPr>
          <p:nvPr/>
        </p:nvSpPr>
        <p:spPr bwMode="auto">
          <a:xfrm>
            <a:off x="6403975" y="373063"/>
            <a:ext cx="5387975" cy="2879725"/>
          </a:xfrm>
          <a:prstGeom prst="rect">
            <a:avLst/>
          </a:prstGeom>
          <a:solidFill>
            <a:schemeClr val="bg2"/>
          </a:solidFill>
          <a:ln w="9525">
            <a:noFill/>
            <a:miter lim="800000"/>
            <a:headEnd/>
            <a:tailEnd/>
          </a:ln>
        </p:spPr>
        <p:txBody>
          <a:bodyPr anchor="ctr"/>
          <a:lstStyle/>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n-US"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n-US"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r>
              <a:rPr lang="el-GR" sz="1600" dirty="0"/>
              <a:t>Οι  κυριότεροι λόγοι μη εμβολιασμού των εργαζομένων  είναι ο φόβος για τις παρενέργειες του εμβολίου και η κακή ποιότητα της πληροφορίας που έχουν.</a:t>
            </a:r>
            <a:endParaRPr lang="en-US" sz="1600" dirty="0"/>
          </a:p>
          <a:p>
            <a:pPr marL="285750" indent="-285750" algn="just" eaLnBrk="1" hangingPunct="1">
              <a:spcBef>
                <a:spcPct val="20000"/>
              </a:spcBef>
              <a:spcAft>
                <a:spcPts val="600"/>
              </a:spcAft>
              <a:buClr>
                <a:schemeClr val="tx1"/>
              </a:buClr>
              <a:buSzPct val="80000"/>
              <a:buFont typeface="Wingdings 3" pitchFamily="18" charset="2"/>
              <a:buNone/>
              <a:defRPr/>
            </a:pPr>
            <a:endParaRPr lang="el-GR" sz="1600" dirty="0"/>
          </a:p>
          <a:p>
            <a:pPr marL="285750" indent="-285750" algn="just" eaLnBrk="1" hangingPunct="1">
              <a:spcBef>
                <a:spcPct val="20000"/>
              </a:spcBef>
              <a:spcAft>
                <a:spcPts val="600"/>
              </a:spcAft>
              <a:buClr>
                <a:schemeClr val="tx1"/>
              </a:buClr>
              <a:buSzPct val="80000"/>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latin typeface="+mn-lt"/>
              <a:cs typeface="+mn-cs"/>
            </a:endParaRPr>
          </a:p>
          <a:p>
            <a:pPr marL="285750" indent="-285750" algn="just" eaLnBrk="1" hangingPunct="1">
              <a:spcBef>
                <a:spcPct val="20000"/>
              </a:spcBef>
              <a:spcAft>
                <a:spcPts val="600"/>
              </a:spcAft>
              <a:buClr>
                <a:schemeClr val="tx1"/>
              </a:buClr>
              <a:buSzPct val="80000"/>
              <a:buFont typeface="Wingdings 3" pitchFamily="18" charset="2"/>
              <a:buChar char=""/>
              <a:defRPr/>
            </a:pPr>
            <a:endParaRPr lang="el-GR" sz="1600" dirty="0">
              <a:latin typeface="+mn-lt"/>
              <a:cs typeface="+mn-cs"/>
            </a:endParaRPr>
          </a:p>
        </p:txBody>
      </p:sp>
      <p:sp>
        <p:nvSpPr>
          <p:cNvPr id="7172" name="4 - Ορθογώνιο"/>
          <p:cNvSpPr>
            <a:spLocks noChangeArrowheads="1"/>
          </p:cNvSpPr>
          <p:nvPr/>
        </p:nvSpPr>
        <p:spPr bwMode="auto">
          <a:xfrm>
            <a:off x="444500" y="3433763"/>
            <a:ext cx="11364913" cy="831850"/>
          </a:xfrm>
          <a:prstGeom prst="rect">
            <a:avLst/>
          </a:prstGeom>
          <a:noFill/>
          <a:ln w="9525">
            <a:solidFill>
              <a:schemeClr val="tx1"/>
            </a:solidFill>
            <a:miter lim="800000"/>
            <a:headEnd/>
            <a:tailEnd/>
          </a:ln>
        </p:spPr>
        <p:txBody>
          <a:bodyPr>
            <a:spAutoFit/>
          </a:bodyPr>
          <a:lstStyle/>
          <a:p>
            <a:pPr algn="ctr" eaLnBrk="1" hangingPunct="1"/>
            <a:r>
              <a:rPr lang="el-GR" altLang="el-GR" sz="1600">
                <a:solidFill>
                  <a:schemeClr val="bg1"/>
                </a:solidFill>
              </a:rPr>
              <a:t>Τέλος αξιολογήθηκε η υπάρχουσα αγωγή υγείας που έχει υιοθετηθεί για τον εμβολιασμό και δόθηκαν προτάσεις για την βελτίωσή της με έμφαση στη συνεργασία των υπηρεσιών υγείας και στη δυνατότητα πρόσβασης στη πληροφορία για θέματα εμβολιασμού για τον </a:t>
            </a:r>
            <a:r>
              <a:rPr lang="en-GB" altLang="el-GR" sz="1600">
                <a:solidFill>
                  <a:schemeClr val="bg1"/>
                </a:solidFill>
              </a:rPr>
              <a:t>covid -19</a:t>
            </a:r>
            <a:r>
              <a:rPr lang="el-GR" altLang="el-GR" sz="1600">
                <a:solidFill>
                  <a:schemeClr val="bg1"/>
                </a:solidFill>
              </a:rPr>
              <a:t>.</a:t>
            </a:r>
          </a:p>
        </p:txBody>
      </p:sp>
      <p:sp>
        <p:nvSpPr>
          <p:cNvPr id="7173" name="5 - Ορθογώνιο"/>
          <p:cNvSpPr>
            <a:spLocks noChangeArrowheads="1"/>
          </p:cNvSpPr>
          <p:nvPr/>
        </p:nvSpPr>
        <p:spPr bwMode="auto">
          <a:xfrm>
            <a:off x="487363" y="4510088"/>
            <a:ext cx="5443537" cy="2062162"/>
          </a:xfrm>
          <a:prstGeom prst="rect">
            <a:avLst/>
          </a:prstGeom>
          <a:noFill/>
          <a:ln w="9525">
            <a:noFill/>
            <a:miter lim="800000"/>
            <a:headEnd/>
            <a:tailEnd/>
          </a:ln>
        </p:spPr>
        <p:txBody>
          <a:bodyPr>
            <a:spAutoFit/>
          </a:bodyPr>
          <a:lstStyle/>
          <a:p>
            <a:pPr eaLnBrk="1" hangingPunct="1"/>
            <a:r>
              <a:rPr lang="el-GR" altLang="el-GR" sz="1600" b="1">
                <a:solidFill>
                  <a:schemeClr val="bg1"/>
                </a:solidFill>
              </a:rPr>
              <a:t>Συμπεράσματα:</a:t>
            </a:r>
          </a:p>
          <a:p>
            <a:pPr algn="just" eaLnBrk="1" hangingPunct="1"/>
            <a:r>
              <a:rPr lang="en-US" altLang="el-GR" sz="1600">
                <a:solidFill>
                  <a:schemeClr val="bg1"/>
                </a:solidFill>
              </a:rPr>
              <a:t>H </a:t>
            </a:r>
            <a:r>
              <a:rPr lang="el-GR" altLang="el-GR" sz="1600">
                <a:solidFill>
                  <a:schemeClr val="bg1"/>
                </a:solidFill>
              </a:rPr>
              <a:t>ανάδειξη των στάσεων των επαγγελματιών υγείας σχετικά με την ακολουθία του εμβολιασμού για τον COVID -19 παρέχει τη δυνατότητα για τη χάραξη πολιτικών υγείας και εφαρμογή στοχευμενων παρεμβάσεων για αλλαγή στάσεων και αντιλήψεων των επαγγελματιών υγείας στην πρόθεση εμβολιασμού.</a:t>
            </a:r>
          </a:p>
          <a:p>
            <a:pPr eaLnBrk="1" hangingPunct="1"/>
            <a:r>
              <a:rPr lang="el-GR" altLang="el-GR" sz="1600">
                <a:solidFill>
                  <a:schemeClr val="bg1"/>
                </a:solidFill>
              </a:rPr>
              <a:t> </a:t>
            </a:r>
          </a:p>
        </p:txBody>
      </p:sp>
      <p:sp>
        <p:nvSpPr>
          <p:cNvPr id="7174" name="6 - Ορθογώνιο"/>
          <p:cNvSpPr>
            <a:spLocks noChangeArrowheads="1"/>
          </p:cNvSpPr>
          <p:nvPr/>
        </p:nvSpPr>
        <p:spPr bwMode="auto">
          <a:xfrm>
            <a:off x="6348413" y="4310063"/>
            <a:ext cx="5551487" cy="3046412"/>
          </a:xfrm>
          <a:prstGeom prst="rect">
            <a:avLst/>
          </a:prstGeom>
          <a:noFill/>
          <a:ln w="9525">
            <a:noFill/>
            <a:miter lim="800000"/>
            <a:headEnd/>
            <a:tailEnd/>
          </a:ln>
        </p:spPr>
        <p:txBody>
          <a:bodyPr>
            <a:spAutoFit/>
          </a:bodyPr>
          <a:lstStyle/>
          <a:p>
            <a:pPr eaLnBrk="1" hangingPunct="1"/>
            <a:r>
              <a:rPr lang="el-GR" altLang="el-GR" sz="1600" b="1">
                <a:solidFill>
                  <a:schemeClr val="bg1"/>
                </a:solidFill>
              </a:rPr>
              <a:t>Βιβλιογραφία:</a:t>
            </a:r>
          </a:p>
          <a:p>
            <a:pPr algn="just" eaLnBrk="1" hangingPunct="1"/>
            <a:r>
              <a:rPr lang="en-US" altLang="el-GR" sz="1600">
                <a:solidFill>
                  <a:schemeClr val="bg1"/>
                </a:solidFill>
              </a:rPr>
              <a:t>Phadke, V.K.; Bednarczyk, R.A.; Salmon, D.A.; Omer, S.B. Association between Vaccine Refusal and Vaccine-Preventable Diseases in the United States, </a:t>
            </a:r>
            <a:r>
              <a:rPr lang="en-US" altLang="el-GR" sz="1600" i="1">
                <a:solidFill>
                  <a:schemeClr val="bg1"/>
                </a:solidFill>
              </a:rPr>
              <a:t>JAMA 2016</a:t>
            </a:r>
            <a:r>
              <a:rPr lang="en-US" altLang="el-GR" sz="1600">
                <a:solidFill>
                  <a:schemeClr val="bg1"/>
                </a:solidFill>
              </a:rPr>
              <a:t>, 315, 1149–1158</a:t>
            </a:r>
            <a:endParaRPr lang="el-GR" altLang="el-GR" sz="1600">
              <a:solidFill>
                <a:schemeClr val="bg1"/>
              </a:solidFill>
            </a:endParaRPr>
          </a:p>
          <a:p>
            <a:pPr algn="just" eaLnBrk="1" hangingPunct="1"/>
            <a:r>
              <a:rPr lang="en-US" altLang="el-GR" sz="1600">
                <a:solidFill>
                  <a:schemeClr val="bg1"/>
                </a:solidFill>
              </a:rPr>
              <a:t>Shekhar, R.; Sheikh, A.B.; Upadhyay, S.; Singh, M.; Kottewar, S.; Mir, H.; Barrett, E.; Pal, S.2021. Covid – 19 vaccine acceptance among health care workers in the United States. </a:t>
            </a:r>
            <a:r>
              <a:rPr lang="en-US" altLang="el-GR" sz="1600" i="1">
                <a:solidFill>
                  <a:schemeClr val="bg1"/>
                </a:solidFill>
              </a:rPr>
              <a:t>Vaccine 2021</a:t>
            </a:r>
            <a:r>
              <a:rPr lang="en-US" altLang="el-GR" sz="1600">
                <a:solidFill>
                  <a:schemeClr val="bg1"/>
                </a:solidFill>
              </a:rPr>
              <a:t>,</a:t>
            </a:r>
            <a:r>
              <a:rPr lang="el-GR" altLang="el-GR" sz="1600">
                <a:solidFill>
                  <a:schemeClr val="bg1"/>
                </a:solidFill>
              </a:rPr>
              <a:t> </a:t>
            </a:r>
            <a:r>
              <a:rPr lang="en-US" altLang="el-GR" sz="1600">
                <a:solidFill>
                  <a:schemeClr val="bg1"/>
                </a:solidFill>
              </a:rPr>
              <a:t>9,</a:t>
            </a:r>
            <a:endParaRPr lang="el-GR" altLang="el-GR" sz="1600">
              <a:solidFill>
                <a:schemeClr val="bg1"/>
              </a:solidFill>
            </a:endParaRPr>
          </a:p>
          <a:p>
            <a:pPr algn="just" eaLnBrk="1" hangingPunct="1"/>
            <a:r>
              <a:rPr lang="el-GR" altLang="el-GR" sz="1600">
                <a:solidFill>
                  <a:schemeClr val="bg1"/>
                </a:solidFill>
              </a:rPr>
              <a:t> </a:t>
            </a:r>
            <a:r>
              <a:rPr lang="en-US" altLang="el-GR" sz="1600" u="sng">
                <a:solidFill>
                  <a:schemeClr val="bg1"/>
                </a:solidFill>
                <a:hlinkClick r:id="rId2"/>
              </a:rPr>
              <a:t>https://doi.org/10.3390/vaccines9020119</a:t>
            </a:r>
            <a:endParaRPr lang="el-GR" altLang="el-GR" sz="1600" u="sng">
              <a:solidFill>
                <a:schemeClr val="bg1"/>
              </a:solidFill>
            </a:endParaRPr>
          </a:p>
          <a:p>
            <a:pPr algn="just" eaLnBrk="1" hangingPunct="1"/>
            <a:r>
              <a:rPr lang="en-US" altLang="el-GR" sz="1600">
                <a:solidFill>
                  <a:schemeClr val="bg1"/>
                </a:solidFill>
              </a:rPr>
              <a:t> </a:t>
            </a:r>
            <a:r>
              <a:rPr lang="el-GR" altLang="el-GR" sz="1600">
                <a:solidFill>
                  <a:schemeClr val="bg1"/>
                </a:solidFill>
              </a:rPr>
              <a:t> </a:t>
            </a:r>
          </a:p>
          <a:p>
            <a:pPr eaLnBrk="1" hangingPunct="1"/>
            <a:r>
              <a:rPr lang="el-GR" altLang="el-GR" sz="1600">
                <a:solidFill>
                  <a:schemeClr val="bg1"/>
                </a:solidFill>
              </a:rPr>
              <a:t> </a:t>
            </a:r>
          </a:p>
        </p:txBody>
      </p:sp>
    </p:spTree>
  </p:cSld>
  <p:clrMapOvr>
    <a:masterClrMapping/>
  </p:clrMapOvr>
</p:sld>
</file>

<file path=ppt/theme/theme1.xml><?xml version="1.0" encoding="utf-8"?>
<a:theme xmlns:a="http://schemas.openxmlformats.org/drawingml/2006/main" name="Κομμάτι">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169</TotalTime>
  <Words>528</Words>
  <Application>Microsoft Office PowerPoint</Application>
  <PresentationFormat>Προσαρμογή</PresentationFormat>
  <Paragraphs>51</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Century Gothic</vt:lpstr>
      <vt:lpstr>Wingdings 3</vt:lpstr>
      <vt:lpstr>Calibri</vt:lpstr>
      <vt:lpstr>Κομμάτι</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ROVITHIS MICHALIS</dc:creator>
  <cp:lastModifiedBy>user</cp:lastModifiedBy>
  <cp:revision>26</cp:revision>
  <dcterms:created xsi:type="dcterms:W3CDTF">2022-02-03T15:44:40Z</dcterms:created>
  <dcterms:modified xsi:type="dcterms:W3CDTF">2022-02-18T14:39:46Z</dcterms:modified>
</cp:coreProperties>
</file>