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66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3A1E-3F27-4301-97AD-2B4B1D183F37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9184-0D73-4847-8405-B807C1250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3A1E-3F27-4301-97AD-2B4B1D183F37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9184-0D73-4847-8405-B807C1250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3A1E-3F27-4301-97AD-2B4B1D183F37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9184-0D73-4847-8405-B807C1250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3A1E-3F27-4301-97AD-2B4B1D183F37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9184-0D73-4847-8405-B807C1250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3A1E-3F27-4301-97AD-2B4B1D183F37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9184-0D73-4847-8405-B807C1250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3A1E-3F27-4301-97AD-2B4B1D183F37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9184-0D73-4847-8405-B807C1250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3A1E-3F27-4301-97AD-2B4B1D183F37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9184-0D73-4847-8405-B807C1250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3A1E-3F27-4301-97AD-2B4B1D183F37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9184-0D73-4847-8405-B807C1250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3A1E-3F27-4301-97AD-2B4B1D183F37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9184-0D73-4847-8405-B807C1250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3A1E-3F27-4301-97AD-2B4B1D183F37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9184-0D73-4847-8405-B807C1250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3A1E-3F27-4301-97AD-2B4B1D183F37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9184-0D73-4847-8405-B807C1250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73A1E-3F27-4301-97AD-2B4B1D183F37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9184-0D73-4847-8405-B807C1250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2211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</a:rPr>
              <a:t/>
            </a:r>
            <a:br>
              <a:rPr lang="el-GR" sz="2400" b="1" dirty="0" smtClean="0">
                <a:solidFill>
                  <a:srgbClr val="00B050"/>
                </a:solidFill>
              </a:rPr>
            </a:br>
            <a:r>
              <a:rPr lang="el-GR" sz="2400" b="1" dirty="0" smtClean="0">
                <a:solidFill>
                  <a:srgbClr val="00B050"/>
                </a:solidFill>
              </a:rPr>
              <a:t>ΕΜΒΟΛΙΑΣΤΙΚΗ </a:t>
            </a:r>
            <a:r>
              <a:rPr lang="el-GR" sz="2400" b="1" dirty="0" smtClean="0">
                <a:solidFill>
                  <a:srgbClr val="00B050"/>
                </a:solidFill>
              </a:rPr>
              <a:t>ΚΑΛΥΨΗ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7544" y="1412777"/>
            <a:ext cx="4038600" cy="158417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dirty="0" smtClean="0"/>
              <a:t>ΕΜΒΟΛΙΟ ΓΡΙΠΗΣ</a:t>
            </a:r>
          </a:p>
          <a:p>
            <a:r>
              <a:rPr lang="el-GR" dirty="0" smtClean="0">
                <a:solidFill>
                  <a:srgbClr val="00B050"/>
                </a:solidFill>
              </a:rPr>
              <a:t>ΝΑΙ :</a:t>
            </a:r>
            <a:r>
              <a:rPr lang="el-GR" dirty="0" smtClean="0"/>
              <a:t> 151  (46,3%)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ΌΧΙ </a:t>
            </a:r>
            <a:r>
              <a:rPr lang="el-GR" dirty="0" smtClean="0"/>
              <a:t>: 175  (53,7%)</a:t>
            </a:r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499992" y="1412776"/>
            <a:ext cx="4176464" cy="15841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dirty="0" smtClean="0"/>
              <a:t>ΕΜΒΟΛΙΟ ΗΠΑΤΙΤΙΔΑΣ Β</a:t>
            </a:r>
            <a:endParaRPr lang="en-US" dirty="0" smtClean="0"/>
          </a:p>
          <a:p>
            <a:r>
              <a:rPr lang="el-GR" dirty="0" smtClean="0">
                <a:solidFill>
                  <a:srgbClr val="00B050"/>
                </a:solidFill>
              </a:rPr>
              <a:t>ΝΑΙ </a:t>
            </a:r>
            <a:r>
              <a:rPr lang="el-GR" dirty="0" smtClean="0"/>
              <a:t>: 218  (66,9%)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 :  105  (32,2%)</a:t>
            </a:r>
            <a:endParaRPr lang="en-US" dirty="0"/>
          </a:p>
        </p:txBody>
      </p:sp>
      <p:sp>
        <p:nvSpPr>
          <p:cNvPr id="5" name="1 - Τίτλος"/>
          <p:cNvSpPr txBox="1">
            <a:spLocks/>
          </p:cNvSpPr>
          <p:nvPr/>
        </p:nvSpPr>
        <p:spPr>
          <a:xfrm>
            <a:off x="323528" y="2996952"/>
            <a:ext cx="8640960" cy="8640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ΛΟΓΟΙ ΕΜΒΟΛΙΑΣΜΟΥ: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84,1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%--47,7%   </a:t>
            </a:r>
            <a:r>
              <a:rPr kumimoji="0" lang="el-GR" b="0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Ατομική προστασία </a:t>
            </a:r>
            <a:r>
              <a:rPr kumimoji="0" lang="el-GR" b="0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και προστασία</a:t>
            </a:r>
            <a:r>
              <a:rPr kumimoji="0" lang="el-GR" b="0" i="0" u="sng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b="0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συγγενών </a:t>
            </a:r>
            <a:r>
              <a:rPr kumimoji="0" lang="el-GR" b="0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ασθενών 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82,0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%--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73,0%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1 - Τίτλος"/>
          <p:cNvSpPr txBox="1">
            <a:spLocks/>
          </p:cNvSpPr>
          <p:nvPr/>
        </p:nvSpPr>
        <p:spPr>
          <a:xfrm>
            <a:off x="755576" y="45091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6304002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  </a:t>
            </a:r>
            <a:r>
              <a:rPr lang="el-GR" sz="2000" dirty="0" smtClean="0"/>
              <a:t>          </a:t>
            </a:r>
            <a:r>
              <a:rPr lang="en-US" sz="2000" dirty="0" smtClean="0"/>
              <a:t> </a:t>
            </a:r>
            <a:r>
              <a:rPr lang="en-US" sz="2000" b="1" dirty="0" smtClean="0"/>
              <a:t>-</a:t>
            </a:r>
            <a:r>
              <a:rPr lang="en-US" sz="2000" dirty="0" smtClean="0"/>
              <a:t> </a:t>
            </a:r>
            <a:r>
              <a:rPr lang="el-GR" sz="2000" dirty="0" smtClean="0"/>
              <a:t>Επηρέασε την απόφαση εμβολιασμού η </a:t>
            </a:r>
            <a:r>
              <a:rPr lang="en-US" sz="2000" dirty="0" smtClean="0"/>
              <a:t>πανδημία </a:t>
            </a:r>
            <a:r>
              <a:rPr lang="en-US" sz="2000" dirty="0" smtClean="0"/>
              <a:t>της νόσου </a:t>
            </a:r>
            <a:r>
              <a:rPr lang="en-US" sz="2000" dirty="0" smtClean="0"/>
              <a:t>Covid-19;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933056"/>
            <a:ext cx="4506963" cy="256515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 useBgFill="1">
        <p:nvSpPr>
          <p:cNvPr id="9" name="1 - Τίτλος"/>
          <p:cNvSpPr txBox="1">
            <a:spLocks/>
          </p:cNvSpPr>
          <p:nvPr/>
        </p:nvSpPr>
        <p:spPr>
          <a:xfrm>
            <a:off x="323528" y="0"/>
            <a:ext cx="86409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1050" dirty="0" smtClean="0"/>
              <a:t>ΕΜΒΟΛΙΑΣΤΙΚΗ </a:t>
            </a:r>
            <a:r>
              <a:rPr lang="el-GR" sz="1050" dirty="0" smtClean="0"/>
              <a:t>ΚΑΛΥΨΗ ΕΠΑΓΓΕΛΜΑΤΙΩΝ ΥΓΕΙΑΣ ΕΝΑΝΤΙ </a:t>
            </a:r>
            <a:r>
              <a:rPr lang="el-GR" sz="1050" dirty="0" smtClean="0"/>
              <a:t>ΤΗΣ </a:t>
            </a:r>
            <a:r>
              <a:rPr lang="el-GR" sz="1050" dirty="0" smtClean="0"/>
              <a:t>ΓΡΙΠΗΣ ΚΑΙ </a:t>
            </a:r>
            <a:r>
              <a:rPr lang="el-GR" sz="1050" dirty="0" smtClean="0"/>
              <a:t>ΤΗΣ </a:t>
            </a:r>
            <a:r>
              <a:rPr lang="el-GR" sz="1050" dirty="0" smtClean="0"/>
              <a:t>ΗΠΑΤΙΤΙΔΑΣ Β ΣΕ 4ΒΑΘΜΙΟ ΝΟΣΟΚΟΜΕΙΟ ΚΑΤΑ ΤΗΝ ΠΑΝΔΗΜΙΑ </a:t>
            </a:r>
            <a:r>
              <a:rPr lang="el-GR" sz="1050" dirty="0" smtClean="0"/>
              <a:t>COVID-19</a:t>
            </a:r>
          </a:p>
          <a:p>
            <a:pPr lvl="0" algn="ctr">
              <a:spcBef>
                <a:spcPct val="0"/>
              </a:spcBef>
              <a:defRPr/>
            </a:pPr>
            <a:r>
              <a:rPr lang="el-GR" sz="1050" dirty="0" smtClean="0"/>
              <a:t>Ντίνος Χρήστος,</a:t>
            </a:r>
            <a:r>
              <a:rPr lang="el-GR" sz="1050" dirty="0" smtClean="0"/>
              <a:t>  Ξυδέα – Κικεμένη </a:t>
            </a:r>
            <a:r>
              <a:rPr lang="el-GR" sz="1050" dirty="0" smtClean="0"/>
              <a:t>Αναστασία</a:t>
            </a: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-3" y="6"/>
          <a:ext cx="9144002" cy="6862713"/>
        </p:xfrm>
        <a:graphic>
          <a:graphicData uri="http://schemas.openxmlformats.org/drawingml/2006/table">
            <a:tbl>
              <a:tblPr/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9161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Έχετε εμβολιαστεί την τελευταία περίοδο μεταξύ Σεπτεμβρίου 2019 έως και Μαρτίου 2020 κατά του ιού της γρίπης;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9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Όχι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Ναι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p-value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6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Μορφωτικό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επίπεδο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ΥΕ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&lt;0,001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9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ΔΕ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36,8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24,2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9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ΤΕ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17,0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17,4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9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ΠΕ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Μεταπτυχιακό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Διδακτορικό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39,6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600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Ο εμβολιασμός προσφέρεται στο νοσοκομείο σας;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Όχι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8,6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0,011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Ναι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81,5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000" dirty="0">
                        <a:latin typeface="Calibri"/>
                        <a:cs typeface="Times New Roman"/>
                      </a:endParaRPr>
                    </a:p>
                  </a:txBody>
                  <a:tcPr marL="57015" marR="570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Δεν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γνωρίζω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14,6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000" dirty="0">
                        <a:latin typeface="Calibri"/>
                        <a:cs typeface="Times New Roman"/>
                      </a:endParaRPr>
                    </a:p>
                  </a:txBody>
                  <a:tcPr marL="57015" marR="570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Ακαδημαϊκή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ιδιότητα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Άλλο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90,1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0,048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Μέλος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ΔΕΠ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Ειδικότητα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μόνο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για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ιατρούς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Κλινικές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άγνωστο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45,0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79,5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&lt;0,001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Εργαστηριακές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55,0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15" marR="570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7015" marR="570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0" y="4"/>
          <a:ext cx="9144002" cy="3806192"/>
        </p:xfrm>
        <a:graphic>
          <a:graphicData uri="http://schemas.openxmlformats.org/drawingml/2006/table">
            <a:tbl>
              <a:tblPr/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3307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Έχετε εμβολιαστεί για την Ηπατίτιδα Β: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81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Όχι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Ναι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p-value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Count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Column N %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Count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Column N %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29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Οικογενειακή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κατάσταση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Ανύπαντρος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28,2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38,3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0,039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Παντρεμένος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/η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59,2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1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Άλλο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12,6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29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Μορφωτικό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επίπεδο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ΥΕ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18,8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&lt;0,001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1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ΔΕ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39,6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1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ΤΕ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1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ΠΕ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57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Μεταπτυχιακό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Διδακτορικό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34,3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57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Υπηρεσία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Κλινικές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Εργαστήρια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Φαρμακείο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18,1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&lt;0,001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Νοσηλευτική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υπηρεσία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latin typeface="Calibri"/>
                        <a:cs typeface="Times New Roman"/>
                      </a:endParaRPr>
                    </a:p>
                  </a:txBody>
                  <a:tcPr marL="61716" marR="617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Διοικητική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υπηρεσία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latin typeface="Calibri"/>
                        <a:cs typeface="Times New Roman"/>
                      </a:endParaRPr>
                    </a:p>
                  </a:txBody>
                  <a:tcPr marL="61716" marR="617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Χωρίς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στοιχεία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latin typeface="Calibri"/>
                        <a:cs typeface="Times New Roman"/>
                      </a:endParaRPr>
                    </a:p>
                  </a:txBody>
                  <a:tcPr marL="61716" marR="617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4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Εξωτερικές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υπηρεσίες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24,8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latin typeface="Calibri"/>
                        <a:cs typeface="Times New Roman"/>
                      </a:endParaRPr>
                    </a:p>
                  </a:txBody>
                  <a:tcPr marL="61716" marR="617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-1" y="3861048"/>
          <a:ext cx="9144001" cy="2832551"/>
        </p:xfrm>
        <a:graphic>
          <a:graphicData uri="http://schemas.openxmlformats.org/drawingml/2006/table">
            <a:tbl>
              <a:tblPr/>
              <a:tblGrid>
                <a:gridCol w="1331641"/>
                <a:gridCol w="1296144"/>
                <a:gridCol w="1296144"/>
                <a:gridCol w="1296144"/>
                <a:gridCol w="1311356"/>
                <a:gridCol w="1306286"/>
                <a:gridCol w="1306286"/>
              </a:tblGrid>
              <a:tr h="5148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Ο εμβολιασμός προσφέρεται στο νοσοκομείο σας;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Όχι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0,002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latin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Ναι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40,8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latin typeface="Calibri"/>
                        <a:cs typeface="Times New Roman"/>
                      </a:endParaRPr>
                    </a:p>
                  </a:txBody>
                  <a:tcPr marL="60232" marR="60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latin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Δεν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γνωρίζω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66,3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47,2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latin typeface="Calibri"/>
                        <a:cs typeface="Times New Roman"/>
                      </a:endParaRPr>
                    </a:p>
                  </a:txBody>
                  <a:tcPr marL="60232" marR="60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4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Ακαδημαϊκή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ιδιότητα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Άλλο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97,1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90,8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0,027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Μέλος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ΔΕΠ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3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Έρχεστε σε άμεση επαφή με τους ασθενείς;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Όχι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60,2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29,5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&lt;0,001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Ναι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39,8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4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Ειδικότητα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μόνο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για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ιατρούς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Κλινικές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άγνωστο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68,4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0,002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Εργαστηριακές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31,6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60232" marR="60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220</TotalTime>
  <Words>374</Words>
  <Application>Microsoft Office PowerPoint</Application>
  <PresentationFormat>Προβολή στην οθόνη (4:3)</PresentationFormat>
  <Paragraphs>263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 ΕΜΒΟΛΙΑΣΤΙΚΗ ΚΑΛΥΨΗ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chris</dc:creator>
  <cp:lastModifiedBy>chris</cp:lastModifiedBy>
  <cp:revision>27</cp:revision>
  <dcterms:created xsi:type="dcterms:W3CDTF">2021-06-28T07:26:40Z</dcterms:created>
  <dcterms:modified xsi:type="dcterms:W3CDTF">2022-02-15T21:12:29Z</dcterms:modified>
</cp:coreProperties>
</file>