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75360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58615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7662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343477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10A527BA-8EE7-4E9E-91F6-A5EA081CCDC7}" type="datetimeFigureOut">
              <a:rPr lang="el-GR" smtClean="0"/>
              <a:t>29/1/2022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23631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0A527BA-8EE7-4E9E-91F6-A5EA081CCDC7}" type="datetimeFigureOut">
              <a:rPr lang="el-GR" smtClean="0"/>
              <a:t>29/1/2022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361608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0A527BA-8EE7-4E9E-91F6-A5EA081CCDC7}" type="datetimeFigureOut">
              <a:rPr lang="el-GR" smtClean="0"/>
              <a:t>29/1/2022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980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0A527BA-8EE7-4E9E-91F6-A5EA081CCDC7}" type="datetimeFigureOut">
              <a:rPr lang="el-GR" smtClean="0"/>
              <a:t>29/1/2022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08326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0A527BA-8EE7-4E9E-91F6-A5EA081CCDC7}" type="datetimeFigureOut">
              <a:rPr lang="el-GR" smtClean="0"/>
              <a:t>29/1/2022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007855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0A527BA-8EE7-4E9E-91F6-A5EA081CCDC7}" type="datetimeFigureOut">
              <a:rPr lang="el-GR" smtClean="0"/>
              <a:t>29/1/2022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42261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0A527BA-8EE7-4E9E-91F6-A5EA081CCDC7}" type="datetimeFigureOut">
              <a:rPr lang="el-GR" smtClean="0"/>
              <a:t>29/1/2022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55BC90-5760-4AF1-AA0D-40640230B332}" type="slidenum">
              <a:rPr lang="el-GR" smtClean="0"/>
              <a:t>‹#›</a:t>
            </a:fld>
            <a:endParaRPr lang="el-GR"/>
          </a:p>
        </p:txBody>
      </p:sp>
    </p:spTree>
    <p:extLst>
      <p:ext uri="{BB962C8B-B14F-4D97-AF65-F5344CB8AC3E}">
        <p14:creationId xmlns:p14="http://schemas.microsoft.com/office/powerpoint/2010/main" val="59785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527BA-8EE7-4E9E-91F6-A5EA081CCDC7}" type="datetimeFigureOut">
              <a:rPr lang="el-GR" smtClean="0"/>
              <a:t>29/1/2022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5BC90-5760-4AF1-AA0D-40640230B332}" type="slidenum">
              <a:rPr lang="el-GR" smtClean="0"/>
              <a:t>‹#›</a:t>
            </a:fld>
            <a:endParaRPr lang="el-GR"/>
          </a:p>
        </p:txBody>
      </p:sp>
    </p:spTree>
    <p:extLst>
      <p:ext uri="{BB962C8B-B14F-4D97-AF65-F5344CB8AC3E}">
        <p14:creationId xmlns:p14="http://schemas.microsoft.com/office/powerpoint/2010/main" val="4258786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67543" y="1515292"/>
            <a:ext cx="9144000" cy="2490652"/>
          </a:xfrm>
        </p:spPr>
        <p:txBody>
          <a:bodyPr>
            <a:noAutofit/>
          </a:bodyPr>
          <a:lstStyle/>
          <a:p>
            <a:r>
              <a:rPr lang="en-US" sz="3200" dirty="0" smtClean="0"/>
              <a:t>eP08</a:t>
            </a:r>
            <a:r>
              <a:rPr lang="el-GR" sz="3200" dirty="0" smtClean="0"/>
              <a:t/>
            </a:r>
            <a:br>
              <a:rPr lang="el-GR" sz="3200" dirty="0" smtClean="0"/>
            </a:br>
            <a:r>
              <a:rPr lang="el-GR" sz="3200" dirty="0" smtClean="0"/>
              <a:t>ΑΠΟΔΟΧΗ ΤΟΥ ΕΜΒΟΛΙΑΣΜΟΥ ΕΝΑΝΤΙ ΤΗΣ ΑΣΘΕΝΕΙΑΣ COVID-19 ΣΕ ΕΠΑΓΓΕΛΜΑΤΙΕΣ ΥΓΕΙΑΣ ΣΕ ΔΕΥΤΕΡΟΒΑΘΜΙΟ ΝΟΣΟΚΟΜΕΙΟ ΣΤΗ ΒΟΡΕΙΑ ΕΛΛΑΔΑ.</a:t>
            </a:r>
            <a:endParaRPr lang="el-GR" sz="3200" dirty="0"/>
          </a:p>
        </p:txBody>
      </p:sp>
      <p:sp>
        <p:nvSpPr>
          <p:cNvPr id="3" name="Υπότιτλος 2"/>
          <p:cNvSpPr>
            <a:spLocks noGrp="1"/>
          </p:cNvSpPr>
          <p:nvPr>
            <p:ph type="subTitle" idx="1"/>
          </p:nvPr>
        </p:nvSpPr>
        <p:spPr>
          <a:xfrm>
            <a:off x="0" y="4624251"/>
            <a:ext cx="12131039" cy="2029098"/>
          </a:xfrm>
        </p:spPr>
        <p:txBody>
          <a:bodyPr>
            <a:normAutofit/>
          </a:bodyPr>
          <a:lstStyle/>
          <a:p>
            <a:r>
              <a:rPr lang="el-GR" sz="1500" dirty="0" err="1" smtClean="0"/>
              <a:t>Βακαλοπούλου</a:t>
            </a:r>
            <a:r>
              <a:rPr lang="el-GR" sz="1500" dirty="0" smtClean="0"/>
              <a:t> Στεφανία </a:t>
            </a:r>
            <a:r>
              <a:rPr lang="el-GR" sz="1500" baseline="30000" dirty="0" smtClean="0"/>
              <a:t>1</a:t>
            </a:r>
            <a:r>
              <a:rPr lang="el-GR" sz="1500" dirty="0" smtClean="0"/>
              <a:t>, </a:t>
            </a:r>
            <a:r>
              <a:rPr lang="el-GR" sz="1500" dirty="0" err="1" smtClean="0"/>
              <a:t>Παπαθανασίου</a:t>
            </a:r>
            <a:r>
              <a:rPr lang="el-GR" sz="1500" dirty="0" smtClean="0"/>
              <a:t> Ιωάννα</a:t>
            </a:r>
            <a:r>
              <a:rPr lang="el-GR" sz="1500" baseline="30000" dirty="0" smtClean="0"/>
              <a:t>2</a:t>
            </a:r>
            <a:r>
              <a:rPr lang="el-GR" sz="1500" dirty="0" smtClean="0"/>
              <a:t>, </a:t>
            </a:r>
            <a:r>
              <a:rPr lang="el-GR" sz="1500" dirty="0" err="1" smtClean="0"/>
              <a:t>Φραδέλος</a:t>
            </a:r>
            <a:r>
              <a:rPr lang="el-GR" sz="1500" dirty="0" smtClean="0"/>
              <a:t> Ευάγγελος</a:t>
            </a:r>
            <a:r>
              <a:rPr lang="el-GR" sz="1500" baseline="30000" dirty="0" smtClean="0"/>
              <a:t>2</a:t>
            </a:r>
            <a:r>
              <a:rPr lang="el-GR" sz="1500" dirty="0" smtClean="0"/>
              <a:t> , Μάλλη Φωτεινή</a:t>
            </a:r>
            <a:r>
              <a:rPr lang="el-GR" sz="1500" baseline="30000" dirty="0" smtClean="0"/>
              <a:t>3</a:t>
            </a:r>
            <a:r>
              <a:rPr lang="el-GR" sz="1500" dirty="0" smtClean="0"/>
              <a:t>,Κώτσιου Ουρανία </a:t>
            </a:r>
            <a:r>
              <a:rPr lang="el-GR" sz="1500" baseline="30000" dirty="0" smtClean="0"/>
              <a:t>3</a:t>
            </a:r>
            <a:r>
              <a:rPr lang="el-GR" sz="1500" dirty="0" smtClean="0"/>
              <a:t> , </a:t>
            </a:r>
          </a:p>
          <a:p>
            <a:r>
              <a:rPr lang="el-GR" sz="1500" dirty="0" smtClean="0"/>
              <a:t>Τσάρας Κωνσταντίνος</a:t>
            </a:r>
            <a:r>
              <a:rPr lang="el-GR" sz="1500" baseline="30000" dirty="0" smtClean="0"/>
              <a:t>4</a:t>
            </a:r>
            <a:r>
              <a:rPr lang="el-GR" sz="1500" dirty="0" smtClean="0"/>
              <a:t>, </a:t>
            </a:r>
            <a:r>
              <a:rPr lang="el-GR" sz="1500" b="1" u="sng" dirty="0" smtClean="0"/>
              <a:t>Παπαγιάννης Δημήτριος</a:t>
            </a:r>
            <a:r>
              <a:rPr lang="el-GR" sz="1500" b="1" u="sng" baseline="30000" dirty="0" smtClean="0"/>
              <a:t>4</a:t>
            </a:r>
            <a:r>
              <a:rPr lang="el-GR" sz="1500" dirty="0" smtClean="0"/>
              <a:t>.</a:t>
            </a:r>
          </a:p>
          <a:p>
            <a:pPr algn="l"/>
            <a:r>
              <a:rPr lang="el-GR" sz="1500" dirty="0" smtClean="0"/>
              <a:t>1.Σχολή επιστημών Υγείας, Πανεπιστήμιο Θεσσαλίας ,Λάρισα</a:t>
            </a:r>
          </a:p>
          <a:p>
            <a:pPr algn="l"/>
            <a:r>
              <a:rPr lang="el-GR" sz="1500" dirty="0" smtClean="0"/>
              <a:t>2.Εργαστήριο Κοινοτικής Νοσηλευτικής, Σχολή επιστημών Υγείας, Τμήμα Νοσηλευτικής, Πανεπιστήμιο Θεσσαλίας ,  Λάρισα</a:t>
            </a:r>
          </a:p>
          <a:p>
            <a:pPr algn="l"/>
            <a:r>
              <a:rPr lang="el-GR" sz="1500" dirty="0" smtClean="0"/>
              <a:t>3.Εργαστήριο Διαταραχών Αναπνευστικού Συστήματος, Σχολή επιστημών Υγείας, Τμήμα Νοσηλευτικής, Πανεπιστήμιο Θεσσαλίας , Λάρισα</a:t>
            </a:r>
          </a:p>
          <a:p>
            <a:pPr algn="l"/>
            <a:r>
              <a:rPr lang="el-GR" sz="1500" dirty="0" smtClean="0"/>
              <a:t>4.Εργαστήριο Δημόσιας Υγείας &amp; Ανοσοποίησης Ενηλίκων, Σχολή επιστημών Υγείας, Τμήμα Νοσηλευτικής, Πανεπιστήμιο Θεσσαλίας , Λάρισα</a:t>
            </a:r>
          </a:p>
          <a:p>
            <a:endParaRPr lang="el-GR" sz="2000" dirty="0"/>
          </a:p>
        </p:txBody>
      </p:sp>
      <p:pic>
        <p:nvPicPr>
          <p:cNvPr id="4" name="Εικόνα 3"/>
          <p:cNvPicPr>
            <a:picLocks noChangeAspect="1"/>
          </p:cNvPicPr>
          <p:nvPr/>
        </p:nvPicPr>
        <p:blipFill rotWithShape="1">
          <a:blip r:embed="rId2"/>
          <a:srcRect b="32144"/>
          <a:stretch/>
        </p:blipFill>
        <p:spPr>
          <a:xfrm>
            <a:off x="0" y="1"/>
            <a:ext cx="2612571" cy="2656114"/>
          </a:xfrm>
          <a:prstGeom prst="rect">
            <a:avLst/>
          </a:prstGeom>
        </p:spPr>
      </p:pic>
      <p:pic>
        <p:nvPicPr>
          <p:cNvPr id="5" name="Εικόνα 4"/>
          <p:cNvPicPr>
            <a:picLocks noChangeAspect="1"/>
          </p:cNvPicPr>
          <p:nvPr/>
        </p:nvPicPr>
        <p:blipFill>
          <a:blip r:embed="rId3"/>
          <a:stretch>
            <a:fillRect/>
          </a:stretch>
        </p:blipFill>
        <p:spPr>
          <a:xfrm>
            <a:off x="10636156" y="199814"/>
            <a:ext cx="1335140" cy="1115665"/>
          </a:xfrm>
          <a:prstGeom prst="rect">
            <a:avLst/>
          </a:prstGeom>
        </p:spPr>
      </p:pic>
    </p:spTree>
    <p:extLst>
      <p:ext uri="{BB962C8B-B14F-4D97-AF65-F5344CB8AC3E}">
        <p14:creationId xmlns:p14="http://schemas.microsoft.com/office/powerpoint/2010/main" val="1625121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83474"/>
            <a:ext cx="10515600" cy="5593489"/>
          </a:xfrm>
        </p:spPr>
        <p:txBody>
          <a:bodyPr>
            <a:normAutofit lnSpcReduction="10000"/>
          </a:bodyPr>
          <a:lstStyle/>
          <a:p>
            <a:r>
              <a:rPr lang="el-GR" b="1" dirty="0" smtClean="0"/>
              <a:t>Εισαγωγή</a:t>
            </a:r>
            <a:r>
              <a:rPr lang="el-GR" dirty="0" smtClean="0"/>
              <a:t>: Ο εμβολιασμός έναντι της ασθένειας COVID 19 ξεκίνησε στην Ελλάδα στις 27 Δεκεμβρίου του 2020. Ως πρώτες ομάδες που κλήθηκαν για εμβολιασμό ήταν οι ομάδες του πληθυσμού που βρίσκονται σε αυξημένο κίνδυνο λόγω επαγγελματικής έκθεσης ή θνησιμότητας και επιπλοκών, όπως οι υγειονομικοί, οι διαμένοντες και το προσωπικό των μονάδων φροντίδας ηλικιωμένων, των δομών φροντίδας χρονίως πασχόντων, κέντρων αποκατάστασης, οι ευπαθείς ομάδες με βάση την ηλικία και τα υποκείμενα νοσήματα</a:t>
            </a:r>
          </a:p>
          <a:p>
            <a:r>
              <a:rPr lang="el-GR" b="1" dirty="0" smtClean="0"/>
              <a:t>Σκοπός</a:t>
            </a:r>
            <a:r>
              <a:rPr lang="el-GR" dirty="0" smtClean="0"/>
              <a:t> :Σκοπός της παρούσας έρευνας ήταν να εξετάσει την αποδοχή του νέου εμβολίου έναντι της ασθένειας COVID-19 σε εργαζόμενους σε νοσοκομείο της Βόρειας Ελλάδας.</a:t>
            </a:r>
          </a:p>
          <a:p>
            <a:r>
              <a:rPr lang="el-GR" b="1" dirty="0" smtClean="0"/>
              <a:t>Υλικό, Μέθοδος</a:t>
            </a:r>
            <a:r>
              <a:rPr lang="el-GR" dirty="0" smtClean="0"/>
              <a:t>: Περιγραφική μελέτη με ερωτηματολόγιο αυτοαναφοράς διεξήχθη από 15 Ιανουαρίου έως 5 Φεβρουαρίου 2021 σε 102 εργαζόμενους στο νοσοκομείο της Φλώρινας.</a:t>
            </a:r>
          </a:p>
          <a:p>
            <a:endParaRPr lang="el-GR" dirty="0"/>
          </a:p>
        </p:txBody>
      </p:sp>
    </p:spTree>
    <p:extLst>
      <p:ext uri="{BB962C8B-B14F-4D97-AF65-F5344CB8AC3E}">
        <p14:creationId xmlns:p14="http://schemas.microsoft.com/office/powerpoint/2010/main" val="908625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13806"/>
            <a:ext cx="10515600" cy="5663157"/>
          </a:xfrm>
        </p:spPr>
        <p:txBody>
          <a:bodyPr>
            <a:normAutofit fontScale="92500"/>
          </a:bodyPr>
          <a:lstStyle/>
          <a:p>
            <a:r>
              <a:rPr lang="el-GR" dirty="0" smtClean="0"/>
              <a:t> </a:t>
            </a:r>
            <a:r>
              <a:rPr lang="el-GR" b="1" dirty="0" smtClean="0"/>
              <a:t>Αποτελέσματα</a:t>
            </a:r>
            <a:r>
              <a:rPr lang="el-GR" dirty="0" smtClean="0"/>
              <a:t>: Η ηλικία των επαγγελματιών υγείας κυμαίνεται  από 24-65 έτη, με μέση τιμή τα 45,5 έτη. Ποσοστό 69% των συμμετεχόντων ήταν γυναίκες ενώ οι άνδρες συμμετέχοντες ανήρθαν σε ποσοστό 31%. Όσον αφορά το επάγγελμα 54% ήταν νοσηλευτές, 32% εργαστηριακοί και 14% ήταν ιατροί. Η πλειοψηφία των επαγγελματιών υγείας (93%) έλαβε γνώση για τις πρόσφατες οδηγίες εμβολιασμού που εξέδωσε το Υπουργείο, ποσοστό (3%), απάντησαν ότι δεν είχαν λάβει γνώση, ενώ (4%) των συμμετεχόντων δεν απάντησαν στη ερώτηση. Η πλειοψηφία (65%) δήλωσε ότι είναι διατεθειμένοι να εμβολιαστούν κατά της COVID-19 ασθένειας . Αντίθετοι στο εμβόλιο κατά της COVID-19 δήλωσε το (22%) και ποσοστό (12%)  επέλεξε να μην απαντήσει.</a:t>
            </a:r>
          </a:p>
          <a:p>
            <a:r>
              <a:rPr lang="el-GR" b="1" dirty="0" smtClean="0"/>
              <a:t>Συμπεράσματα</a:t>
            </a:r>
            <a:r>
              <a:rPr lang="el-GR" dirty="0" smtClean="0"/>
              <a:t>: Στην έναρξη της εμβολιαστικής εκστρατείας με το πανδημικό εμβόλιο  η παρούσα μελέτη κατέγραψε χαμηλή αποδοχή του εμβολιασμού έναντι της COVID-19  ασθένειας σε επαγγελματίες υγείας σε νοσοκομείο της περιφέρειας. </a:t>
            </a:r>
          </a:p>
          <a:p>
            <a:endParaRPr lang="el-GR" dirty="0"/>
          </a:p>
        </p:txBody>
      </p:sp>
    </p:spTree>
    <p:extLst>
      <p:ext uri="{BB962C8B-B14F-4D97-AF65-F5344CB8AC3E}">
        <p14:creationId xmlns:p14="http://schemas.microsoft.com/office/powerpoint/2010/main" val="162575108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371</Words>
  <Application>Microsoft Office PowerPoint</Application>
  <PresentationFormat>Ευρεία οθόνη</PresentationFormat>
  <Paragraphs>12</Paragraphs>
  <Slides>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vt:i4>
      </vt:variant>
    </vt:vector>
  </HeadingPairs>
  <TitlesOfParts>
    <vt:vector size="7" baseType="lpstr">
      <vt:lpstr>Arial</vt:lpstr>
      <vt:lpstr>Calibri</vt:lpstr>
      <vt:lpstr>Calibri Light</vt:lpstr>
      <vt:lpstr>Θέμα του Office</vt:lpstr>
      <vt:lpstr>eP08 ΑΠΟΔΟΧΗ ΤΟΥ ΕΜΒΟΛΙΑΣΜΟΥ ΕΝΑΝΤΙ ΤΗΣ ΑΣΘΕΝΕΙΑΣ COVID-19 ΣΕ ΕΠΑΓΓΕΛΜΑΤΙΕΣ ΥΓΕΙΑΣ ΣΕ ΔΕΥΤΕΡΟΒΑΘΜΙΟ ΝΟΣΟΚΟΜΕΙΟ ΣΤΗ ΒΟΡΕΙΑ ΕΛΛΑΔΑ.</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eP08 ΑΠΟΔΟΧΗ ΤΟΥ ΕΜΒΟΛΙΑΣΜΟΥ ΕΝΑΝΤΙ ΤΗΣ ΑΣΘΕΝΕΙΑΣ COVID-19 ΣΕ ΕΠΑΓΓΕΛΜΑΤΙΕΣ ΥΓΕΙΑΣ ΣΕ ΔΕΥΤΕΡΟΒΑΘΜΙΟ ΝΟΣΟΚΟΜΕΙΟ ΣΤΗ ΒΟΡΕΙΑ ΕΛΛΑΔΑ.</dc:title>
  <dc:creator>dpapajon</dc:creator>
  <cp:lastModifiedBy>dpapajon</cp:lastModifiedBy>
  <cp:revision>2</cp:revision>
  <dcterms:created xsi:type="dcterms:W3CDTF">2022-01-29T11:59:00Z</dcterms:created>
  <dcterms:modified xsi:type="dcterms:W3CDTF">2022-01-29T12:00:07Z</dcterms:modified>
</cp:coreProperties>
</file>