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charts/style1.xml" ContentType="application/vnd.ms-office.chartstyl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7FF2"/>
    <a:srgbClr val="439EF1"/>
    <a:srgbClr val="FF0A07"/>
    <a:srgbClr val="FF122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1"/>
    <p:restoredTop sz="94218"/>
  </p:normalViewPr>
  <p:slideViewPr>
    <p:cSldViewPr snapToGrid="0" snapToObjects="1">
      <p:cViewPr varScale="1">
        <p:scale>
          <a:sx n="86" d="100"/>
          <a:sy n="86" d="100"/>
        </p:scale>
        <p:origin x="-666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\\Users\aristeidisboukouris\Dropbox\COVID-19%20Database\COVID-19%20Database%20(v2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autoTitleDeleted val="1"/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spPr>
            <a:solidFill>
              <a:srgbClr val="FF0000"/>
            </a:solidFill>
          </c:spPr>
          <c:dPt>
            <c:idx val="0"/>
            <c:spPr>
              <a:solidFill>
                <a:srgbClr val="FF0000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07E-024D-A1FC-41385E060C06}"/>
              </c:ext>
            </c:extLst>
          </c:dPt>
          <c:dPt>
            <c:idx val="1"/>
            <c:spPr>
              <a:solidFill>
                <a:srgbClr val="357FF2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07E-024D-A1FC-41385E060C06}"/>
              </c:ext>
            </c:extLst>
          </c:dPt>
          <c:dPt>
            <c:idx val="2"/>
            <c:spPr>
              <a:solidFill>
                <a:srgbClr val="FF0000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07E-024D-A1FC-41385E060C06}"/>
              </c:ext>
            </c:extLst>
          </c:dPt>
          <c:dLbls>
            <c:delete val="1"/>
          </c:dLbls>
          <c:cat>
            <c:strRef>
              <c:f>ICI!$A$3:$A$5</c:f>
              <c:strCache>
                <c:ptCount val="2"/>
                <c:pt idx="0">
                  <c:v>Ανεμβ</c:v>
                </c:pt>
                <c:pt idx="1">
                  <c:v>Εμβ</c:v>
                </c:pt>
              </c:strCache>
            </c:strRef>
          </c:cat>
          <c:val>
            <c:numRef>
              <c:f>ICI!$B$3:$B$5</c:f>
              <c:numCache>
                <c:formatCode>General</c:formatCode>
                <c:ptCount val="3"/>
                <c:pt idx="0">
                  <c:v>62.7</c:v>
                </c:pt>
                <c:pt idx="1">
                  <c:v>37.200000000000003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207E-024D-A1FC-41385E060C06}"/>
            </c:ext>
          </c:extLst>
        </c:ser>
        <c:dLbls>
          <c:showCatName val="1"/>
        </c:dLbls>
      </c:pie3D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l-GR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123D8B-5EDC-224B-AE73-A54FF8394DA7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835D5D-689C-0E44-A5E3-105F269D8E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58028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835D5D-689C-0E44-A5E3-105F269D8E4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24403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5D51F46-A4A4-A341-A0DA-961C6982CC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12B0B5F0-0210-D34E-A716-2606C884C0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E0F5E04-8D7A-C146-9EBB-27EEB32ED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221B-ADEC-6C47-AA5A-7028410C849D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6673DB1-ACEF-7347-9BD8-D6EB7E98B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78D1C2C-C23B-DC40-B13A-ED99C55E0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C895A-8029-1040-91F9-7ADA8B37BA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99629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5426E57-11D5-1047-A41F-06300C24A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5CDBE005-6DE0-5D4B-B21A-B6E977A138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A1638C6-15A1-C84C-B9C9-E256A724A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221B-ADEC-6C47-AA5A-7028410C849D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C0C552B-7599-4144-85A0-8DA25145F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2BB8A31-A373-7447-9729-7EAAF83CB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C895A-8029-1040-91F9-7ADA8B37BA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57165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A2C992C5-0F1A-BB49-BDFD-A236C09558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461C895B-D8EB-EE46-B809-279D963C85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8EA2787-29B4-AA4F-9C87-E3C2E8E53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221B-ADEC-6C47-AA5A-7028410C849D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3AC6699-B1EF-C34F-B64C-9BC583FD3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2BA805C-5E09-1E4A-A620-FF96434C2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C895A-8029-1040-91F9-7ADA8B37BA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42372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F91C262-8FF7-D944-A076-A43BC6DFA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0E4CCB9-FA8F-EC43-8E4E-E593FF2FE1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BB95F04-AF96-7D4E-A38A-2FD23085A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221B-ADEC-6C47-AA5A-7028410C849D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3AC54F0-41C6-4947-B21E-AF1B34AC5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21A527A-60D3-1C46-A8C6-4C58358DB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C895A-8029-1040-91F9-7ADA8B37BA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46734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1491F54-0160-EA4A-896E-BD0F06FDF5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DCD7A90-0416-CF4A-B483-F6AC56F232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34806AF-9674-0544-9334-EC54A4792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221B-ADEC-6C47-AA5A-7028410C849D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AE33AF5-807B-6347-9BB3-CE697233A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06FC390-6D56-A446-942D-38E150B1D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C895A-8029-1040-91F9-7ADA8B37BA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25024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927ED1B-266A-854A-BCF7-0FBBE8CB5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3AF6AB5-B8CC-5548-B4B9-9D317C5AF8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90C42F0D-C837-AE4F-B0EB-E2DB3F732E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F310D30D-D560-134F-A4AD-004ACBDDA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221B-ADEC-6C47-AA5A-7028410C849D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60E17D6-D8B4-1941-B306-9F031DD0D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BD764D2-4761-0C43-B48F-E25D5E365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C895A-8029-1040-91F9-7ADA8B37BA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46735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9CE48F6-2D61-9F44-AF7B-0F80222D5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FFA0673-7A71-E745-B5A1-6BCA0713A1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EA9D893-ECC1-B04A-AB95-C5D868A1EB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F4C1AF57-0E1A-0A4C-883A-6380534064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773387C2-9475-0F41-8036-B4C7EE8011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A8367376-25CB-144B-9E83-962B44C75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221B-ADEC-6C47-AA5A-7028410C849D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FE4019DE-4C84-9844-AABD-744924949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CF2F30B2-1C1B-C149-8FA1-3B0A6E997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C895A-8029-1040-91F9-7ADA8B37BA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78039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E273323-0DF3-9B4B-A25B-A6F0EBA8A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6AD9D80E-FC94-9D44-A113-391B28A3A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221B-ADEC-6C47-AA5A-7028410C849D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2C6827EC-B653-894C-A011-B015E5636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FD1AE8EC-F99D-054D-8A59-B7523C8CC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C895A-8029-1040-91F9-7ADA8B37BA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06163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103017F0-02AD-4640-8DC4-189AF644D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221B-ADEC-6C47-AA5A-7028410C849D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5A3093D3-2CE2-4C48-AC64-67FF46E14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D1DD764F-8C0E-9843-86E7-46219782C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C895A-8029-1040-91F9-7ADA8B37BA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70432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3649FE1-9BA9-2D4A-88AF-5D81AFBB8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0D43413-C112-2B4A-AF28-F278B68554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B6A1CC62-1D59-374D-BCC2-17833E23A8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8505FFA-1A81-7F4B-A484-84B9039CF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221B-ADEC-6C47-AA5A-7028410C849D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F55AFF11-23FC-BB4E-8D9C-1E0ECA6D4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EB88B6A-9E22-824B-80D9-C45BA9D72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C895A-8029-1040-91F9-7ADA8B37BA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14555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B1747D5-6778-A749-90F3-29F65AAD6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4EA97AE7-69A0-A64A-914C-604D2C96F1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8DC56C11-8A18-004D-BA7F-8B6140FBF4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FB8337BA-CAB1-7647-B73B-90D46F28E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221B-ADEC-6C47-AA5A-7028410C849D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17C9169-CF86-4643-995E-9001CEED4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E8953F6-930F-BA43-9BAD-C843E387F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C895A-8029-1040-91F9-7ADA8B37BA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3694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1C711D1F-0694-124D-A49A-B4199CD41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1361DDEA-9914-1441-818C-3E3635EA8D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DE9C799-779E-6043-8492-258400E613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E221B-ADEC-6C47-AA5A-7028410C849D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BD646A3-5582-C348-8769-D20375132F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1007FA6-E132-3240-9E70-DE4E79EE5F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C895A-8029-1040-91F9-7ADA8B37BA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47075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emf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ounded Rectangle 22">
            <a:extLst>
              <a:ext uri="{FF2B5EF4-FFF2-40B4-BE49-F238E27FC236}">
                <a16:creationId xmlns="" xmlns:a16="http://schemas.microsoft.com/office/drawing/2014/main" id="{701FD2FB-BB80-D74F-87DD-6F7819F4F207}"/>
              </a:ext>
            </a:extLst>
          </p:cNvPr>
          <p:cNvSpPr/>
          <p:nvPr/>
        </p:nvSpPr>
        <p:spPr>
          <a:xfrm>
            <a:off x="4253791" y="1820004"/>
            <a:ext cx="2161323" cy="4415248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1" name="Chart 30">
            <a:extLst>
              <a:ext uri="{FF2B5EF4-FFF2-40B4-BE49-F238E27FC236}">
                <a16:creationId xmlns="" xmlns:a16="http://schemas.microsoft.com/office/drawing/2014/main" id="{4F1E0001-D92E-5F44-A069-B19DA815ABB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03002452"/>
              </p:ext>
            </p:extLst>
          </p:nvPr>
        </p:nvGraphicFramePr>
        <p:xfrm>
          <a:off x="4224897" y="2213002"/>
          <a:ext cx="2126716" cy="15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8" name="Picture 47">
            <a:extLst>
              <a:ext uri="{FF2B5EF4-FFF2-40B4-BE49-F238E27FC236}">
                <a16:creationId xmlns="" xmlns:a16="http://schemas.microsoft.com/office/drawing/2014/main" id="{B127986E-49CE-EB45-A990-013FE93357A3}"/>
              </a:ext>
            </a:extLst>
          </p:cNvPr>
          <p:cNvPicPr>
            <a:picLocks/>
          </p:cNvPicPr>
          <p:nvPr/>
        </p:nvPicPr>
        <p:blipFill rotWithShape="1">
          <a:blip r:embed="rId4"/>
          <a:srcRect l="6786" t="13352" r="49319" b="23064"/>
          <a:stretch/>
        </p:blipFill>
        <p:spPr>
          <a:xfrm>
            <a:off x="4857080" y="3946684"/>
            <a:ext cx="1260000" cy="16920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FAF19DF8-BA8B-324B-9A57-9BB3C0C6F4E6}"/>
              </a:ext>
            </a:extLst>
          </p:cNvPr>
          <p:cNvSpPr/>
          <p:nvPr/>
        </p:nvSpPr>
        <p:spPr>
          <a:xfrm>
            <a:off x="1" y="0"/>
            <a:ext cx="12192000" cy="131717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3" name="Text Box 816">
            <a:extLst>
              <a:ext uri="{FF2B5EF4-FFF2-40B4-BE49-F238E27FC236}">
                <a16:creationId xmlns="" xmlns:a16="http://schemas.microsoft.com/office/drawing/2014/main" id="{F9ED9766-0512-B944-9264-64757DCABB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1296" y="-53217"/>
            <a:ext cx="10609410" cy="684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8982" tIns="49491" rIns="98982" bIns="49491">
            <a:spAutoFit/>
          </a:bodyPr>
          <a:lstStyle>
            <a:lvl1pPr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l-GR" altLang="en-US" sz="19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Μελέτη συσχέτισης της εμβολιαστικής κάλυψης</a:t>
            </a:r>
            <a:r>
              <a:rPr lang="en-CA" altLang="en-US" sz="19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 </a:t>
            </a:r>
            <a:r>
              <a:rPr lang="el-GR" altLang="en-US" sz="19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με τις ημέρες νοσηλείας και τη βαρύτητα νόσησης σε νοσηλευόμενους ασθενείς με λοίμωξη από </a:t>
            </a:r>
            <a:r>
              <a:rPr lang="en-CA" altLang="en-US" sz="19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SARS-CoV-2</a:t>
            </a:r>
            <a:r>
              <a:rPr lang="el-GR" altLang="en-US" sz="19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 </a:t>
            </a:r>
            <a:endParaRPr lang="en-US" altLang="en-US" sz="1900" b="1" dirty="0">
              <a:solidFill>
                <a:srgbClr val="FFC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Text Box 817">
            <a:extLst>
              <a:ext uri="{FF2B5EF4-FFF2-40B4-BE49-F238E27FC236}">
                <a16:creationId xmlns="" xmlns:a16="http://schemas.microsoft.com/office/drawing/2014/main" id="{C0FA4F09-3267-204B-8D6B-B4C913C066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1245" y="534612"/>
            <a:ext cx="10869512" cy="56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8982" tIns="49491" rIns="98982" bIns="49491" anchor="ctr">
            <a:spAutoFit/>
          </a:bodyPr>
          <a:lstStyle>
            <a:lvl1pPr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l-GR" altLang="en-US" sz="15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Αριστείδης Μπούκουρης, Ιωάννης Μιχελάκης</a:t>
            </a:r>
            <a:r>
              <a:rPr lang="en-US" altLang="en-US" sz="15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altLang="en-US" sz="15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Μιχάλης Τσουκαλάς, Ευδοξία Δουμουλιάκα, Γεώργιος Οικονόμου</a:t>
            </a:r>
            <a:r>
              <a:rPr lang="en-US" altLang="en-US" sz="15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altLang="en-US" sz="15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Ελεάνα Μπόλλα,</a:t>
            </a:r>
            <a:endParaRPr lang="en-US" altLang="en-US" sz="15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en-US" sz="15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l-GR" altLang="en-US" sz="15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Αθηνά Λιονή</a:t>
            </a:r>
            <a:r>
              <a:rPr lang="en-US" altLang="en-US" sz="15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altLang="en-US" sz="15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Βάνα Τζαβάρα</a:t>
            </a:r>
            <a:endParaRPr lang="en-US" altLang="en-US" sz="15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813">
            <a:extLst>
              <a:ext uri="{FF2B5EF4-FFF2-40B4-BE49-F238E27FC236}">
                <a16:creationId xmlns="" xmlns:a16="http://schemas.microsoft.com/office/drawing/2014/main" id="{A422107D-AED6-5D40-A487-64D1C4CC2F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1704" y="1017068"/>
            <a:ext cx="4568594" cy="300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8982" tIns="49491" rIns="98982" bIns="49491">
            <a:spAutoFit/>
          </a:bodyPr>
          <a:lstStyle>
            <a:lvl1pPr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l-GR" altLang="en-US" sz="1300" i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Α’ Παθολογική Κλινική, Γ.Ν.Α. «Κοργιαλένειο-Μπενάκειο» Ε.Ε.Σ.</a:t>
            </a:r>
            <a:endParaRPr lang="en-US" altLang="en-US" sz="1300" i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Table 2">
            <a:extLst>
              <a:ext uri="{FF2B5EF4-FFF2-40B4-BE49-F238E27FC236}">
                <a16:creationId xmlns="" xmlns:a16="http://schemas.microsoft.com/office/drawing/2014/main" id="{A02925EA-54B3-A74B-8B60-8634A449DA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3461724"/>
              </p:ext>
            </p:extLst>
          </p:nvPr>
        </p:nvGraphicFramePr>
        <p:xfrm>
          <a:off x="55085" y="1598053"/>
          <a:ext cx="4100400" cy="5238358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110219">
                  <a:extLst>
                    <a:ext uri="{9D8B030D-6E8A-4147-A177-3AD203B41FA5}">
                      <a16:colId xmlns="" xmlns:a16="http://schemas.microsoft.com/office/drawing/2014/main" val="2826756933"/>
                    </a:ext>
                  </a:extLst>
                </a:gridCol>
                <a:gridCol w="993297">
                  <a:extLst>
                    <a:ext uri="{9D8B030D-6E8A-4147-A177-3AD203B41FA5}">
                      <a16:colId xmlns="" xmlns:a16="http://schemas.microsoft.com/office/drawing/2014/main" val="1475130599"/>
                    </a:ext>
                  </a:extLst>
                </a:gridCol>
                <a:gridCol w="996884">
                  <a:extLst>
                    <a:ext uri="{9D8B030D-6E8A-4147-A177-3AD203B41FA5}">
                      <a16:colId xmlns="" xmlns:a16="http://schemas.microsoft.com/office/drawing/2014/main" val="1229125999"/>
                    </a:ext>
                  </a:extLst>
                </a:gridCol>
              </a:tblGrid>
              <a:tr h="429162">
                <a:tc>
                  <a:txBody>
                    <a:bodyPr/>
                    <a:lstStyle/>
                    <a:p>
                      <a:pPr algn="ctr"/>
                      <a:r>
                        <a:rPr lang="el-GR" sz="125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Εμβολιασμός</a:t>
                      </a:r>
                      <a:endParaRPr lang="en-US" sz="125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Ατελής </a:t>
                      </a:r>
                    </a:p>
                    <a:p>
                      <a:pPr algn="ctr"/>
                      <a:r>
                        <a:rPr lang="el-GR" sz="12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(0-1 δόσεις)</a:t>
                      </a:r>
                      <a:endParaRPr lang="en-US" sz="12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Πλήρης </a:t>
                      </a:r>
                    </a:p>
                    <a:p>
                      <a:pPr algn="ctr"/>
                      <a:r>
                        <a:rPr lang="el-GR" sz="12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</a:t>
                      </a:r>
                      <a:r>
                        <a:rPr lang="el-GR" sz="12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l-GR" sz="12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δόσεις)</a:t>
                      </a:r>
                      <a:endParaRPr lang="en-US" sz="12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765272346"/>
                  </a:ext>
                </a:extLst>
              </a:tr>
              <a:tr h="304418">
                <a:tc>
                  <a:txBody>
                    <a:bodyPr/>
                    <a:lstStyle/>
                    <a:p>
                      <a:pPr algn="ctr"/>
                      <a:r>
                        <a:rPr lang="el-GR" sz="125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Ν</a:t>
                      </a:r>
                      <a:endParaRPr lang="en-US" sz="125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  <a:endParaRPr lang="en-US" sz="12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endParaRPr lang="en-US" sz="12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706923311"/>
                  </a:ext>
                </a:extLst>
              </a:tr>
              <a:tr h="304418">
                <a:tc>
                  <a:txBody>
                    <a:bodyPr/>
                    <a:lstStyle/>
                    <a:p>
                      <a:pPr algn="ctr"/>
                      <a:r>
                        <a:rPr lang="el-GR" sz="125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Μέση Ηλικία (έτη)</a:t>
                      </a:r>
                      <a:endParaRPr lang="en-US" sz="125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  <a:r>
                        <a:rPr lang="en-CA" sz="12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.33</a:t>
                      </a:r>
                      <a:endParaRPr lang="en-US" sz="12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CA" sz="12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4.82</a:t>
                      </a:r>
                      <a:endParaRPr lang="en-US" sz="12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450660105"/>
                  </a:ext>
                </a:extLst>
              </a:tr>
              <a:tr h="393721">
                <a:tc>
                  <a:txBody>
                    <a:bodyPr/>
                    <a:lstStyle/>
                    <a:p>
                      <a:pPr algn="ctr"/>
                      <a:r>
                        <a:rPr lang="el-GR" sz="12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Φύλο</a:t>
                      </a:r>
                      <a:endParaRPr lang="en-US" sz="12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Α:</a:t>
                      </a:r>
                      <a:r>
                        <a:rPr lang="en-CA" sz="12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37</a:t>
                      </a:r>
                      <a:endParaRPr lang="el-GR" sz="12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l-GR" sz="12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Γ:</a:t>
                      </a:r>
                      <a:r>
                        <a:rPr lang="en-CA" sz="12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32</a:t>
                      </a:r>
                      <a:endParaRPr lang="en-US" sz="12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Α: 3</a:t>
                      </a:r>
                      <a:r>
                        <a:rPr lang="en-CA" sz="12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l-GR" sz="12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l-GR" sz="12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Γ: 1</a:t>
                      </a:r>
                      <a:r>
                        <a:rPr lang="en-CA" sz="12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509919876"/>
                  </a:ext>
                </a:extLst>
              </a:tr>
              <a:tr h="284838"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BMI</a:t>
                      </a:r>
                      <a:endParaRPr lang="en-US" sz="12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 3</a:t>
                      </a:r>
                      <a:r>
                        <a:rPr lang="el-GR" sz="12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2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l-GR" sz="12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43</a:t>
                      </a:r>
                      <a:endParaRPr lang="en-US" sz="125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2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 3</a:t>
                      </a:r>
                      <a:r>
                        <a:rPr lang="el-GR" sz="12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2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l-GR" sz="12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25</a:t>
                      </a:r>
                      <a:endParaRPr lang="en-US" sz="12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 3</a:t>
                      </a:r>
                      <a:r>
                        <a:rPr lang="el-GR" sz="12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2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l-GR" sz="12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25</a:t>
                      </a:r>
                      <a:endParaRPr lang="en-US" sz="125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2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 3</a:t>
                      </a:r>
                      <a:r>
                        <a:rPr lang="el-GR" sz="12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2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l-GR" sz="125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17</a:t>
                      </a:r>
                      <a:endParaRPr lang="en-US" sz="125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06024">
                <a:tc>
                  <a:txBody>
                    <a:bodyPr/>
                    <a:lstStyle/>
                    <a:p>
                      <a:pPr algn="ctr"/>
                      <a:r>
                        <a:rPr lang="el-GR" sz="12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Ημέρες από έναρξη νόσου (μέσος</a:t>
                      </a:r>
                      <a:r>
                        <a:rPr lang="el-GR" sz="125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όρος)</a:t>
                      </a:r>
                      <a:endParaRPr lang="en-US" sz="12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7.15</a:t>
                      </a:r>
                    </a:p>
                  </a:txBody>
                  <a:tcPr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6.3</a:t>
                      </a:r>
                    </a:p>
                  </a:txBody>
                  <a:tcPr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027111700"/>
                  </a:ext>
                </a:extLst>
              </a:tr>
              <a:tr h="304418">
                <a:tc>
                  <a:txBody>
                    <a:bodyPr/>
                    <a:lstStyle/>
                    <a:p>
                      <a:pPr algn="ctr"/>
                      <a:r>
                        <a:rPr lang="el-GR" sz="125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Συννοσηρ</a:t>
                      </a:r>
                      <a:r>
                        <a:rPr lang="en-US" sz="125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ό</a:t>
                      </a:r>
                      <a:r>
                        <a:rPr lang="el-GR" sz="125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τητες</a:t>
                      </a:r>
                      <a:r>
                        <a:rPr lang="en-CA" sz="125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No./No. (%)</a:t>
                      </a:r>
                      <a:endParaRPr lang="en-US" sz="125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4053192737"/>
                  </a:ext>
                </a:extLst>
              </a:tr>
              <a:tr h="304418">
                <a:tc>
                  <a:txBody>
                    <a:bodyPr/>
                    <a:lstStyle/>
                    <a:p>
                      <a:pPr algn="ctr"/>
                      <a:r>
                        <a:rPr lang="el-GR" sz="125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ΧΑΠ</a:t>
                      </a:r>
                      <a:endParaRPr lang="en-US" sz="125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4/</a:t>
                      </a:r>
                      <a:r>
                        <a:rPr lang="en-CA" sz="12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 </a:t>
                      </a:r>
                      <a:r>
                        <a:rPr lang="el-GR" sz="12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(5.7)</a:t>
                      </a:r>
                      <a:endParaRPr lang="en-US" sz="12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l-GR" sz="12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2/41 (4.8)</a:t>
                      </a:r>
                      <a:endParaRPr lang="en-US" sz="12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577690557"/>
                  </a:ext>
                </a:extLst>
              </a:tr>
              <a:tr h="304418">
                <a:tc>
                  <a:txBody>
                    <a:bodyPr/>
                    <a:lstStyle/>
                    <a:p>
                      <a:pPr algn="ctr"/>
                      <a:r>
                        <a:rPr lang="el-GR" sz="125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Σακχαρ</a:t>
                      </a:r>
                      <a:r>
                        <a:rPr lang="en-US" sz="125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ώ</a:t>
                      </a:r>
                      <a:r>
                        <a:rPr lang="el-GR" sz="125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δης Διαβήτης</a:t>
                      </a:r>
                      <a:endParaRPr lang="en-US" sz="12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12/</a:t>
                      </a:r>
                      <a:r>
                        <a:rPr lang="en-CA" sz="12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  <a:r>
                        <a:rPr lang="el-GR" sz="12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(17.</a:t>
                      </a:r>
                      <a:r>
                        <a:rPr lang="en-CA" sz="12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l-GR" sz="12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2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l-GR" sz="12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13/41 (31.7)</a:t>
                      </a:r>
                      <a:endParaRPr lang="en-US" sz="12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517523939"/>
                  </a:ext>
                </a:extLst>
              </a:tr>
              <a:tr h="304418">
                <a:tc>
                  <a:txBody>
                    <a:bodyPr/>
                    <a:lstStyle/>
                    <a:p>
                      <a:pPr algn="ctr"/>
                      <a:r>
                        <a:rPr lang="el-GR" sz="125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Αρτηριακ</a:t>
                      </a:r>
                      <a:r>
                        <a:rPr lang="en-US" sz="125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ή</a:t>
                      </a:r>
                      <a:r>
                        <a:rPr lang="el-GR" sz="125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Υπέρταση</a:t>
                      </a:r>
                      <a:endParaRPr lang="en-US" sz="12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r>
                        <a:rPr lang="el-GR" sz="12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CA" sz="12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  <a:r>
                        <a:rPr lang="el-GR" sz="12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(4</a:t>
                      </a:r>
                      <a:r>
                        <a:rPr lang="en-CA" sz="12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l-GR" sz="12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2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l-GR" sz="12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21/41 (51.2)</a:t>
                      </a:r>
                      <a:endParaRPr lang="en-US" sz="12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667524657"/>
                  </a:ext>
                </a:extLst>
              </a:tr>
              <a:tr h="304418">
                <a:tc>
                  <a:txBody>
                    <a:bodyPr/>
                    <a:lstStyle/>
                    <a:p>
                      <a:pPr algn="ctr"/>
                      <a:r>
                        <a:rPr lang="el-GR" sz="125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Καρδιαγγειακή Νόσος</a:t>
                      </a:r>
                      <a:endParaRPr lang="en-US" sz="12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CA" sz="12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l-GR" sz="12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CA" sz="12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  <a:r>
                        <a:rPr lang="el-GR" sz="12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(2</a:t>
                      </a:r>
                      <a:r>
                        <a:rPr lang="en-CA" sz="12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l-GR" sz="12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CA" sz="12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l-GR" sz="12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2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l-GR" sz="12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11/41 (26.8)</a:t>
                      </a:r>
                      <a:endParaRPr lang="en-US" sz="12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619157859"/>
                  </a:ext>
                </a:extLst>
              </a:tr>
              <a:tr h="304418">
                <a:tc>
                  <a:txBody>
                    <a:bodyPr/>
                    <a:lstStyle/>
                    <a:p>
                      <a:pPr algn="ctr"/>
                      <a:r>
                        <a:rPr lang="el-GR" sz="125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Αγγειακ</a:t>
                      </a:r>
                      <a:r>
                        <a:rPr lang="en-US" sz="125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ή</a:t>
                      </a:r>
                      <a:r>
                        <a:rPr lang="el-GR" sz="125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Εγκεφαλική Νόσος</a:t>
                      </a:r>
                      <a:endParaRPr lang="en-US" sz="125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3/</a:t>
                      </a:r>
                      <a:r>
                        <a:rPr lang="en-CA" sz="12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  <a:r>
                        <a:rPr lang="el-GR" sz="12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(4.</a:t>
                      </a:r>
                      <a:r>
                        <a:rPr lang="en-CA" sz="12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l-GR" sz="12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2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l-GR" sz="12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2/41 (4.8)</a:t>
                      </a:r>
                      <a:endParaRPr lang="en-US" sz="12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297513401"/>
                  </a:ext>
                </a:extLst>
              </a:tr>
              <a:tr h="304418">
                <a:tc>
                  <a:txBody>
                    <a:bodyPr/>
                    <a:lstStyle/>
                    <a:p>
                      <a:pPr algn="ctr"/>
                      <a:r>
                        <a:rPr lang="el-GR" sz="125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Χρ</a:t>
                      </a:r>
                      <a:r>
                        <a:rPr lang="en-US" sz="125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ό</a:t>
                      </a:r>
                      <a:r>
                        <a:rPr lang="el-GR" sz="125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νια Νεφρική Ανεπάρκεια</a:t>
                      </a:r>
                      <a:endParaRPr lang="en-US" sz="125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2/</a:t>
                      </a:r>
                      <a:r>
                        <a:rPr lang="en-CA" sz="12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  <a:r>
                        <a:rPr lang="el-GR" sz="12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(2.</a:t>
                      </a:r>
                      <a:r>
                        <a:rPr lang="en-CA" sz="12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l-GR" sz="12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2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l-GR" sz="12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0/41 (0)</a:t>
                      </a:r>
                      <a:endParaRPr lang="en-US" sz="12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908966563"/>
                  </a:ext>
                </a:extLst>
              </a:tr>
              <a:tr h="304418">
                <a:tc>
                  <a:txBody>
                    <a:bodyPr/>
                    <a:lstStyle/>
                    <a:p>
                      <a:pPr algn="ctr"/>
                      <a:r>
                        <a:rPr lang="el-GR" sz="125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Κακοήθεια</a:t>
                      </a:r>
                      <a:endParaRPr lang="en-US" sz="125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7/</a:t>
                      </a:r>
                      <a:r>
                        <a:rPr lang="en-CA" sz="12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  <a:r>
                        <a:rPr lang="el-GR" sz="12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(10</a:t>
                      </a:r>
                      <a:r>
                        <a:rPr lang="en-CA" sz="12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.1</a:t>
                      </a:r>
                      <a:r>
                        <a:rPr lang="el-GR" sz="12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2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l-GR" sz="12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5/41 (12.1)</a:t>
                      </a:r>
                      <a:endParaRPr lang="en-US" sz="12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415956834"/>
                  </a:ext>
                </a:extLst>
              </a:tr>
              <a:tr h="304418">
                <a:tc>
                  <a:txBody>
                    <a:bodyPr/>
                    <a:lstStyle/>
                    <a:p>
                      <a:pPr algn="ctr"/>
                      <a:r>
                        <a:rPr lang="el-GR" sz="125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Ανοσοανεπ</a:t>
                      </a:r>
                      <a:r>
                        <a:rPr lang="en-US" sz="125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ά</a:t>
                      </a:r>
                      <a:r>
                        <a:rPr lang="el-GR" sz="125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ρκεια</a:t>
                      </a:r>
                      <a:endParaRPr lang="en-US" sz="125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0/</a:t>
                      </a:r>
                      <a:r>
                        <a:rPr lang="en-CA" sz="12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  <a:r>
                        <a:rPr lang="el-GR" sz="12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(0)</a:t>
                      </a:r>
                      <a:endParaRPr lang="en-US" sz="12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l-GR" sz="12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4/41 (9.7)</a:t>
                      </a:r>
                      <a:endParaRPr lang="en-US" sz="12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112458965"/>
                  </a:ext>
                </a:extLst>
              </a:tr>
            </a:tbl>
          </a:graphicData>
        </a:graphic>
      </p:graphicFrame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D1352D36-F567-BC45-ABF9-708EC434930A}"/>
              </a:ext>
            </a:extLst>
          </p:cNvPr>
          <p:cNvSpPr txBox="1"/>
          <p:nvPr/>
        </p:nvSpPr>
        <p:spPr>
          <a:xfrm>
            <a:off x="3668847" y="1273696"/>
            <a:ext cx="30495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ΑΠΟΤΕΛΕΣΜΑΤΑ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F528A8BA-6482-8D47-A45C-819830163D3A}"/>
              </a:ext>
            </a:extLst>
          </p:cNvPr>
          <p:cNvSpPr txBox="1"/>
          <p:nvPr/>
        </p:nvSpPr>
        <p:spPr>
          <a:xfrm>
            <a:off x="690806" y="1294149"/>
            <a:ext cx="28289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Χαρακτηριστικά Πληθυσμού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E01C46A5-D97A-8340-B7A3-D84725A58DD6}"/>
              </a:ext>
            </a:extLst>
          </p:cNvPr>
          <p:cNvSpPr txBox="1"/>
          <p:nvPr/>
        </p:nvSpPr>
        <p:spPr>
          <a:xfrm>
            <a:off x="4229115" y="1495864"/>
            <a:ext cx="22106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Εμβολιαστική Κάλυψη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="" xmlns:a16="http://schemas.microsoft.com/office/drawing/2014/main" id="{0FE66581-DB5C-1E47-9B0C-19DB0324F021}"/>
              </a:ext>
            </a:extLst>
          </p:cNvPr>
          <p:cNvSpPr txBox="1"/>
          <p:nvPr/>
        </p:nvSpPr>
        <p:spPr>
          <a:xfrm>
            <a:off x="4456910" y="2575554"/>
            <a:ext cx="906049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CA" sz="1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7.2</a:t>
            </a:r>
            <a:r>
              <a:rPr lang="el-GR" sz="1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en-US" sz="13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="" xmlns:a16="http://schemas.microsoft.com/office/drawing/2014/main" id="{85673598-3EA6-9F45-9752-D5EE01046633}"/>
              </a:ext>
            </a:extLst>
          </p:cNvPr>
          <p:cNvSpPr txBox="1"/>
          <p:nvPr/>
        </p:nvSpPr>
        <p:spPr>
          <a:xfrm>
            <a:off x="5197140" y="2738840"/>
            <a:ext cx="906049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62</a:t>
            </a:r>
            <a:r>
              <a:rPr lang="en-CA" sz="1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l-GR" sz="1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7%</a:t>
            </a:r>
            <a:endParaRPr lang="en-US" sz="13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="" xmlns:a16="http://schemas.microsoft.com/office/drawing/2014/main" id="{6D70CB0C-F005-2E41-9C9A-07246057EAD2}"/>
              </a:ext>
            </a:extLst>
          </p:cNvPr>
          <p:cNvSpPr txBox="1"/>
          <p:nvPr/>
        </p:nvSpPr>
        <p:spPr>
          <a:xfrm>
            <a:off x="4426251" y="3555685"/>
            <a:ext cx="17574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Τύπος Εμβολίου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="" xmlns:a16="http://schemas.microsoft.com/office/drawing/2014/main" id="{72908157-B721-2B48-8118-2AE4A4AC30CE}"/>
              </a:ext>
            </a:extLst>
          </p:cNvPr>
          <p:cNvSpPr txBox="1"/>
          <p:nvPr/>
        </p:nvSpPr>
        <p:spPr>
          <a:xfrm rot="19492042">
            <a:off x="5155540" y="5649937"/>
            <a:ext cx="10791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Moderna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="" xmlns:a16="http://schemas.microsoft.com/office/drawing/2014/main" id="{BA6D2530-AB9A-D242-A6F1-CE60BEB68494}"/>
              </a:ext>
            </a:extLst>
          </p:cNvPr>
          <p:cNvSpPr txBox="1"/>
          <p:nvPr/>
        </p:nvSpPr>
        <p:spPr>
          <a:xfrm rot="19622629">
            <a:off x="4332793" y="5602557"/>
            <a:ext cx="10791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Pfizer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="" xmlns:a16="http://schemas.microsoft.com/office/drawing/2014/main" id="{7012108E-A88B-6D4B-9C70-C4FFA6A591A9}"/>
              </a:ext>
            </a:extLst>
          </p:cNvPr>
          <p:cNvSpPr txBox="1"/>
          <p:nvPr/>
        </p:nvSpPr>
        <p:spPr>
          <a:xfrm rot="19587337">
            <a:off x="4367128" y="5741639"/>
            <a:ext cx="12571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Astra Zeneca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="" xmlns:a16="http://schemas.microsoft.com/office/drawing/2014/main" id="{58419218-530B-8D42-8CF4-5A38CCD59E82}"/>
              </a:ext>
            </a:extLst>
          </p:cNvPr>
          <p:cNvSpPr txBox="1"/>
          <p:nvPr/>
        </p:nvSpPr>
        <p:spPr>
          <a:xfrm rot="19355740">
            <a:off x="5189432" y="5606104"/>
            <a:ext cx="5583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J&amp;J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="" xmlns:a16="http://schemas.microsoft.com/office/drawing/2014/main" id="{D9022200-4BB9-BA41-93C1-10FD03222EBF}"/>
              </a:ext>
            </a:extLst>
          </p:cNvPr>
          <p:cNvSpPr txBox="1"/>
          <p:nvPr/>
        </p:nvSpPr>
        <p:spPr>
          <a:xfrm>
            <a:off x="4368212" y="5400638"/>
            <a:ext cx="8079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="" xmlns:a16="http://schemas.microsoft.com/office/drawing/2014/main" id="{30918410-15A7-7F4D-9D3D-A8C41ED12F99}"/>
              </a:ext>
            </a:extLst>
          </p:cNvPr>
          <p:cNvSpPr txBox="1"/>
          <p:nvPr/>
        </p:nvSpPr>
        <p:spPr>
          <a:xfrm>
            <a:off x="4359420" y="4877873"/>
            <a:ext cx="8079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="" xmlns:a16="http://schemas.microsoft.com/office/drawing/2014/main" id="{B75930B8-5A69-7A44-9B43-631872065AAB}"/>
              </a:ext>
            </a:extLst>
          </p:cNvPr>
          <p:cNvSpPr txBox="1"/>
          <p:nvPr/>
        </p:nvSpPr>
        <p:spPr>
          <a:xfrm>
            <a:off x="4359420" y="4365119"/>
            <a:ext cx="8079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CA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="" xmlns:a16="http://schemas.microsoft.com/office/drawing/2014/main" id="{30405921-C5AF-EC46-A50E-F8B8EA6DB237}"/>
              </a:ext>
            </a:extLst>
          </p:cNvPr>
          <p:cNvSpPr txBox="1"/>
          <p:nvPr/>
        </p:nvSpPr>
        <p:spPr>
          <a:xfrm>
            <a:off x="4359420" y="3863337"/>
            <a:ext cx="8079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CA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="" xmlns:a16="http://schemas.microsoft.com/office/drawing/2014/main" id="{BEA1795B-0BFA-CB46-976D-C46D293F69C7}"/>
              </a:ext>
            </a:extLst>
          </p:cNvPr>
          <p:cNvSpPr txBox="1"/>
          <p:nvPr/>
        </p:nvSpPr>
        <p:spPr>
          <a:xfrm rot="16200000">
            <a:off x="3947532" y="4638796"/>
            <a:ext cx="11501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Ασθενείς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="" xmlns:a16="http://schemas.microsoft.com/office/drawing/2014/main" id="{2E1EAA7F-18E7-504A-9D31-6ECDD2531B74}"/>
              </a:ext>
            </a:extLst>
          </p:cNvPr>
          <p:cNvSpPr txBox="1"/>
          <p:nvPr/>
        </p:nvSpPr>
        <p:spPr>
          <a:xfrm>
            <a:off x="6353709" y="1500658"/>
            <a:ext cx="25367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Ημέρες Νοσηλείας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Rounded Rectangle 51">
            <a:extLst>
              <a:ext uri="{FF2B5EF4-FFF2-40B4-BE49-F238E27FC236}">
                <a16:creationId xmlns="" xmlns:a16="http://schemas.microsoft.com/office/drawing/2014/main" id="{F4AD6678-AD97-F745-8B2F-C55DCCA47B22}"/>
              </a:ext>
            </a:extLst>
          </p:cNvPr>
          <p:cNvSpPr/>
          <p:nvPr/>
        </p:nvSpPr>
        <p:spPr>
          <a:xfrm>
            <a:off x="6499868" y="1820004"/>
            <a:ext cx="2244421" cy="3718228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>
            <a:extLst>
              <a:ext uri="{FF2B5EF4-FFF2-40B4-BE49-F238E27FC236}">
                <a16:creationId xmlns="" xmlns:a16="http://schemas.microsoft.com/office/drawing/2014/main" id="{EE5692C2-26AA-3A43-A414-ED8996AFA0EE}"/>
              </a:ext>
            </a:extLst>
          </p:cNvPr>
          <p:cNvSpPr txBox="1"/>
          <p:nvPr/>
        </p:nvSpPr>
        <p:spPr>
          <a:xfrm rot="16200000">
            <a:off x="5784254" y="3580682"/>
            <a:ext cx="176229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Ημ</a:t>
            </a:r>
            <a:r>
              <a:rPr lang="en-CA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έ</a:t>
            </a:r>
            <a:r>
              <a:rPr lang="el-G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ρες Νοσηλείας</a:t>
            </a:r>
            <a:endParaRPr 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="" xmlns:a16="http://schemas.microsoft.com/office/drawing/2014/main" id="{2001F606-A3BB-9545-8057-1FF3208B2DB2}"/>
              </a:ext>
            </a:extLst>
          </p:cNvPr>
          <p:cNvSpPr txBox="1"/>
          <p:nvPr/>
        </p:nvSpPr>
        <p:spPr>
          <a:xfrm>
            <a:off x="6585915" y="4708360"/>
            <a:ext cx="807929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="" xmlns:a16="http://schemas.microsoft.com/office/drawing/2014/main" id="{8486BE4B-9B97-B44E-AF45-DBB2020A3A3A}"/>
              </a:ext>
            </a:extLst>
          </p:cNvPr>
          <p:cNvSpPr txBox="1"/>
          <p:nvPr/>
        </p:nvSpPr>
        <p:spPr>
          <a:xfrm>
            <a:off x="6584239" y="4261372"/>
            <a:ext cx="807929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en-US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="" xmlns:a16="http://schemas.microsoft.com/office/drawing/2014/main" id="{079C7A9B-2074-C14A-A558-23C5A2212306}"/>
              </a:ext>
            </a:extLst>
          </p:cNvPr>
          <p:cNvSpPr txBox="1"/>
          <p:nvPr/>
        </p:nvSpPr>
        <p:spPr>
          <a:xfrm>
            <a:off x="6544464" y="3824400"/>
            <a:ext cx="807929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en-US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="" xmlns:a16="http://schemas.microsoft.com/office/drawing/2014/main" id="{191B0486-D5D0-F84E-A176-A64B4E0D2380}"/>
              </a:ext>
            </a:extLst>
          </p:cNvPr>
          <p:cNvSpPr txBox="1"/>
          <p:nvPr/>
        </p:nvSpPr>
        <p:spPr>
          <a:xfrm>
            <a:off x="6544464" y="2540102"/>
            <a:ext cx="807929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35</a:t>
            </a:r>
            <a:endParaRPr lang="en-US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="" xmlns:a16="http://schemas.microsoft.com/office/drawing/2014/main" id="{1EE878CF-4B50-F14E-AF9F-AA24E29A66C9}"/>
              </a:ext>
            </a:extLst>
          </p:cNvPr>
          <p:cNvSpPr txBox="1"/>
          <p:nvPr/>
        </p:nvSpPr>
        <p:spPr>
          <a:xfrm>
            <a:off x="6544464" y="2973857"/>
            <a:ext cx="807929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r>
            <a:endParaRPr lang="en-US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5" name="Group 84">
            <a:extLst>
              <a:ext uri="{FF2B5EF4-FFF2-40B4-BE49-F238E27FC236}">
                <a16:creationId xmlns="" xmlns:a16="http://schemas.microsoft.com/office/drawing/2014/main" id="{17F935E1-7157-594D-9FC4-9EBD65286E20}"/>
              </a:ext>
            </a:extLst>
          </p:cNvPr>
          <p:cNvGrpSpPr/>
          <p:nvPr/>
        </p:nvGrpSpPr>
        <p:grpSpPr>
          <a:xfrm>
            <a:off x="6911641" y="1827984"/>
            <a:ext cx="1420874" cy="504000"/>
            <a:chOff x="7134044" y="2126944"/>
            <a:chExt cx="1420874" cy="512509"/>
          </a:xfrm>
        </p:grpSpPr>
        <p:sp>
          <p:nvSpPr>
            <p:cNvPr id="65" name="TextBox 64">
              <a:extLst>
                <a:ext uri="{FF2B5EF4-FFF2-40B4-BE49-F238E27FC236}">
                  <a16:creationId xmlns="" xmlns:a16="http://schemas.microsoft.com/office/drawing/2014/main" id="{8EE8244F-AF3C-2D47-821F-5D394C349A38}"/>
                </a:ext>
              </a:extLst>
            </p:cNvPr>
            <p:cNvSpPr txBox="1"/>
            <p:nvPr/>
          </p:nvSpPr>
          <p:spPr>
            <a:xfrm>
              <a:off x="7249857" y="2126944"/>
              <a:ext cx="13050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Ανεμβολίαστοι</a:t>
              </a:r>
              <a:endParaRPr lang="en-US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6" name="TextBox 65">
              <a:extLst>
                <a:ext uri="{FF2B5EF4-FFF2-40B4-BE49-F238E27FC236}">
                  <a16:creationId xmlns="" xmlns:a16="http://schemas.microsoft.com/office/drawing/2014/main" id="{DFC63C4B-A1DB-0545-9026-ACF1DAF2259C}"/>
                </a:ext>
              </a:extLst>
            </p:cNvPr>
            <p:cNvSpPr txBox="1"/>
            <p:nvPr/>
          </p:nvSpPr>
          <p:spPr>
            <a:xfrm>
              <a:off x="7253593" y="2331676"/>
              <a:ext cx="130132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Εμβολιασμένοι</a:t>
              </a:r>
              <a:endParaRPr lang="en-US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7" name="Rectangle 66">
              <a:extLst>
                <a:ext uri="{FF2B5EF4-FFF2-40B4-BE49-F238E27FC236}">
                  <a16:creationId xmlns="" xmlns:a16="http://schemas.microsoft.com/office/drawing/2014/main" id="{A83B151A-25C1-514A-9198-E4D7078F965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134044" y="2219923"/>
              <a:ext cx="144000" cy="144000"/>
            </a:xfrm>
            <a:prstGeom prst="rect">
              <a:avLst/>
            </a:prstGeom>
            <a:solidFill>
              <a:srgbClr val="FF0A07"/>
            </a:solidFill>
            <a:ln w="12700">
              <a:solidFill>
                <a:schemeClr val="tx1"/>
              </a:solidFill>
            </a:ln>
            <a:effectLst/>
          </p:spPr>
          <p:txBody>
            <a:bodyPr wrap="none" lIns="91391" tIns="45696" rIns="91391" bIns="45696">
              <a:spAutoFit/>
            </a:bodyPr>
            <a:lstStyle/>
            <a:p>
              <a:pPr algn="ctr"/>
              <a:endParaRPr lang="en-US" sz="900" dirty="0">
                <a:solidFill>
                  <a:srgbClr val="FFFF00"/>
                </a:solidFill>
                <a:latin typeface="Arial" panose="020B0604020202020204" pitchFamily="34" charset="0"/>
                <a:cs typeface="Arial" pitchFamily="34" charset="0"/>
              </a:endParaRPr>
            </a:p>
          </p:txBody>
        </p:sp>
        <p:sp>
          <p:nvSpPr>
            <p:cNvPr id="68" name="Rectangle 67">
              <a:extLst>
                <a:ext uri="{FF2B5EF4-FFF2-40B4-BE49-F238E27FC236}">
                  <a16:creationId xmlns="" xmlns:a16="http://schemas.microsoft.com/office/drawing/2014/main" id="{B184748D-BBF8-D348-8EEE-3B77CFADFD9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134044" y="2424634"/>
              <a:ext cx="144000" cy="144000"/>
            </a:xfrm>
            <a:prstGeom prst="rect">
              <a:avLst/>
            </a:prstGeom>
            <a:solidFill>
              <a:srgbClr val="357FF2"/>
            </a:solidFill>
            <a:ln w="12700">
              <a:solidFill>
                <a:schemeClr val="tx1"/>
              </a:solidFill>
            </a:ln>
            <a:effectLst/>
          </p:spPr>
          <p:txBody>
            <a:bodyPr wrap="none" lIns="91391" tIns="45696" rIns="91391" bIns="45696">
              <a:spAutoFit/>
            </a:bodyPr>
            <a:lstStyle/>
            <a:p>
              <a:pPr algn="ctr"/>
              <a:endParaRPr lang="en-US" sz="900" dirty="0">
                <a:solidFill>
                  <a:srgbClr val="FFFF00"/>
                </a:solidFill>
                <a:latin typeface="Arial" panose="020B0604020202020204" pitchFamily="34" charset="0"/>
                <a:cs typeface="Arial" pitchFamily="34" charset="0"/>
              </a:endParaRPr>
            </a:p>
          </p:txBody>
        </p:sp>
      </p:grpSp>
      <p:sp>
        <p:nvSpPr>
          <p:cNvPr id="70" name="TextBox 69">
            <a:extLst>
              <a:ext uri="{FF2B5EF4-FFF2-40B4-BE49-F238E27FC236}">
                <a16:creationId xmlns="" xmlns:a16="http://schemas.microsoft.com/office/drawing/2014/main" id="{EE674EA6-1C3C-264B-B349-E4453CE8E3E1}"/>
              </a:ext>
            </a:extLst>
          </p:cNvPr>
          <p:cNvSpPr txBox="1"/>
          <p:nvPr/>
        </p:nvSpPr>
        <p:spPr>
          <a:xfrm>
            <a:off x="6454885" y="5058178"/>
            <a:ext cx="240180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Mann-Whitney U test, </a:t>
            </a:r>
            <a:r>
              <a:rPr lang="en-CA" sz="13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*p </a:t>
            </a:r>
            <a:r>
              <a:rPr lang="en-CA" sz="1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 0.05</a:t>
            </a:r>
            <a:endParaRPr lang="en-US" sz="13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="" xmlns:a16="http://schemas.microsoft.com/office/drawing/2014/main" id="{85D6F264-3F8A-F940-A124-75D517E0FD62}"/>
              </a:ext>
            </a:extLst>
          </p:cNvPr>
          <p:cNvSpPr txBox="1"/>
          <p:nvPr/>
        </p:nvSpPr>
        <p:spPr>
          <a:xfrm>
            <a:off x="8245735" y="4227559"/>
            <a:ext cx="3905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Rounded Rectangle 71">
            <a:extLst>
              <a:ext uri="{FF2B5EF4-FFF2-40B4-BE49-F238E27FC236}">
                <a16:creationId xmlns="" xmlns:a16="http://schemas.microsoft.com/office/drawing/2014/main" id="{A9F10D34-3F86-3845-8176-7EAC6924B72A}"/>
              </a:ext>
            </a:extLst>
          </p:cNvPr>
          <p:cNvSpPr/>
          <p:nvPr/>
        </p:nvSpPr>
        <p:spPr>
          <a:xfrm>
            <a:off x="8815385" y="1820004"/>
            <a:ext cx="3330000" cy="4060645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>
            <a:extLst>
              <a:ext uri="{FF2B5EF4-FFF2-40B4-BE49-F238E27FC236}">
                <a16:creationId xmlns="" xmlns:a16="http://schemas.microsoft.com/office/drawing/2014/main" id="{4F53CC9B-6A72-0C49-9B0A-66F0FCF343DC}"/>
              </a:ext>
            </a:extLst>
          </p:cNvPr>
          <p:cNvSpPr txBox="1"/>
          <p:nvPr/>
        </p:nvSpPr>
        <p:spPr>
          <a:xfrm>
            <a:off x="9375048" y="1500658"/>
            <a:ext cx="22106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Οξυγονοθεραπεία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="" xmlns:a16="http://schemas.microsoft.com/office/drawing/2014/main" id="{E339554D-68B1-4644-9EC2-618444C3D094}"/>
              </a:ext>
            </a:extLst>
          </p:cNvPr>
          <p:cNvSpPr txBox="1"/>
          <p:nvPr/>
        </p:nvSpPr>
        <p:spPr>
          <a:xfrm>
            <a:off x="9375048" y="5603549"/>
            <a:ext cx="221067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3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Fisher’s </a:t>
            </a:r>
            <a:r>
              <a:rPr lang="en-CA" sz="1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exact test, </a:t>
            </a:r>
            <a:r>
              <a:rPr lang="en-CA" sz="13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*p </a:t>
            </a:r>
            <a:r>
              <a:rPr lang="en-CA" sz="1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 0.05</a:t>
            </a:r>
            <a:endParaRPr lang="en-US" sz="13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="" xmlns:a16="http://schemas.microsoft.com/office/drawing/2014/main" id="{233BDD1D-6BC8-6046-96E7-FACD8B1FD51B}"/>
              </a:ext>
            </a:extLst>
          </p:cNvPr>
          <p:cNvSpPr txBox="1"/>
          <p:nvPr/>
        </p:nvSpPr>
        <p:spPr>
          <a:xfrm>
            <a:off x="8954397" y="4573610"/>
            <a:ext cx="807929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="" xmlns:a16="http://schemas.microsoft.com/office/drawing/2014/main" id="{8F29152D-D913-FE41-A84A-5CC1BD09BFD5}"/>
              </a:ext>
            </a:extLst>
          </p:cNvPr>
          <p:cNvSpPr txBox="1"/>
          <p:nvPr/>
        </p:nvSpPr>
        <p:spPr>
          <a:xfrm>
            <a:off x="8940145" y="3673121"/>
            <a:ext cx="807929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  <a:endParaRPr lang="en-US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="" xmlns:a16="http://schemas.microsoft.com/office/drawing/2014/main" id="{A113B59B-75E1-1948-A990-7AAAFF2CBDCF}"/>
              </a:ext>
            </a:extLst>
          </p:cNvPr>
          <p:cNvSpPr txBox="1"/>
          <p:nvPr/>
        </p:nvSpPr>
        <p:spPr>
          <a:xfrm>
            <a:off x="8879858" y="2794296"/>
            <a:ext cx="807929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120</a:t>
            </a:r>
            <a:endParaRPr lang="en-US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="" xmlns:a16="http://schemas.microsoft.com/office/drawing/2014/main" id="{B35B4EF6-CDF9-654D-AE39-867F50E7CC53}"/>
              </a:ext>
            </a:extLst>
          </p:cNvPr>
          <p:cNvSpPr txBox="1"/>
          <p:nvPr/>
        </p:nvSpPr>
        <p:spPr>
          <a:xfrm>
            <a:off x="8940145" y="4124474"/>
            <a:ext cx="807929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lang="en-US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="" xmlns:a16="http://schemas.microsoft.com/office/drawing/2014/main" id="{E806A218-0943-964B-BEEF-3F724ABBAEF0}"/>
              </a:ext>
            </a:extLst>
          </p:cNvPr>
          <p:cNvSpPr txBox="1"/>
          <p:nvPr/>
        </p:nvSpPr>
        <p:spPr>
          <a:xfrm>
            <a:off x="8940145" y="3231616"/>
            <a:ext cx="807929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90</a:t>
            </a:r>
            <a:endParaRPr lang="en-US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="" xmlns:a16="http://schemas.microsoft.com/office/drawing/2014/main" id="{DEE892CB-AD7A-4640-B2C2-DBF6343ABE8E}"/>
              </a:ext>
            </a:extLst>
          </p:cNvPr>
          <p:cNvSpPr txBox="1"/>
          <p:nvPr/>
        </p:nvSpPr>
        <p:spPr>
          <a:xfrm rot="16200000">
            <a:off x="8209638" y="3677977"/>
            <a:ext cx="176229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el-G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ασθενών</a:t>
            </a:r>
            <a:endParaRPr 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4" name="Picture 83">
            <a:extLst>
              <a:ext uri="{FF2B5EF4-FFF2-40B4-BE49-F238E27FC236}">
                <a16:creationId xmlns="" xmlns:a16="http://schemas.microsoft.com/office/drawing/2014/main" id="{EB188585-E35C-F543-98FC-6EE612701235}"/>
              </a:ext>
            </a:extLst>
          </p:cNvPr>
          <p:cNvPicPr>
            <a:picLocks/>
          </p:cNvPicPr>
          <p:nvPr/>
        </p:nvPicPr>
        <p:blipFill rotWithShape="1">
          <a:blip r:embed="rId5"/>
          <a:srcRect l="22494" t="11280" r="43346" b="27258"/>
          <a:stretch/>
        </p:blipFill>
        <p:spPr>
          <a:xfrm>
            <a:off x="9394599" y="2842359"/>
            <a:ext cx="1318855" cy="1994400"/>
          </a:xfrm>
          <a:prstGeom prst="rect">
            <a:avLst/>
          </a:prstGeom>
        </p:spPr>
      </p:pic>
      <p:grpSp>
        <p:nvGrpSpPr>
          <p:cNvPr id="86" name="Group 85">
            <a:extLst>
              <a:ext uri="{FF2B5EF4-FFF2-40B4-BE49-F238E27FC236}">
                <a16:creationId xmlns="" xmlns:a16="http://schemas.microsoft.com/office/drawing/2014/main" id="{9D290707-7425-6E4D-9331-1A2AB0865DD8}"/>
              </a:ext>
            </a:extLst>
          </p:cNvPr>
          <p:cNvGrpSpPr/>
          <p:nvPr/>
        </p:nvGrpSpPr>
        <p:grpSpPr>
          <a:xfrm>
            <a:off x="9769948" y="1827984"/>
            <a:ext cx="1420874" cy="501623"/>
            <a:chOff x="7134044" y="2127128"/>
            <a:chExt cx="1420874" cy="501623"/>
          </a:xfrm>
        </p:grpSpPr>
        <p:sp>
          <p:nvSpPr>
            <p:cNvPr id="87" name="TextBox 86">
              <a:extLst>
                <a:ext uri="{FF2B5EF4-FFF2-40B4-BE49-F238E27FC236}">
                  <a16:creationId xmlns="" xmlns:a16="http://schemas.microsoft.com/office/drawing/2014/main" id="{52131DDC-31F6-DE4A-AF60-2CAF5295ED4D}"/>
                </a:ext>
              </a:extLst>
            </p:cNvPr>
            <p:cNvSpPr txBox="1"/>
            <p:nvPr/>
          </p:nvSpPr>
          <p:spPr>
            <a:xfrm>
              <a:off x="7249857" y="2127128"/>
              <a:ext cx="13050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Ανεμβολίαστοι</a:t>
              </a:r>
              <a:endParaRPr lang="en-US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8" name="TextBox 87">
              <a:extLst>
                <a:ext uri="{FF2B5EF4-FFF2-40B4-BE49-F238E27FC236}">
                  <a16:creationId xmlns="" xmlns:a16="http://schemas.microsoft.com/office/drawing/2014/main" id="{D8AB0365-D8DB-EB4E-855F-7EA628387FE9}"/>
                </a:ext>
              </a:extLst>
            </p:cNvPr>
            <p:cNvSpPr txBox="1"/>
            <p:nvPr/>
          </p:nvSpPr>
          <p:spPr>
            <a:xfrm>
              <a:off x="7253593" y="2320974"/>
              <a:ext cx="130132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Εμβολιασμένοι</a:t>
              </a:r>
              <a:endParaRPr lang="en-US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9" name="Rectangle 88">
              <a:extLst>
                <a:ext uri="{FF2B5EF4-FFF2-40B4-BE49-F238E27FC236}">
                  <a16:creationId xmlns="" xmlns:a16="http://schemas.microsoft.com/office/drawing/2014/main" id="{35D07666-2188-9344-BCC5-7980999BCDA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134044" y="2217808"/>
              <a:ext cx="144000" cy="144000"/>
            </a:xfrm>
            <a:prstGeom prst="rect">
              <a:avLst/>
            </a:prstGeom>
            <a:solidFill>
              <a:srgbClr val="FF0A07"/>
            </a:solidFill>
            <a:ln w="12700">
              <a:solidFill>
                <a:schemeClr val="tx1"/>
              </a:solidFill>
            </a:ln>
            <a:effectLst/>
          </p:spPr>
          <p:txBody>
            <a:bodyPr wrap="none" lIns="91391" tIns="45696" rIns="91391" bIns="45696">
              <a:spAutoFit/>
            </a:bodyPr>
            <a:lstStyle/>
            <a:p>
              <a:pPr algn="ctr"/>
              <a:endParaRPr lang="en-US" sz="900" dirty="0">
                <a:solidFill>
                  <a:srgbClr val="FFFF00"/>
                </a:solidFill>
                <a:latin typeface="Arial" panose="020B0604020202020204" pitchFamily="34" charset="0"/>
                <a:cs typeface="Arial" pitchFamily="34" charset="0"/>
              </a:endParaRPr>
            </a:p>
          </p:txBody>
        </p:sp>
        <p:sp>
          <p:nvSpPr>
            <p:cNvPr id="90" name="Rectangle 89">
              <a:extLst>
                <a:ext uri="{FF2B5EF4-FFF2-40B4-BE49-F238E27FC236}">
                  <a16:creationId xmlns="" xmlns:a16="http://schemas.microsoft.com/office/drawing/2014/main" id="{812E305F-BD2C-B342-B269-06123582588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134044" y="2413748"/>
              <a:ext cx="144000" cy="144000"/>
            </a:xfrm>
            <a:prstGeom prst="rect">
              <a:avLst/>
            </a:prstGeom>
            <a:solidFill>
              <a:srgbClr val="357FF2"/>
            </a:solidFill>
            <a:ln w="12700">
              <a:solidFill>
                <a:schemeClr val="tx1"/>
              </a:solidFill>
            </a:ln>
            <a:effectLst/>
          </p:spPr>
          <p:txBody>
            <a:bodyPr wrap="none" lIns="91391" tIns="45696" rIns="91391" bIns="45696">
              <a:spAutoFit/>
            </a:bodyPr>
            <a:lstStyle/>
            <a:p>
              <a:pPr algn="ctr"/>
              <a:endParaRPr lang="en-US" sz="900" dirty="0">
                <a:solidFill>
                  <a:srgbClr val="FFFF00"/>
                </a:solidFill>
                <a:latin typeface="Arial" panose="020B0604020202020204" pitchFamily="34" charset="0"/>
                <a:cs typeface="Arial" pitchFamily="34" charset="0"/>
              </a:endParaRPr>
            </a:p>
          </p:txBody>
        </p:sp>
      </p:grpSp>
      <p:sp>
        <p:nvSpPr>
          <p:cNvPr id="91" name="TextBox 90">
            <a:extLst>
              <a:ext uri="{FF2B5EF4-FFF2-40B4-BE49-F238E27FC236}">
                <a16:creationId xmlns="" xmlns:a16="http://schemas.microsoft.com/office/drawing/2014/main" id="{EE077ACE-C2E9-CA45-9B09-FE1DC4FAC839}"/>
              </a:ext>
            </a:extLst>
          </p:cNvPr>
          <p:cNvSpPr txBox="1"/>
          <p:nvPr/>
        </p:nvSpPr>
        <p:spPr>
          <a:xfrm>
            <a:off x="9407574" y="4090702"/>
            <a:ext cx="906049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65</a:t>
            </a:r>
            <a:r>
              <a:rPr lang="el-GR" sz="1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CA" sz="1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en-US" sz="13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="" xmlns:a16="http://schemas.microsoft.com/office/drawing/2014/main" id="{797D547F-E821-F24D-B896-941F81E8B912}"/>
              </a:ext>
            </a:extLst>
          </p:cNvPr>
          <p:cNvSpPr txBox="1"/>
          <p:nvPr/>
        </p:nvSpPr>
        <p:spPr>
          <a:xfrm>
            <a:off x="9402134" y="3262023"/>
            <a:ext cx="906049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</a:t>
            </a:r>
            <a:r>
              <a:rPr lang="el-GR" sz="1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CA" sz="1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en-US" sz="13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="" xmlns:a16="http://schemas.microsoft.com/office/drawing/2014/main" id="{C9AB2EC5-B6D2-4B4A-9846-69E0A464D166}"/>
              </a:ext>
            </a:extLst>
          </p:cNvPr>
          <p:cNvSpPr txBox="1"/>
          <p:nvPr/>
        </p:nvSpPr>
        <p:spPr>
          <a:xfrm>
            <a:off x="9928161" y="4325182"/>
            <a:ext cx="906049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</a:t>
            </a:r>
            <a:r>
              <a:rPr lang="el-GR" sz="1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CA" sz="1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13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="" xmlns:a16="http://schemas.microsoft.com/office/drawing/2014/main" id="{561EB18B-6AFA-B946-89E0-518DCF94A6D9}"/>
              </a:ext>
            </a:extLst>
          </p:cNvPr>
          <p:cNvSpPr txBox="1"/>
          <p:nvPr/>
        </p:nvSpPr>
        <p:spPr>
          <a:xfrm>
            <a:off x="9934824" y="3649385"/>
            <a:ext cx="906049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55</a:t>
            </a:r>
            <a:r>
              <a:rPr lang="el-GR" sz="1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CA" sz="1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13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="" xmlns:a16="http://schemas.microsoft.com/office/drawing/2014/main" id="{7154AD2B-8889-4B44-B0C4-5C3A6889ADC1}"/>
              </a:ext>
            </a:extLst>
          </p:cNvPr>
          <p:cNvSpPr txBox="1"/>
          <p:nvPr/>
        </p:nvSpPr>
        <p:spPr>
          <a:xfrm>
            <a:off x="8706089" y="4744167"/>
            <a:ext cx="86796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Παροχή </a:t>
            </a:r>
            <a:r>
              <a:rPr lang="en-CA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CA" sz="13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13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="" xmlns:a16="http://schemas.microsoft.com/office/drawing/2014/main" id="{BED47F55-108D-A14A-9C9D-570D433FFD90}"/>
              </a:ext>
            </a:extLst>
          </p:cNvPr>
          <p:cNvSpPr txBox="1"/>
          <p:nvPr/>
        </p:nvSpPr>
        <p:spPr>
          <a:xfrm rot="19622629">
            <a:off x="9107822" y="4852416"/>
            <a:ext cx="107917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Χαμηλή</a:t>
            </a:r>
            <a:endParaRPr lang="en-US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="" xmlns:a16="http://schemas.microsoft.com/office/drawing/2014/main" id="{02F45CAF-997C-E741-A62E-E9F6CC753D69}"/>
              </a:ext>
            </a:extLst>
          </p:cNvPr>
          <p:cNvSpPr txBox="1"/>
          <p:nvPr/>
        </p:nvSpPr>
        <p:spPr>
          <a:xfrm rot="19622629">
            <a:off x="9644974" y="4821866"/>
            <a:ext cx="107917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Υψηλή</a:t>
            </a:r>
            <a:endParaRPr lang="en-US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8" name="Rounded Rectangle 97">
            <a:extLst>
              <a:ext uri="{FF2B5EF4-FFF2-40B4-BE49-F238E27FC236}">
                <a16:creationId xmlns="" xmlns:a16="http://schemas.microsoft.com/office/drawing/2014/main" id="{0342001F-8D4E-244A-90F4-67E1656E64A7}"/>
              </a:ext>
            </a:extLst>
          </p:cNvPr>
          <p:cNvSpPr/>
          <p:nvPr/>
        </p:nvSpPr>
        <p:spPr>
          <a:xfrm>
            <a:off x="6431163" y="5939239"/>
            <a:ext cx="5739050" cy="900000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TextBox 98">
            <a:extLst>
              <a:ext uri="{FF2B5EF4-FFF2-40B4-BE49-F238E27FC236}">
                <a16:creationId xmlns="" xmlns:a16="http://schemas.microsoft.com/office/drawing/2014/main" id="{FFBFE836-FEDB-6247-82FE-537B18F8E700}"/>
              </a:ext>
            </a:extLst>
          </p:cNvPr>
          <p:cNvSpPr txBox="1"/>
          <p:nvPr/>
        </p:nvSpPr>
        <p:spPr>
          <a:xfrm>
            <a:off x="6383831" y="5912186"/>
            <a:ext cx="58343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ΣΥΜΠΕΡΑΣΜΑΤΑ</a:t>
            </a:r>
            <a:r>
              <a:rPr lang="el-G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Ο πλήρης εμβολιασμός </a:t>
            </a:r>
            <a:r>
              <a:rPr lang="el-G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έναντι </a:t>
            </a:r>
            <a:r>
              <a:rPr lang="en-C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SARS-CoV-2 </a:t>
            </a:r>
            <a:r>
              <a:rPr lang="el-G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βράχυνε σημαντικά τη διάρκεια νοσηλείας και τη βαρύτητα της νόσησης, ανεξαρτήτως των υποκείμενων </a:t>
            </a:r>
            <a:r>
              <a:rPr lang="el-G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νοσημάτων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l-G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Το ΒΜΙ ανεδείχθη ως ανεξάρτητος παράγοντας κακής έκβασης</a:t>
            </a:r>
            <a:r>
              <a:rPr lang="en-C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(multiple regression analysis)</a:t>
            </a:r>
            <a:r>
              <a:rPr lang="el-G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="" xmlns:a16="http://schemas.microsoft.com/office/drawing/2014/main" id="{7BA47D24-8150-214C-B94D-E113C95703CD}"/>
              </a:ext>
            </a:extLst>
          </p:cNvPr>
          <p:cNvSpPr txBox="1"/>
          <p:nvPr/>
        </p:nvSpPr>
        <p:spPr>
          <a:xfrm>
            <a:off x="9231188" y="5175581"/>
            <a:ext cx="2498395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Χαμηλή: Έως μάσκα </a:t>
            </a:r>
            <a:r>
              <a:rPr lang="en-CA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Venturi 50%</a:t>
            </a:r>
            <a:endParaRPr lang="en-US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="" xmlns:a16="http://schemas.microsoft.com/office/drawing/2014/main" id="{51D7385E-B1C1-8942-9CE5-16FB75B70E69}"/>
              </a:ext>
            </a:extLst>
          </p:cNvPr>
          <p:cNvSpPr txBox="1"/>
          <p:nvPr/>
        </p:nvSpPr>
        <p:spPr>
          <a:xfrm>
            <a:off x="9245658" y="5380735"/>
            <a:ext cx="221067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Υψηλή: ΜΜΕ, </a:t>
            </a:r>
            <a:r>
              <a:rPr lang="en-CA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HFNC, </a:t>
            </a:r>
            <a:r>
              <a:rPr lang="el-GR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Ι</a:t>
            </a:r>
            <a:r>
              <a:rPr lang="en-CA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MV</a:t>
            </a:r>
            <a:endParaRPr lang="en-US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" name="Picture 102">
            <a:extLst>
              <a:ext uri="{FF2B5EF4-FFF2-40B4-BE49-F238E27FC236}">
                <a16:creationId xmlns="" xmlns:a16="http://schemas.microsoft.com/office/drawing/2014/main" id="{1371E198-D74A-5F41-9D20-509121911062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27809" t="11332" r="29421" b="25083"/>
          <a:stretch/>
        </p:blipFill>
        <p:spPr>
          <a:xfrm>
            <a:off x="7046840" y="2572264"/>
            <a:ext cx="1518194" cy="2340000"/>
          </a:xfrm>
          <a:prstGeom prst="rect">
            <a:avLst/>
          </a:prstGeom>
        </p:spPr>
      </p:pic>
      <p:sp>
        <p:nvSpPr>
          <p:cNvPr id="104" name="TextBox 103">
            <a:extLst>
              <a:ext uri="{FF2B5EF4-FFF2-40B4-BE49-F238E27FC236}">
                <a16:creationId xmlns="" xmlns:a16="http://schemas.microsoft.com/office/drawing/2014/main" id="{9E82CB4F-4919-204A-BADC-88542E75FB44}"/>
              </a:ext>
            </a:extLst>
          </p:cNvPr>
          <p:cNvSpPr txBox="1"/>
          <p:nvPr/>
        </p:nvSpPr>
        <p:spPr>
          <a:xfrm>
            <a:off x="6544464" y="3396726"/>
            <a:ext cx="807929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endParaRPr lang="en-US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05" name="Group 104">
            <a:extLst>
              <a:ext uri="{FF2B5EF4-FFF2-40B4-BE49-F238E27FC236}">
                <a16:creationId xmlns="" xmlns:a16="http://schemas.microsoft.com/office/drawing/2014/main" id="{24657A7D-EA6B-0144-BF52-DC570C63AAB3}"/>
              </a:ext>
            </a:extLst>
          </p:cNvPr>
          <p:cNvGrpSpPr/>
          <p:nvPr/>
        </p:nvGrpSpPr>
        <p:grpSpPr>
          <a:xfrm rot="16200000">
            <a:off x="9872385" y="2853914"/>
            <a:ext cx="469518" cy="540000"/>
            <a:chOff x="6959347" y="3294223"/>
            <a:chExt cx="469518" cy="612000"/>
          </a:xfrm>
        </p:grpSpPr>
        <p:cxnSp>
          <p:nvCxnSpPr>
            <p:cNvPr id="106" name="Straight Connector 105">
              <a:extLst>
                <a:ext uri="{FF2B5EF4-FFF2-40B4-BE49-F238E27FC236}">
                  <a16:creationId xmlns="" xmlns:a16="http://schemas.microsoft.com/office/drawing/2014/main" id="{AE905A37-FCBA-A846-BB66-CBB30376609C}"/>
                </a:ext>
              </a:extLst>
            </p:cNvPr>
            <p:cNvCxnSpPr>
              <a:cxnSpLocks/>
            </p:cNvCxnSpPr>
            <p:nvPr/>
          </p:nvCxnSpPr>
          <p:spPr>
            <a:xfrm>
              <a:off x="7284865" y="3294223"/>
              <a:ext cx="144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="" xmlns:a16="http://schemas.microsoft.com/office/drawing/2014/main" id="{208B42CC-3E4C-604E-B830-E92C1CFDFD2C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7122865" y="3600223"/>
              <a:ext cx="612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="" xmlns:a16="http://schemas.microsoft.com/office/drawing/2014/main" id="{08B4F5CB-689D-4F44-8C45-5FCFD60BDC99}"/>
                </a:ext>
              </a:extLst>
            </p:cNvPr>
            <p:cNvCxnSpPr>
              <a:cxnSpLocks/>
            </p:cNvCxnSpPr>
            <p:nvPr/>
          </p:nvCxnSpPr>
          <p:spPr>
            <a:xfrm>
              <a:off x="6959347" y="3906223"/>
              <a:ext cx="468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9" name="TextBox 108">
            <a:extLst>
              <a:ext uri="{FF2B5EF4-FFF2-40B4-BE49-F238E27FC236}">
                <a16:creationId xmlns="" xmlns:a16="http://schemas.microsoft.com/office/drawing/2014/main" id="{D408C0A0-09AB-A941-867B-A3426A505B2C}"/>
              </a:ext>
            </a:extLst>
          </p:cNvPr>
          <p:cNvSpPr txBox="1"/>
          <p:nvPr/>
        </p:nvSpPr>
        <p:spPr>
          <a:xfrm>
            <a:off x="9920962" y="2841469"/>
            <a:ext cx="3905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="" xmlns:a16="http://schemas.microsoft.com/office/drawing/2014/main" id="{7B64BBF8-F79F-734D-B3CC-E244B6C460D3}"/>
              </a:ext>
            </a:extLst>
          </p:cNvPr>
          <p:cNvSpPr txBox="1"/>
          <p:nvPr/>
        </p:nvSpPr>
        <p:spPr>
          <a:xfrm>
            <a:off x="9279047" y="2366087"/>
            <a:ext cx="214929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OR: 2.36 </a:t>
            </a:r>
          </a:p>
          <a:p>
            <a:r>
              <a:rPr lang="en-CA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(95% CI: 1.061 – 5.278)</a:t>
            </a:r>
            <a:endParaRPr lang="en-US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5" name="TextBox 114">
            <a:extLst>
              <a:ext uri="{FF2B5EF4-FFF2-40B4-BE49-F238E27FC236}">
                <a16:creationId xmlns="" xmlns:a16="http://schemas.microsoft.com/office/drawing/2014/main" id="{318B0E95-A997-3A47-9F96-6886F39F06B5}"/>
              </a:ext>
            </a:extLst>
          </p:cNvPr>
          <p:cNvSpPr txBox="1"/>
          <p:nvPr/>
        </p:nvSpPr>
        <p:spPr>
          <a:xfrm>
            <a:off x="11240312" y="3074911"/>
            <a:ext cx="59814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IMV</a:t>
            </a:r>
            <a:endParaRPr lang="el-GR" sz="1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="" xmlns:a16="http://schemas.microsoft.com/office/drawing/2014/main" id="{8E9CB5F6-5900-9042-AA03-9F05DE9A3CA9}"/>
              </a:ext>
            </a:extLst>
          </p:cNvPr>
          <p:cNvGrpSpPr/>
          <p:nvPr/>
        </p:nvGrpSpPr>
        <p:grpSpPr>
          <a:xfrm>
            <a:off x="10609602" y="3261465"/>
            <a:ext cx="1456834" cy="1572769"/>
            <a:chOff x="10521859" y="3349601"/>
            <a:chExt cx="1456834" cy="1572769"/>
          </a:xfrm>
        </p:grpSpPr>
        <p:pic>
          <p:nvPicPr>
            <p:cNvPr id="114" name="Picture 113">
              <a:extLst>
                <a:ext uri="{FF2B5EF4-FFF2-40B4-BE49-F238E27FC236}">
                  <a16:creationId xmlns="" xmlns:a16="http://schemas.microsoft.com/office/drawing/2014/main" id="{4F2A2483-7DFE-E642-B472-72FA6FAE006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/>
            <a:srcRect l="12119" t="16525" r="5463"/>
            <a:stretch/>
          </p:blipFill>
          <p:spPr>
            <a:xfrm>
              <a:off x="11025812" y="3424167"/>
              <a:ext cx="952881" cy="1440000"/>
            </a:xfrm>
            <a:prstGeom prst="rect">
              <a:avLst/>
            </a:prstGeom>
          </p:spPr>
        </p:pic>
        <p:sp>
          <p:nvSpPr>
            <p:cNvPr id="116" name="TextBox 115">
              <a:extLst>
                <a:ext uri="{FF2B5EF4-FFF2-40B4-BE49-F238E27FC236}">
                  <a16:creationId xmlns="" xmlns:a16="http://schemas.microsoft.com/office/drawing/2014/main" id="{BD7E6297-83B6-D944-B05D-C45385EF39C0}"/>
                </a:ext>
              </a:extLst>
            </p:cNvPr>
            <p:cNvSpPr txBox="1"/>
            <p:nvPr/>
          </p:nvSpPr>
          <p:spPr>
            <a:xfrm>
              <a:off x="10521859" y="3349601"/>
              <a:ext cx="80792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15</a:t>
              </a:r>
              <a:endParaRPr lang="en-US" sz="11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7" name="TextBox 116">
              <a:extLst>
                <a:ext uri="{FF2B5EF4-FFF2-40B4-BE49-F238E27FC236}">
                  <a16:creationId xmlns="" xmlns:a16="http://schemas.microsoft.com/office/drawing/2014/main" id="{831B3971-0A8C-C645-9D75-EA51EFAA3D35}"/>
                </a:ext>
              </a:extLst>
            </p:cNvPr>
            <p:cNvSpPr txBox="1"/>
            <p:nvPr/>
          </p:nvSpPr>
          <p:spPr>
            <a:xfrm>
              <a:off x="10536607" y="3777304"/>
              <a:ext cx="80792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10</a:t>
              </a:r>
              <a:endParaRPr lang="en-US" sz="11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8" name="TextBox 117">
              <a:extLst>
                <a:ext uri="{FF2B5EF4-FFF2-40B4-BE49-F238E27FC236}">
                  <a16:creationId xmlns="" xmlns:a16="http://schemas.microsoft.com/office/drawing/2014/main" id="{EBF5213A-1A5A-CB47-841D-E05F9624BA77}"/>
                </a:ext>
              </a:extLst>
            </p:cNvPr>
            <p:cNvSpPr txBox="1"/>
            <p:nvPr/>
          </p:nvSpPr>
          <p:spPr>
            <a:xfrm>
              <a:off x="10531690" y="4224672"/>
              <a:ext cx="80792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en-US" sz="11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9" name="TextBox 118">
              <a:extLst>
                <a:ext uri="{FF2B5EF4-FFF2-40B4-BE49-F238E27FC236}">
                  <a16:creationId xmlns="" xmlns:a16="http://schemas.microsoft.com/office/drawing/2014/main" id="{8E49D74F-A860-A94B-9C98-2D296391F603}"/>
                </a:ext>
              </a:extLst>
            </p:cNvPr>
            <p:cNvSpPr txBox="1"/>
            <p:nvPr/>
          </p:nvSpPr>
          <p:spPr>
            <a:xfrm>
              <a:off x="10569979" y="4660760"/>
              <a:ext cx="80792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en-US" sz="11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02" name="TextBox 101">
            <a:extLst>
              <a:ext uri="{FF2B5EF4-FFF2-40B4-BE49-F238E27FC236}">
                <a16:creationId xmlns="" xmlns:a16="http://schemas.microsoft.com/office/drawing/2014/main" id="{BA034523-5A3F-F644-A3D8-D7FA6A5CB26A}"/>
              </a:ext>
            </a:extLst>
          </p:cNvPr>
          <p:cNvSpPr txBox="1"/>
          <p:nvPr/>
        </p:nvSpPr>
        <p:spPr>
          <a:xfrm rot="16200000">
            <a:off x="10228320" y="3893961"/>
            <a:ext cx="11501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Ασθενείς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(N)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1" name="TextBox 90">
            <a:extLst>
              <a:ext uri="{FF2B5EF4-FFF2-40B4-BE49-F238E27FC236}">
                <a16:creationId xmlns="" xmlns:a16="http://schemas.microsoft.com/office/drawing/2014/main" id="{EE077ACE-C2E9-CA45-9B09-FE1DC4FAC839}"/>
              </a:ext>
            </a:extLst>
          </p:cNvPr>
          <p:cNvSpPr txBox="1"/>
          <p:nvPr/>
        </p:nvSpPr>
        <p:spPr>
          <a:xfrm>
            <a:off x="11195283" y="4483580"/>
            <a:ext cx="46260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13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" name="TextBox 90">
            <a:extLst>
              <a:ext uri="{FF2B5EF4-FFF2-40B4-BE49-F238E27FC236}">
                <a16:creationId xmlns="" xmlns:a16="http://schemas.microsoft.com/office/drawing/2014/main" id="{EE077ACE-C2E9-CA45-9B09-FE1DC4FAC839}"/>
              </a:ext>
            </a:extLst>
          </p:cNvPr>
          <p:cNvSpPr txBox="1"/>
          <p:nvPr/>
        </p:nvSpPr>
        <p:spPr>
          <a:xfrm>
            <a:off x="11563333" y="4058038"/>
            <a:ext cx="46260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en-US" sz="13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20" name="Group 84">
            <a:extLst>
              <a:ext uri="{FF2B5EF4-FFF2-40B4-BE49-F238E27FC236}">
                <a16:creationId xmlns="" xmlns:a16="http://schemas.microsoft.com/office/drawing/2014/main" id="{17F935E1-7157-594D-9FC4-9EBD65286E20}"/>
              </a:ext>
            </a:extLst>
          </p:cNvPr>
          <p:cNvGrpSpPr/>
          <p:nvPr/>
        </p:nvGrpSpPr>
        <p:grpSpPr>
          <a:xfrm>
            <a:off x="4624015" y="1827984"/>
            <a:ext cx="1420874" cy="504000"/>
            <a:chOff x="7134044" y="2126944"/>
            <a:chExt cx="1420874" cy="512509"/>
          </a:xfrm>
        </p:grpSpPr>
        <p:sp>
          <p:nvSpPr>
            <p:cNvPr id="121" name="TextBox 64">
              <a:extLst>
                <a:ext uri="{FF2B5EF4-FFF2-40B4-BE49-F238E27FC236}">
                  <a16:creationId xmlns="" xmlns:a16="http://schemas.microsoft.com/office/drawing/2014/main" id="{8EE8244F-AF3C-2D47-821F-5D394C349A38}"/>
                </a:ext>
              </a:extLst>
            </p:cNvPr>
            <p:cNvSpPr txBox="1"/>
            <p:nvPr/>
          </p:nvSpPr>
          <p:spPr>
            <a:xfrm>
              <a:off x="7249857" y="2126944"/>
              <a:ext cx="13050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Ανεμβολίαστοι</a:t>
              </a:r>
              <a:endParaRPr lang="en-US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2" name="TextBox 65">
              <a:extLst>
                <a:ext uri="{FF2B5EF4-FFF2-40B4-BE49-F238E27FC236}">
                  <a16:creationId xmlns="" xmlns:a16="http://schemas.microsoft.com/office/drawing/2014/main" id="{DFC63C4B-A1DB-0545-9026-ACF1DAF2259C}"/>
                </a:ext>
              </a:extLst>
            </p:cNvPr>
            <p:cNvSpPr txBox="1"/>
            <p:nvPr/>
          </p:nvSpPr>
          <p:spPr>
            <a:xfrm>
              <a:off x="7253593" y="2331676"/>
              <a:ext cx="130132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Εμβολιασμένοι</a:t>
              </a:r>
              <a:endParaRPr lang="en-US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3" name="Rectangle 66">
              <a:extLst>
                <a:ext uri="{FF2B5EF4-FFF2-40B4-BE49-F238E27FC236}">
                  <a16:creationId xmlns="" xmlns:a16="http://schemas.microsoft.com/office/drawing/2014/main" id="{A83B151A-25C1-514A-9198-E4D7078F965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134044" y="2219923"/>
              <a:ext cx="144000" cy="144000"/>
            </a:xfrm>
            <a:prstGeom prst="rect">
              <a:avLst/>
            </a:prstGeom>
            <a:solidFill>
              <a:srgbClr val="FF0A07"/>
            </a:solidFill>
            <a:ln w="12700">
              <a:solidFill>
                <a:schemeClr val="tx1"/>
              </a:solidFill>
            </a:ln>
            <a:effectLst/>
          </p:spPr>
          <p:txBody>
            <a:bodyPr wrap="none" lIns="91391" tIns="45696" rIns="91391" bIns="45696">
              <a:spAutoFit/>
            </a:bodyPr>
            <a:lstStyle/>
            <a:p>
              <a:pPr algn="ctr"/>
              <a:endParaRPr lang="en-US" sz="900" dirty="0">
                <a:solidFill>
                  <a:srgbClr val="FFFF00"/>
                </a:solidFill>
                <a:latin typeface="Arial" panose="020B0604020202020204" pitchFamily="34" charset="0"/>
                <a:cs typeface="Arial" pitchFamily="34" charset="0"/>
              </a:endParaRPr>
            </a:p>
          </p:txBody>
        </p:sp>
        <p:sp>
          <p:nvSpPr>
            <p:cNvPr id="124" name="Rectangle 67">
              <a:extLst>
                <a:ext uri="{FF2B5EF4-FFF2-40B4-BE49-F238E27FC236}">
                  <a16:creationId xmlns="" xmlns:a16="http://schemas.microsoft.com/office/drawing/2014/main" id="{B184748D-BBF8-D348-8EEE-3B77CFADFD9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134044" y="2424634"/>
              <a:ext cx="144000" cy="144000"/>
            </a:xfrm>
            <a:prstGeom prst="rect">
              <a:avLst/>
            </a:prstGeom>
            <a:solidFill>
              <a:srgbClr val="357FF2"/>
            </a:solidFill>
            <a:ln w="12700">
              <a:solidFill>
                <a:schemeClr val="tx1"/>
              </a:solidFill>
            </a:ln>
            <a:effectLst/>
          </p:spPr>
          <p:txBody>
            <a:bodyPr wrap="none" lIns="91391" tIns="45696" rIns="91391" bIns="45696">
              <a:spAutoFit/>
            </a:bodyPr>
            <a:lstStyle/>
            <a:p>
              <a:pPr algn="ctr"/>
              <a:endParaRPr lang="en-US" sz="900" dirty="0">
                <a:solidFill>
                  <a:srgbClr val="FFFF00"/>
                </a:solidFill>
                <a:latin typeface="Arial" panose="020B0604020202020204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4162831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1855</TotalTime>
  <Words>403</Words>
  <Application>Microsoft Macintosh PowerPoint</Application>
  <PresentationFormat>Προσαρμογή</PresentationFormat>
  <Paragraphs>114</Paragraphs>
  <Slides>1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Office Theme</vt:lpstr>
      <vt:lpstr>Διαφάνεια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Aristeidis Boukouris</dc:creator>
  <cp:lastModifiedBy>user</cp:lastModifiedBy>
  <cp:revision>635</cp:revision>
  <dcterms:created xsi:type="dcterms:W3CDTF">2021-12-29T16:24:04Z</dcterms:created>
  <dcterms:modified xsi:type="dcterms:W3CDTF">2022-02-14T10:06:13Z</dcterms:modified>
</cp:coreProperties>
</file>