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368" r:id="rId3"/>
    <p:sldId id="369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7" d="100"/>
          <a:sy n="147" d="100"/>
        </p:scale>
        <p:origin x="29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Αντώνης Παπαδάκης" userId="05e43f0a59b4c264" providerId="LiveId" clId="{68DEEA91-E835-4616-95DB-AA3A6F76144B}"/>
    <pc:docChg chg="modSld">
      <pc:chgData name="Αντώνης Παπαδάκης" userId="05e43f0a59b4c264" providerId="LiveId" clId="{68DEEA91-E835-4616-95DB-AA3A6F76144B}" dt="2022-02-07T15:24:24.107" v="1" actId="14100"/>
      <pc:docMkLst>
        <pc:docMk/>
      </pc:docMkLst>
      <pc:sldChg chg="modSp mod">
        <pc:chgData name="Αντώνης Παπαδάκης" userId="05e43f0a59b4c264" providerId="LiveId" clId="{68DEEA91-E835-4616-95DB-AA3A6F76144B}" dt="2022-02-07T15:24:24.107" v="1" actId="14100"/>
        <pc:sldMkLst>
          <pc:docMk/>
          <pc:sldMk cId="4172068766" sldId="256"/>
        </pc:sldMkLst>
        <pc:picChg chg="mod">
          <ac:chgData name="Αντώνης Παπαδάκης" userId="05e43f0a59b4c264" providerId="LiveId" clId="{68DEEA91-E835-4616-95DB-AA3A6F76144B}" dt="2022-02-07T15:24:24.107" v="1" actId="14100"/>
          <ac:picMkLst>
            <pc:docMk/>
            <pc:sldMk cId="4172068766" sldId="256"/>
            <ac:picMk id="22" creationId="{F95CF1CF-C4E2-45DC-B2D4-A99FACFA2DE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41409-E68B-4F17-B45C-2EE8E7081953}" type="datetimeFigureOut">
              <a:rPr lang="el-GR" smtClean="0"/>
              <a:t>7/2/2022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A01F7-B9FF-4580-96C6-B305B6C971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691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2A01F7-B9FF-4580-96C6-B305B6C97148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7402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9B32FFB-62FE-4384-8BE0-B120130DA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A576824-0FB9-4F33-852D-477C7A44E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F64A6EC-4379-416B-A51D-6312A8913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AEDC-100C-4533-B3DF-7C8100C01D76}" type="datetimeFigureOut">
              <a:rPr lang="el-GR" smtClean="0"/>
              <a:t>7/2/2022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0267C27-8EC9-4DB8-96F1-45E17E109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DA6DD27-27EA-41BE-9469-C7F131D85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FE16-70E2-4468-9EA1-5C61DBDBDE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8187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6EDEED-F611-4E3A-BF4C-F3A3BC879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D364934-9DE3-4292-B57B-D15CC8540D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9E27DCB-3772-48F3-808B-A6AC4E23D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AEDC-100C-4533-B3DF-7C8100C01D76}" type="datetimeFigureOut">
              <a:rPr lang="el-GR" smtClean="0"/>
              <a:t>7/2/2022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FF33B73-1279-4602-97B6-7C6E96608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33AC412-4384-4350-9251-57641118D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FE16-70E2-4468-9EA1-5C61DBDBDE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6692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B02AC0DD-7C2B-4526-A206-73DBDB43BB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4CFDCFD-513C-45E1-8C17-C8D2ABB385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2900ADB-E927-4416-B49E-363D993CF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AEDC-100C-4533-B3DF-7C8100C01D76}" type="datetimeFigureOut">
              <a:rPr lang="el-GR" smtClean="0"/>
              <a:t>7/2/2022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0BB2239-E8E7-4053-9652-E23EB2ED0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52C987C-68E6-4825-B180-A45C5B46B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FE16-70E2-4468-9EA1-5C61DBDBDE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416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BEEAE79-D313-4E48-B75C-DCB55D425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E51A340-43EE-4EDB-B9D4-858A8CB07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B1CA95A-C26E-4DD3-8591-A9899081D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AEDC-100C-4533-B3DF-7C8100C01D76}" type="datetimeFigureOut">
              <a:rPr lang="el-GR" smtClean="0"/>
              <a:t>7/2/2022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AD96DE6-B640-4179-8984-A222056E6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0878C6F-BD5C-48A9-8FA8-2ADDFFBBC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FE16-70E2-4468-9EA1-5C61DBDBDE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173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7E7E95-1EF6-4549-BB47-2776A43D0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179D070-2276-4602-98BD-73E9D6A89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3087EAD-0D48-4275-B4BE-D4E31FD9D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AEDC-100C-4533-B3DF-7C8100C01D76}" type="datetimeFigureOut">
              <a:rPr lang="el-GR" smtClean="0"/>
              <a:t>7/2/2022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E1FF799-A475-48D4-A6C0-7485B01FA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B470684-9441-472C-A042-F03390802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FE16-70E2-4468-9EA1-5C61DBDBDE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6639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3B76FDB-90F5-4A39-9C78-7AF4585AE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9B31280-90FD-46DC-847B-BBED9DA275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081C076-5515-4B75-9D7B-5BFABBBFE5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AE3E1EA-D4BB-4A16-B0D4-D85A41F65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AEDC-100C-4533-B3DF-7C8100C01D76}" type="datetimeFigureOut">
              <a:rPr lang="el-GR" smtClean="0"/>
              <a:t>7/2/2022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0A21071-D0D3-41B2-9DEB-C7A156093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5727135-47F1-4D82-ACED-7B64B2588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FE16-70E2-4468-9EA1-5C61DBDBDE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3856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24E73E-33C7-46E5-934B-39F5AFB91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32D4E7F-1F8D-406B-BF12-D0DFADE21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656A255-4B45-47E5-845E-1FC66DF43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E591EA5F-493B-4BA8-9F1D-915C007E9E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C8CFEAA4-8548-400C-BF2C-98A2714090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8163900A-154E-4627-92DE-915D082BC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AEDC-100C-4533-B3DF-7C8100C01D76}" type="datetimeFigureOut">
              <a:rPr lang="el-GR" smtClean="0"/>
              <a:t>7/2/2022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98FF1D47-02C3-4858-8AF0-0FDFAD6BD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8DCA3B1E-A0A1-4F2B-9541-09BF2AC1E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FE16-70E2-4468-9EA1-5C61DBDBDE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705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7921B6F-A7FC-4415-BF06-9DB0669C8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46C563A4-3EAE-44ED-ACE1-D71525EEC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AEDC-100C-4533-B3DF-7C8100C01D76}" type="datetimeFigureOut">
              <a:rPr lang="el-GR" smtClean="0"/>
              <a:t>7/2/2022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2CB54208-BF5C-47CD-827D-E77CD1429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7DC9CBB-D2C5-402F-831C-E1B9B3E93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FE16-70E2-4468-9EA1-5C61DBDBDE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203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724B7C19-A595-4068-90A8-48B09335B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AEDC-100C-4533-B3DF-7C8100C01D76}" type="datetimeFigureOut">
              <a:rPr lang="el-GR" smtClean="0"/>
              <a:t>7/2/2022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141E82A-4869-463D-AD44-7700DAC8C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98178B2-8709-4E63-8E27-32E9BE318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FE16-70E2-4468-9EA1-5C61DBDBDE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268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580C31-4010-4CF7-9D3F-382E65794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30D55E3-8141-45F4-A46C-951956180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707F0C6-6228-474A-9CAB-1D6747C1B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F1ED090-8835-4374-8129-0D282F7B3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AEDC-100C-4533-B3DF-7C8100C01D76}" type="datetimeFigureOut">
              <a:rPr lang="el-GR" smtClean="0"/>
              <a:t>7/2/2022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6921B6A-2015-4F8A-838E-CCCC52D94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2A99914-DF87-4123-B753-A11AD55FB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FE16-70E2-4468-9EA1-5C61DBDBDE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6860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36FBE8-578D-411A-9DC4-6A911CC8B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ACB01A3-693C-4C83-A85D-C2C05C8A3A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0D19472-BEEE-4DC3-95EA-B34D71D82B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5AC4A96-EBE0-4571-877B-B56222852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AEDC-100C-4533-B3DF-7C8100C01D76}" type="datetimeFigureOut">
              <a:rPr lang="el-GR" smtClean="0"/>
              <a:t>7/2/2022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CD19512-648E-4EC2-8A21-18D37D10A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E11CAA5-8AC2-4BDD-9242-6404AE4A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FE16-70E2-4468-9EA1-5C61DBDBDE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7298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8A3EB50D-1855-4EAA-859F-4AEC4AE1A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A015977-7038-4B12-99CB-A81471557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DBD0202-26A4-4E28-A904-0D23630986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FAEDC-100C-4533-B3DF-7C8100C01D76}" type="datetimeFigureOut">
              <a:rPr lang="el-GR" smtClean="0"/>
              <a:t>7/2/2022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29C3015-4824-4C73-A5DD-BD26C23529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DC259C6-1340-4311-ACC3-355367AB3E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1FE16-70E2-4468-9EA1-5C61DBDBDE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270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vid19training-uoc.g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E29768B-30E0-48E1-9EB7-CE4ECB439A51}"/>
              </a:ext>
            </a:extLst>
          </p:cNvPr>
          <p:cNvSpPr txBox="1"/>
          <p:nvPr/>
        </p:nvSpPr>
        <p:spPr>
          <a:xfrm>
            <a:off x="216476" y="103761"/>
            <a:ext cx="912268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ΑΠΟΤΙΜΗΣΗ ΕΠΙΜΟΡΦΩΤΙΚΟΥ ΠΡΟΓΡΑΜΜΑΤΟΣ ΠΕΡΙΦΕΡΕΙΑΣ ΚΡΗΤΗΣ ΤΑ ΕΤΗ 2020-2021: </a:t>
            </a:r>
            <a:r>
              <a:rPr lang="el-GR" sz="14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«</a:t>
            </a:r>
            <a:r>
              <a:rPr lang="el-GR" sz="1400" b="1" i="1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ΚΟΡΩΝΟΪΟΣ</a:t>
            </a:r>
            <a:r>
              <a:rPr lang="el-GR" sz="14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(SARS-COV-2) ΠΡΟΦΥΛΑΞΗ ΚΑΙ ΜΕΤΡΑ ΠΡΟΛΗΨΗΣ ΣΕ ΤΟΥΡΙΣΤΙΚΑ ΚΑΤΑΛΥΜΑΤΑ, ΤΟΥΡΙΣΤΙΚΑ ΓΡΑΦΕΙΑ, ΟΔΗΓΟΥΣ ΤΟΥΡΙΣΤΙΚΩΝ ΛΕΩΦΟΡΕΙΩΝ, ΞΕΝΑΓΟΥΣ, ΣΥΝΕΔΡΙΑΚΟ ΤΟΥΡΙΣΜΟ, ΕΣΤΙΑΣΗ, ΠΑΙΔΙΚΕΣ ΚΑΤΑΣΚΗΝΩΣΕΙΣ»</a:t>
            </a:r>
            <a:r>
              <a:rPr lang="el-GR" sz="1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95314C-1752-4A38-98F2-8E79D22F0B22}"/>
              </a:ext>
            </a:extLst>
          </p:cNvPr>
          <p:cNvSpPr txBox="1"/>
          <p:nvPr/>
        </p:nvSpPr>
        <p:spPr>
          <a:xfrm>
            <a:off x="246432" y="842425"/>
            <a:ext cx="1072515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900" b="1" i="0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Παπαδάκης Αντώνιο</a:t>
            </a:r>
            <a:r>
              <a:rPr lang="el-GR" sz="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ς</a:t>
            </a:r>
            <a:r>
              <a:rPr lang="el-GR" sz="900" b="0" i="0" u="none" strike="noStrike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  <a:r>
              <a:rPr lang="el-GR" sz="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l-GR" sz="9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Λουμπούνης Εμμανουήλ</a:t>
            </a:r>
            <a:r>
              <a:rPr lang="el-GR" sz="90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  <a:r>
              <a:rPr lang="el-GR" sz="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l-GR" sz="9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Βοζικάκη Μαρία</a:t>
            </a:r>
            <a:r>
              <a:rPr lang="el-GR" sz="90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  <a:r>
              <a:rPr lang="el-GR" sz="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l-GR" sz="9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Βαμβακάς Λάμπρος</a:t>
            </a:r>
            <a:r>
              <a:rPr lang="el-GR" sz="90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1,2</a:t>
            </a:r>
            <a:r>
              <a:rPr lang="el-GR" sz="9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,</a:t>
            </a:r>
            <a:r>
              <a:rPr lang="el-GR" sz="90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sz="9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Κώτσογλου Κυριάκος</a:t>
            </a:r>
            <a:r>
              <a:rPr lang="el-GR" sz="90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3</a:t>
            </a:r>
            <a:r>
              <a:rPr lang="el-GR" sz="9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, </a:t>
            </a:r>
            <a:r>
              <a:rPr lang="el-GR" sz="90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sz="9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Σανδαλάκης Βασίλειος</a:t>
            </a:r>
            <a:r>
              <a:rPr lang="el-GR" sz="90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4,</a:t>
            </a:r>
            <a:r>
              <a:rPr lang="el-GR" sz="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l-GR" sz="9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Χοχλάκης Δημοσθένης</a:t>
            </a:r>
            <a:r>
              <a:rPr lang="el-GR" sz="90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4,5</a:t>
            </a:r>
            <a:r>
              <a:rPr lang="el-GR" sz="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l-GR" sz="9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Ψαρουλάκη Άννα</a:t>
            </a:r>
            <a:r>
              <a:rPr lang="el-GR" sz="90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4,5</a:t>
            </a:r>
            <a:r>
              <a:rPr lang="el-GR" sz="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	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C8AEAC-F408-487E-884D-026C93FD6381}"/>
              </a:ext>
            </a:extLst>
          </p:cNvPr>
          <p:cNvSpPr txBox="1"/>
          <p:nvPr/>
        </p:nvSpPr>
        <p:spPr>
          <a:xfrm>
            <a:off x="216476" y="1066121"/>
            <a:ext cx="7079286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90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  <a:r>
              <a:rPr lang="el-GR" sz="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Διεύθυνση Δημόσιας Υγείας Περιφέρειας Κρήτης, 71201, Ηράκλειο, Κρήτη</a:t>
            </a:r>
          </a:p>
          <a:p>
            <a:r>
              <a:rPr lang="el-GR" sz="90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  <a:r>
              <a:rPr lang="el-GR" sz="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Αντιπεριφέρεια Δημόσιας Υγείας και Κοινωνικής Πολιτικής, 71201, </a:t>
            </a:r>
            <a:r>
              <a:rPr lang="el-GR" sz="900" dirty="0">
                <a:solidFill>
                  <a:srgbClr val="000000"/>
                </a:solidFill>
                <a:latin typeface="Calibri" panose="020F0502020204030204" pitchFamily="34" charset="0"/>
              </a:rPr>
              <a:t>Περιφέρεια Κρήτης</a:t>
            </a:r>
            <a:endParaRPr lang="el-GR" sz="9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l-GR" sz="90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3 </a:t>
            </a:r>
            <a:r>
              <a:rPr lang="el-GR" sz="900" dirty="0">
                <a:solidFill>
                  <a:srgbClr val="000000"/>
                </a:solidFill>
                <a:latin typeface="Calibri" panose="020F0502020204030204" pitchFamily="34" charset="0"/>
              </a:rPr>
              <a:t>Εντεταλμένος Περιφερειακός Σύμβουλος Τουρισμού και Ηλεκτρονικής Διακυβέρνησης, Περιφέρεια Κρήτης</a:t>
            </a:r>
          </a:p>
          <a:p>
            <a:r>
              <a:rPr lang="el-GR" sz="90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el-GR" sz="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Εργαστήριο Μικροβιολογίας και Μικροβιακής Παθογένεσης, Ιατρική Σχολή, Πανεπιστήμιο Κρήτης, 71110, Ηράκλειο, Κρήτη</a:t>
            </a:r>
          </a:p>
          <a:p>
            <a:r>
              <a:rPr lang="el-GR" sz="90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5</a:t>
            </a:r>
            <a:r>
              <a:rPr lang="el-GR" sz="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Περιφερειακό Εργαστήριο Δημόσιας Υγείας Κρήτης, </a:t>
            </a:r>
            <a:r>
              <a:rPr lang="el-GR" sz="9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Βούτες</a:t>
            </a:r>
            <a:r>
              <a:rPr lang="el-GR" sz="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– Σταυράκια, 71110, Ηράκλειο, Κρήτη	</a:t>
            </a:r>
          </a:p>
        </p:txBody>
      </p:sp>
      <p:pic>
        <p:nvPicPr>
          <p:cNvPr id="22" name="Εικόνα 21">
            <a:extLst>
              <a:ext uri="{FF2B5EF4-FFF2-40B4-BE49-F238E27FC236}">
                <a16:creationId xmlns:a16="http://schemas.microsoft.com/office/drawing/2014/main" id="{F95CF1CF-C4E2-45DC-B2D4-A99FACFA2D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6712" y="498117"/>
            <a:ext cx="2407608" cy="12463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7D1DA968-4A5B-4711-8C2B-6A78B6EEC824}"/>
              </a:ext>
            </a:extLst>
          </p:cNvPr>
          <p:cNvSpPr txBox="1"/>
          <p:nvPr/>
        </p:nvSpPr>
        <p:spPr>
          <a:xfrm>
            <a:off x="253690" y="1983135"/>
            <a:ext cx="1175063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Η </a:t>
            </a:r>
            <a:r>
              <a:rPr lang="el-GR" sz="11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Περιφέρεια Κρήτης,</a:t>
            </a:r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με τη συνεργασία της</a:t>
            </a:r>
            <a:r>
              <a:rPr lang="el-GR" sz="11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7</a:t>
            </a:r>
            <a:r>
              <a:rPr lang="el-GR" sz="1100" b="1" i="0" baseline="30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ης</a:t>
            </a:r>
            <a:r>
              <a:rPr lang="el-GR" sz="11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Υγειονομικής Περιφέρειας</a:t>
            </a:r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των </a:t>
            </a:r>
            <a:r>
              <a:rPr lang="el-GR" sz="11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Νοσοκομείων</a:t>
            </a:r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της </a:t>
            </a:r>
            <a:r>
              <a:rPr lang="el-GR" sz="11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Ιατρικής Σχολής</a:t>
            </a:r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και του Κέντρου Επιμόρφωσης και Δια Βίου Μάθησης </a:t>
            </a:r>
            <a:r>
              <a:rPr lang="el-GR" sz="11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(Κ.Ε.ΔΙ.ΒΙ.Μ.)</a:t>
            </a:r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του Πανεπιστημίου Κρήτης, υλοποίησε </a:t>
            </a:r>
            <a:r>
              <a:rPr lang="el-GR" sz="11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το πρωτοποριακό εκπαιδευτικό – επιμορφωτικό πρόγραμμα, με στόχο την εκπαίδευση επιχειρηματιών, εργαζομένων και Δημοτών, για το μετριασμό των επιπτώσεων της πανδημίας της CoViD-19 </a:t>
            </a:r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και τα </a:t>
            </a:r>
            <a:r>
              <a:rPr lang="el-GR" sz="11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Μέτρα  Προφύλαξης και Αντιμετώπισης, από τον SARS-CoV-2 τα έτη 2020-2021.</a:t>
            </a:r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A08CB6-986A-4E22-8D5B-1D6131EB14A5}"/>
              </a:ext>
            </a:extLst>
          </p:cNvPr>
          <p:cNvSpPr txBox="1"/>
          <p:nvPr/>
        </p:nvSpPr>
        <p:spPr>
          <a:xfrm>
            <a:off x="253690" y="2847012"/>
            <a:ext cx="11742213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l-GR" sz="11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Σκοπός και Στόχοι προγράμματος: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Να εφοδιάσει τους </a:t>
            </a:r>
            <a:r>
              <a:rPr lang="el-GR" sz="11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επιμορφούμενους</a:t>
            </a:r>
            <a:r>
              <a:rPr lang="en-US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ενδιαφερόμενους με γνώσεις, μεθόδους και ικανότητες για την ατομική τους προστασία και για την παροχή υπηρεσιών με υγειονομική ασφάλεια.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Να εκπαιδεύσει σε πρακτικές και ενέργειες αποτροπής της εξάπλωσης του SARS-CoV-2 , για την προστασία της δημόσιας υγείας.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Να ενισχύσει την αξιοπιστία της Κρήτης ως ασφαλή, «πράσινο» υγειονομικά προορισμό.</a:t>
            </a:r>
          </a:p>
          <a:p>
            <a:pPr algn="l"/>
            <a:endParaRPr lang="el-GR" sz="11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l-GR" sz="11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Εκπαιδευτικοί στόχοι: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Απόκτηση βασικών γνώσεων για τη νόσο Covid-19 και κατανόηση της μετάδοσης και διασποράς του SARS-CoV-2 και των μεταλλάξεών του.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Ενίσχυση της ικανότητας αξιολόγησης των κινδύνων και εφαρμογή μέτρων πρόληψης και προστασίας.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Ενίσχυση της ικανότητας ιεράρχησης ενεργειών/δράσεων.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Ενίσχυση των γνώσεων και εκπαίδευση σε ορθές πρακτικές ασφάλειας και υγιεινής για την προστασία της ατομικής τους υγείας, και για την ασφαλή παροχή υπηρεσιών στον χώρο εργασίας.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Συμβολή στην ευαισθητοποίηση σε θέματα Δημόσιας Υγείας.</a:t>
            </a:r>
          </a:p>
        </p:txBody>
      </p:sp>
      <p:sp>
        <p:nvSpPr>
          <p:cNvPr id="27" name="TextBox 26">
            <a:hlinkClick r:id="rId3"/>
            <a:extLst>
              <a:ext uri="{FF2B5EF4-FFF2-40B4-BE49-F238E27FC236}">
                <a16:creationId xmlns:a16="http://schemas.microsoft.com/office/drawing/2014/main" id="{8FA5C414-03AF-4227-BC27-9DE32E20858B}"/>
              </a:ext>
            </a:extLst>
          </p:cNvPr>
          <p:cNvSpPr txBox="1"/>
          <p:nvPr/>
        </p:nvSpPr>
        <p:spPr>
          <a:xfrm>
            <a:off x="9845195" y="89949"/>
            <a:ext cx="19433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Ιστοσελίδα προγράμματος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54D7AE8-22ED-4DEE-8638-EB9BE267BC58}"/>
              </a:ext>
            </a:extLst>
          </p:cNvPr>
          <p:cNvSpPr txBox="1"/>
          <p:nvPr/>
        </p:nvSpPr>
        <p:spPr>
          <a:xfrm>
            <a:off x="279437" y="6152134"/>
            <a:ext cx="11805573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l-GR" sz="105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Συνολική διάρκεια του εκπαιδευτικού προγράμματος: 4 μέρες. </a:t>
            </a:r>
            <a:r>
              <a:rPr lang="el-GR" sz="105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 εκπαίδευση υλοποιήθηκε εξ αποστάσεως, μέσω διαδικτυακής πλατφόρμας-on Line και περιλάμβανε συνδυασμό σύγχρονης εκπαίδευσης και ασύγχρονης εκπαίδευσης.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AFDCFB6-C452-4EB1-B4B4-B109482B54EF}"/>
              </a:ext>
            </a:extLst>
          </p:cNvPr>
          <p:cNvSpPr txBox="1"/>
          <p:nvPr/>
        </p:nvSpPr>
        <p:spPr>
          <a:xfrm>
            <a:off x="279437" y="5118979"/>
            <a:ext cx="1167620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l-GR" sz="11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Με την ολοκλήρωση του κύκλου εκπαίδευσης, οι συμμετέχοντες: </a:t>
            </a:r>
          </a:p>
          <a:p>
            <a:pPr algn="l"/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➢Έλαβαν </a:t>
            </a:r>
            <a:r>
              <a:rPr lang="el-GR" sz="11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Πιστοποιητικό Εκπαίδευσης/επιμόρφωσης</a:t>
            </a:r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 Η πιστοποίηση, μετά από εξετάσεις, δόθηκε μόνο στους επαγγελματίες του τουρισμού γιατί απ’ αυτούς απαιτείται από το Νόμο και τις εργασιακές τους απαιτήσεις. Η πιστοποίηση χορηγήθηκε μετά την επιτυχημένη αξιολόγηση και αφού παρακολουθήσαν τουλάχιστον το 80% του προγράμματος (το σύστημα κατέγραφε τις ώρες συμμετοχής των εκπαιδευόμενων).</a:t>
            </a:r>
          </a:p>
          <a:p>
            <a:pPr algn="l"/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➢ Οι εργαζόμενοι από άλλους επαγγελματικούς κλάδους έλαβαν </a:t>
            </a:r>
            <a:r>
              <a:rPr lang="el-GR" sz="11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Βεβαίωση Παρακολούθησης.</a:t>
            </a:r>
            <a:endParaRPr lang="el-GR" sz="11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068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D79328AA-DC3F-42EA-BEA4-D000CCF5BA65}"/>
              </a:ext>
            </a:extLst>
          </p:cNvPr>
          <p:cNvSpPr txBox="1"/>
          <p:nvPr/>
        </p:nvSpPr>
        <p:spPr>
          <a:xfrm>
            <a:off x="6661106" y="3170460"/>
            <a:ext cx="5200915" cy="9002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l-GR" sz="1050" b="1" kern="1200" dirty="0">
                <a:latin typeface="Arial" panose="020B0604020202020204" pitchFamily="34" charset="0"/>
                <a:cs typeface="Arial" panose="020B0604020202020204" pitchFamily="34" charset="0"/>
              </a:rPr>
              <a:t>Έτος 2020</a:t>
            </a:r>
          </a:p>
          <a:p>
            <a:pPr lvl="0"/>
            <a:r>
              <a:rPr lang="el-GR" sz="1050" kern="1200" dirty="0">
                <a:latin typeface="Arial" panose="020B0604020202020204" pitchFamily="34" charset="0"/>
                <a:cs typeface="Arial" panose="020B0604020202020204" pitchFamily="34" charset="0"/>
              </a:rPr>
              <a:t>Συνολικά κατά την διάρκεια των πέντε (5) κύκλων εκπαίδευσης εγγράφηκαν 44.461 εργαζόμενοι. Από αυτούς, επέλεξαν να εξετασθούν 34.215 εκ των οποίων το 98,7% ολοκλήρωσε επιτυχώς την εξέταση. Συνολικά υποβλήθηκαν &gt; 11. 000 ερωτήσεις ενώ πραγματοποιήθηκαν 170 ομιλίες συνολικής διάρκειας 84 ωρών.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9D058A-DBE9-4274-B775-106A92AB41B6}"/>
              </a:ext>
            </a:extLst>
          </p:cNvPr>
          <p:cNvSpPr txBox="1"/>
          <p:nvPr/>
        </p:nvSpPr>
        <p:spPr>
          <a:xfrm>
            <a:off x="6469520" y="4200947"/>
            <a:ext cx="5584090" cy="86177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sz="1000" b="1" dirty="0">
                <a:latin typeface="Arial" panose="020B0604020202020204" pitchFamily="34" charset="0"/>
                <a:cs typeface="Arial" panose="020B0604020202020204" pitchFamily="34" charset="0"/>
              </a:rPr>
              <a:t>Έτος 2021</a:t>
            </a:r>
          </a:p>
          <a:p>
            <a:r>
              <a:rPr lang="el-GR" sz="1000" dirty="0">
                <a:latin typeface="Arial" panose="020B0604020202020204" pitchFamily="34" charset="0"/>
                <a:cs typeface="Arial" panose="020B0604020202020204" pitchFamily="34" charset="0"/>
              </a:rPr>
              <a:t>Πραγματοποιήθηκαν τρείς (3) κύκλοι εκπαίδευσης και εγγράφηκαν </a:t>
            </a:r>
            <a:r>
              <a:rPr lang="el-GR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39.225</a:t>
            </a:r>
            <a:r>
              <a:rPr lang="el-GR" sz="1000" dirty="0">
                <a:latin typeface="Arial" panose="020B0604020202020204" pitchFamily="34" charset="0"/>
                <a:cs typeface="Arial" panose="020B0604020202020204" pitchFamily="34" charset="0"/>
              </a:rPr>
              <a:t> εργαζόμενοι. Εξετάσθηκαν </a:t>
            </a:r>
            <a:r>
              <a:rPr lang="el-GR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10.731</a:t>
            </a:r>
            <a:r>
              <a:rPr lang="el-GR" sz="1000" dirty="0">
                <a:latin typeface="Arial" panose="020B0604020202020204" pitchFamily="34" charset="0"/>
                <a:cs typeface="Arial" panose="020B0604020202020204" pitchFamily="34" charset="0"/>
              </a:rPr>
              <a:t> εκ των οποίων το </a:t>
            </a:r>
            <a:r>
              <a:rPr lang="el-GR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95,9%</a:t>
            </a:r>
            <a:r>
              <a:rPr lang="el-GR" sz="1000" dirty="0">
                <a:latin typeface="Arial" panose="020B0604020202020204" pitchFamily="34" charset="0"/>
                <a:cs typeface="Arial" panose="020B0604020202020204" pitchFamily="34" charset="0"/>
              </a:rPr>
              <a:t> ολοκλήρωσε επιτυχώς την εξέταση. Συνολικά υποβλήθηκαν </a:t>
            </a:r>
            <a:r>
              <a:rPr lang="el-GR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&gt; 11.000 </a:t>
            </a:r>
            <a:r>
              <a:rPr lang="el-GR" sz="1000" dirty="0">
                <a:latin typeface="Arial" panose="020B0604020202020204" pitchFamily="34" charset="0"/>
                <a:cs typeface="Arial" panose="020B0604020202020204" pitchFamily="34" charset="0"/>
              </a:rPr>
              <a:t>ερωτήσεις ενώ πραγματοποιήθηκαν </a:t>
            </a:r>
            <a:r>
              <a:rPr lang="el-GR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&gt;110 ομιλίες</a:t>
            </a:r>
            <a:r>
              <a:rPr lang="el-GR" sz="1000" dirty="0">
                <a:latin typeface="Arial" panose="020B0604020202020204" pitchFamily="34" charset="0"/>
                <a:cs typeface="Arial" panose="020B0604020202020204" pitchFamily="34" charset="0"/>
              </a:rPr>
              <a:t> συνολικής διάρκειας </a:t>
            </a:r>
            <a:r>
              <a:rPr lang="el-GR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&gt;50 ωρών.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374F2B-1A8D-468A-B360-820D1F9B8B4F}"/>
              </a:ext>
            </a:extLst>
          </p:cNvPr>
          <p:cNvSpPr txBox="1"/>
          <p:nvPr/>
        </p:nvSpPr>
        <p:spPr>
          <a:xfrm>
            <a:off x="102606" y="134837"/>
            <a:ext cx="6366913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Ολοκληρώνοντας το πρόγραμμα οι συμμετέχοντες απέκτησαν:</a:t>
            </a:r>
          </a:p>
          <a:p>
            <a:pPr algn="l"/>
            <a:r>
              <a:rPr lang="el-GR" sz="11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Γνώσεις για: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Βασικές γνώσεις για τον ιό SARS-CoV-2, την κλινική εικόνα και την διάγνωση της νόσου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Βασικές γνώσεις για την επιδημιολογία, τους τρόπους και τις πηγές της μετάδοσης του SARS-CoV-2, καθώς και την επιβίωση και διασπορά του στο περιβάλλον.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Γνώσεις για την ατομική προφύλαξη/προστασίας &amp; συνθήκες ατομικής υγιεινής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Γνώσεις για τα γενικά μέτρα και τις προβλεπόμενες διαδικασίες για την παρεμπόδιση της διασποράς του ιού στο εργασιακό τους περιβάλλον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Τις προβλεπόμενες διαδικασίες που πρέπει να ακολουθηθούν σε περίπτωση περιστατικού Covid-19 σε ξενοδοχειακό περιβάλλον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Γνώσεις για την ορθή και ασφαλή απολύμανση ή αποστείρωση επιφανειών και υλικών κατά περίπτωση εφαρμογής και τους κινδύνους από λανθασμένη, αλόγιστη και άσκοπη χρήσης μεθόδων και υλικών.</a:t>
            </a:r>
          </a:p>
          <a:p>
            <a:pPr algn="l"/>
            <a:r>
              <a:rPr lang="el-GR" sz="11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Δεξιότητες σε: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Μεθόδους και ορθές πρακτικές καθαρισμού και απολύμανσης με βάση την επικινδυνότητα και πιθανότητα μετάδοση της COVID-19.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Διαδικασίες καθαρισμού και απολύμανσης ατομικής προφύλαξης και συμπεριφοράς ανάλογα με το χώρο/θέση εργασίας/δραστηριότητα στην τουριστική αλυσίδα.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Διαδικασίες καθαρισμού και απολύμανσης ατομικής προφύλαξης &amp; συμπεριφοράς σε περίπτωση ύποπτου/επιβεβαιωμένου κρούσματος.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Μεθόδους και ορθές πρακτικές στον τομέα της εστίασης με βάση την επικινδυνότητα και την πιθανότητας μετάδοσης της COVID-19.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Μεθόδους και ορθές πρακτικές στον τομέα ασφάλειας και ποιότητας υδάτων δικτύου και αναψυχής.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Ορθές πρακτικές, στη διαχείριση αποβλήτων -Θέματα Υγιεινής &amp; Ασφάλειας Εγκαταστάσεις επεξεργασίας λυμάτων.</a:t>
            </a:r>
          </a:p>
          <a:p>
            <a:pPr algn="l"/>
            <a:r>
              <a:rPr lang="el-GR" sz="11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Διαμόρφωση Συμπεριφορών και Πρακτικών για: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Σωστή ενημέρωση των επισκεπτών και επαγρύπνηση.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Εφαρμογή ατομικών, κοινωνικών και εργασιακών μέτρων για την αποφυγή μετάδοσης του ιού (πλύσιμο χεριών, χαιρετισμοί, αποστάσεις, υγιεινή της αναπνοής κ.λπ.).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F1DE10E-14CB-4A95-850F-0667A5859E9F}"/>
              </a:ext>
            </a:extLst>
          </p:cNvPr>
          <p:cNvSpPr txBox="1"/>
          <p:nvPr/>
        </p:nvSpPr>
        <p:spPr>
          <a:xfrm>
            <a:off x="138388" y="5275092"/>
            <a:ext cx="11915223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l-GR" sz="1100" dirty="0">
                <a:latin typeface="Arial" panose="020B0604020202020204" pitchFamily="34" charset="0"/>
                <a:cs typeface="Arial" panose="020B0604020202020204" pitchFamily="34" charset="0"/>
              </a:rPr>
              <a:t>Στο πρόγραμμα μπορούσαν  να συμμετέχουν εργαζόμενοι ως κάτωθι και όλοι οι Κρητικοί...</a:t>
            </a:r>
          </a:p>
          <a:p>
            <a:r>
              <a:rPr lang="el-GR" sz="1100" dirty="0">
                <a:latin typeface="Arial" panose="020B0604020202020204" pitchFamily="34" charset="0"/>
                <a:cs typeface="Arial" panose="020B0604020202020204" pitchFamily="34" charset="0"/>
              </a:rPr>
              <a:t>➢ Από όλους τους τομείς του τουρισμού</a:t>
            </a:r>
          </a:p>
          <a:p>
            <a:r>
              <a:rPr lang="el-GR" sz="1100" dirty="0">
                <a:latin typeface="Arial" panose="020B0604020202020204" pitchFamily="34" charset="0"/>
                <a:cs typeface="Arial" panose="020B0604020202020204" pitchFamily="34" charset="0"/>
              </a:rPr>
              <a:t>➢ Σε όλα τα μέσα μεταφοράς, στην εστίαση και το εμπόριο, στις πύλες εισόδου (αεροδρόμια και λιμάνια), σε χώρους τέχνης και πολιτισμού, στον αθλητισμό, στις κοινωνικές εκδηλώσεις</a:t>
            </a:r>
          </a:p>
          <a:p>
            <a:r>
              <a:rPr lang="el-GR" sz="1100" dirty="0">
                <a:latin typeface="Arial" panose="020B0604020202020204" pitchFamily="34" charset="0"/>
                <a:cs typeface="Arial" panose="020B0604020202020204" pitchFamily="34" charset="0"/>
              </a:rPr>
              <a:t>στην εκπαίδευση, σε φορείς της αυτοδιοίκησης</a:t>
            </a:r>
          </a:p>
        </p:txBody>
      </p:sp>
      <p:graphicFrame>
        <p:nvGraphicFramePr>
          <p:cNvPr id="4" name="Πίνακας 3">
            <a:extLst>
              <a:ext uri="{FF2B5EF4-FFF2-40B4-BE49-F238E27FC236}">
                <a16:creationId xmlns:a16="http://schemas.microsoft.com/office/drawing/2014/main" id="{CCC746E6-F149-4868-9A83-DABDEB8491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866632"/>
              </p:ext>
            </p:extLst>
          </p:nvPr>
        </p:nvGraphicFramePr>
        <p:xfrm>
          <a:off x="6902579" y="224270"/>
          <a:ext cx="4717967" cy="28159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2253">
                  <a:extLst>
                    <a:ext uri="{9D8B030D-6E8A-4147-A177-3AD203B41FA5}">
                      <a16:colId xmlns:a16="http://schemas.microsoft.com/office/drawing/2014/main" val="907460267"/>
                    </a:ext>
                  </a:extLst>
                </a:gridCol>
                <a:gridCol w="492423">
                  <a:extLst>
                    <a:ext uri="{9D8B030D-6E8A-4147-A177-3AD203B41FA5}">
                      <a16:colId xmlns:a16="http://schemas.microsoft.com/office/drawing/2014/main" val="786648067"/>
                    </a:ext>
                  </a:extLst>
                </a:gridCol>
                <a:gridCol w="580810">
                  <a:extLst>
                    <a:ext uri="{9D8B030D-6E8A-4147-A177-3AD203B41FA5}">
                      <a16:colId xmlns:a16="http://schemas.microsoft.com/office/drawing/2014/main" val="198612475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31118301"/>
                    </a:ext>
                  </a:extLst>
                </a:gridCol>
                <a:gridCol w="472227">
                  <a:extLst>
                    <a:ext uri="{9D8B030D-6E8A-4147-A177-3AD203B41FA5}">
                      <a16:colId xmlns:a16="http://schemas.microsoft.com/office/drawing/2014/main" val="2369193258"/>
                    </a:ext>
                  </a:extLst>
                </a:gridCol>
                <a:gridCol w="519630">
                  <a:extLst>
                    <a:ext uri="{9D8B030D-6E8A-4147-A177-3AD203B41FA5}">
                      <a16:colId xmlns:a16="http://schemas.microsoft.com/office/drawing/2014/main" val="3943065341"/>
                    </a:ext>
                  </a:extLst>
                </a:gridCol>
                <a:gridCol w="591024">
                  <a:extLst>
                    <a:ext uri="{9D8B030D-6E8A-4147-A177-3AD203B41FA5}">
                      <a16:colId xmlns:a16="http://schemas.microsoft.com/office/drawing/2014/main" val="239714680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</a:rPr>
                        <a:t>Κύκλοι εκπαίδευσης</a:t>
                      </a:r>
                      <a:r>
                        <a:rPr lang="en-US" sz="1000" dirty="0">
                          <a:effectLst/>
                        </a:rPr>
                        <a:t> 2020 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181529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</a:rPr>
                        <a:t>1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2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3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4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5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Σύνολο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036181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b="0" dirty="0">
                          <a:effectLst/>
                        </a:rPr>
                        <a:t>Αριθμός εγγραφών</a:t>
                      </a:r>
                      <a:endParaRPr lang="el-G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</a:rPr>
                        <a:t>3.506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12.984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11.754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8.398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7.819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44.461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1521841"/>
                  </a:ext>
                </a:extLst>
              </a:tr>
              <a:tr h="117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b="0" dirty="0">
                          <a:effectLst/>
                        </a:rPr>
                        <a:t>Αριθμός παρακολουθούντων</a:t>
                      </a:r>
                      <a:endParaRPr lang="el-G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3.234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</a:rPr>
                        <a:t>11.620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10.243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7.132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5.898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38.127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91000772"/>
                  </a:ext>
                </a:extLst>
              </a:tr>
              <a:tr h="1795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b="0" dirty="0">
                          <a:effectLst/>
                        </a:rPr>
                        <a:t>%</a:t>
                      </a:r>
                      <a:endParaRPr lang="el-G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92,2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89,5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87,1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84,9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75,4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85,8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0807670"/>
                  </a:ext>
                </a:extLst>
              </a:tr>
              <a:tr h="2353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b="0">
                          <a:effectLst/>
                        </a:rPr>
                        <a:t>Αριθμός εξετασθέντων</a:t>
                      </a:r>
                      <a:endParaRPr lang="el-GR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2.975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10.971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9.679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6.153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4.437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34.215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70340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b="0" dirty="0">
                          <a:effectLst/>
                        </a:rPr>
                        <a:t>Αριθμός επιτυχόντων</a:t>
                      </a:r>
                      <a:endParaRPr lang="el-G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2.910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10.812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9.566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6.084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4.399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33.771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463342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b="0" dirty="0">
                          <a:effectLst/>
                        </a:rPr>
                        <a:t>%</a:t>
                      </a:r>
                      <a:endParaRPr lang="el-G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97,8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98,6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98,8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98,9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99,1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98,7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88222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b="0" dirty="0">
                          <a:effectLst/>
                        </a:rPr>
                        <a:t>Αριθμός ερωτήσεων</a:t>
                      </a:r>
                      <a:endParaRPr lang="el-G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1.317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5.683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2.865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1.162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606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11.633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4162415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b="0" dirty="0">
                          <a:effectLst/>
                        </a:rPr>
                        <a:t>Αριθμός ομιλούντων</a:t>
                      </a:r>
                      <a:endParaRPr lang="el-G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14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17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25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22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26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104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9025934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b="0" dirty="0">
                          <a:effectLst/>
                        </a:rPr>
                        <a:t>Αριθμός ομιλιών</a:t>
                      </a:r>
                      <a:endParaRPr lang="el-G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28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29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38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35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40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170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2784677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b="0" dirty="0">
                          <a:effectLst/>
                        </a:rPr>
                        <a:t>Χρόνος ομιλιών σε ώρες (από έναρξη έως λήξη ημέρας)</a:t>
                      </a:r>
                      <a:endParaRPr lang="el-G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15:15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</a:rPr>
                        <a:t>16:25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17:10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16:45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</a:rPr>
                        <a:t>18:25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</a:rPr>
                        <a:t>84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69415565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51E1B19-BD97-4B62-B487-9246EB918056}"/>
              </a:ext>
            </a:extLst>
          </p:cNvPr>
          <p:cNvSpPr txBox="1"/>
          <p:nvPr/>
        </p:nvSpPr>
        <p:spPr>
          <a:xfrm>
            <a:off x="138387" y="6174774"/>
            <a:ext cx="11915223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l-GR" sz="1000" dirty="0">
                <a:latin typeface="Arial" panose="020B0604020202020204" pitchFamily="34" charset="0"/>
                <a:cs typeface="Arial" panose="020B0604020202020204" pitchFamily="34" charset="0"/>
              </a:rPr>
              <a:t>Για τις ανάγκες του προγράμματος δημιουργήθηκε ειδική ιστοσελίδα στην οποία είχαν πρόσβαση όσοι επιθυμούσαν να λάβουν μέρος ή απλώς να ενημερωθούν για το πρόγραμμα κατάρτισης. Για το σύνολο του έργου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2020-202</a:t>
            </a:r>
            <a:r>
              <a:rPr lang="el-GR" sz="1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000" dirty="0">
                <a:latin typeface="Arial" panose="020B0604020202020204" pitchFamily="34" charset="0"/>
                <a:cs typeface="Arial" panose="020B0604020202020204" pitchFamily="34" charset="0"/>
              </a:rPr>
              <a:t>την ιστοσελίδα αυτή επισκέφθηκαν &gt;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l-GR" sz="1000" dirty="0">
                <a:latin typeface="Arial" panose="020B0604020202020204" pitchFamily="34" charset="0"/>
                <a:cs typeface="Arial" panose="020B0604020202020204" pitchFamily="34" charset="0"/>
              </a:rPr>
              <a:t>0.000 πολίτες ενώ πραγματοποιήθηκαν &gt;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sz="1000" dirty="0">
                <a:latin typeface="Arial" panose="020B0604020202020204" pitchFamily="34" charset="0"/>
                <a:cs typeface="Arial" panose="020B0604020202020204" pitchFamily="34" charset="0"/>
              </a:rPr>
              <a:t>00.000 προβολές. </a:t>
            </a:r>
          </a:p>
        </p:txBody>
      </p:sp>
    </p:spTree>
    <p:extLst>
      <p:ext uri="{BB962C8B-B14F-4D97-AF65-F5344CB8AC3E}">
        <p14:creationId xmlns:p14="http://schemas.microsoft.com/office/powerpoint/2010/main" val="2635780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440A5A-2CC0-427D-ABC1-FF975084FBAC}"/>
              </a:ext>
            </a:extLst>
          </p:cNvPr>
          <p:cNvSpPr txBox="1"/>
          <p:nvPr/>
        </p:nvSpPr>
        <p:spPr>
          <a:xfrm>
            <a:off x="180228" y="131963"/>
            <a:ext cx="6095114" cy="41088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l-GR" sz="9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ΣΥΝΤΟΝΙΣΤΕΣ-ΕΙΣΗΓΗΤΕΣ ΙΑΤΡΙΚΗ ΣΧΟΛΗ ΠΑΝΕΠΙΣΤΗΜΙΟΥ ΚΡΗΤΗΣ</a:t>
            </a:r>
            <a:endParaRPr lang="el-GR" sz="9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Γκίκας Αχιλλέας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Ομότιμος Καθηγητής Εσωτερικής Παθολογίας και Μολυσματικών Ασθενειών, Ιατρική Σχολή, Πανεπιστήμιο Κρήτης. Μέλος Ειδικής Επιτροπής Εμπειρογνωμόνων Υπουργείου Υγείας.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9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Γραβάνης</a:t>
            </a: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Αχιλλέας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Καθηγητής Φαρμακολογίας, Ιατρική Σχολή, Πανεπιστήμιο Κρήτης, Ερευνητής 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ΙΜΒΒ-ΙΤΕ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Ζαφειρόπουλος Αλέξανδρος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Επίκουρος Καθηγητής Κλινικής Ιολογίας - Βιολογίας 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εξωκυττάριου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χώρου, Ιατρικής Σχολής Πανεπιστημίου Κρήτης.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9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Κοφτερίδης</a:t>
            </a: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Διαμαντής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Αναπληρωτής Καθηγητής Παθολογίας, Ιατρική Σχολή, Πανεπιστήμιο Κρήτης.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9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Κοχιαδάκης</a:t>
            </a: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Γεώργιος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Κοσμήτορας Ιατρικής Σχολής Πανεπιστημίου Κρήτης, Καθηγητής Καρδιολογίας Ιατρικής Σχολής Πανεπιστημίου Κρήτης.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9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Λιονής</a:t>
            </a: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Χρήστος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Καθηγητής Γενικής Ιατρικής και Πρωτοβάθμιας Φροντίδας Υγείας, Ιατρική Σχολή, Πανεπιστήμιο Κρήτης.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9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Μπάστα</a:t>
            </a: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Μαρία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Αναπληρώτρια Καθηγήτρια Ψυχιατρικής Ιατρικής Σχολής Πανεπιστήμιου Κρήτης, Δ/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ντρια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Παιδοψυχιατρικής Κλινικής 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ΠΑ.Γ.Ν.Η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Νότας Γιώργος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Αναπληρωτής Καθηγητής Επείγουσας Ιατρικής, Ιατρικής Σχολής Πανεπιστημίου Κρήτης.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Σανδαλάκης Βασίλης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(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PhD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Μεταδιδάκτορας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Μικροβιολογίας, Επιστημονικός Συνεργάτης Μονάδας Μικροβιολογίας Τροφίμων, Υδάτων και Περιβάλλοντος, Ιατρικής Σχολής Πανεπιστημίου Κρήτης.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9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Σουρβίνος</a:t>
            </a: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Γιώργος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Καθηγητής Κλινικής Ιολογίας, Ιατρικής Σχολής Πανεπιστήμιο Κρήτης-Μέλος ΔΣ 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ΕΟΔΥ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l-GR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Τζανάκης Νίκος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Καθηγητής Πνευμονολογίας, Ιατρικής Σχολής Πανεπιστημίου Κρήτης, Διευθυντής Πνευμονολογικής Κλινικής 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ΠΑ.Γ.Ν.Η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9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Τσιλιγιάννη</a:t>
            </a: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Ιωάννα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Επίκουρη καθηγήτρια Κοινωνικής Ιατρικής, Ιατρικής Σχολής Πανεπιστημίου Κρήτης.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Φιλαλήθης Τάσος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Ομότιμος Καθηγητής Κοινωνικής Ιατρικής-Προγραμματισμού Υγείας, Ιατρική Σχολή, Πανεπιστήμιο Κρήτης.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Χαμηλός Γιώργος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Καθηγητής Κλινικής Μικροβιολογίας - Μικροβιακής Παθογένεσης Ιατρικής Σχολής Πανεπιστημίου Κρήτης-Μέλος ΔΣ 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ΕΟΔΥ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Χοχλάκης Δημοσθένης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(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PhD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Μεταδιδάκτορας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Μικροβιολογίας, Επιστημονικός Συνεργάτης Μονάδας Μικροβιολογίας Τροφίμων, Υδάτων και Περιβάλλοντος, Ιατρικής Σχολής Πανεπιστήμιο Κρήτης.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Ψαρουλάκη Άννα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Αναπληρώτρια καθηγήτρια Μικροβιολογίας/ Ανθρωποζωονόσων, Ιατρική Σχολή, Παν/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μιο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Κρήτης - 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Ε.Υ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Μονάδας Μικροβιολογίας Τροφίμων, Υδάτων και Περιβάλλοντος, 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Ε.Υ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Περιφερειακού Εργαστηρίου Δημόσιας Υγείας Κρήτης.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A88BC0-F35D-478A-9B31-A42942B188B7}"/>
              </a:ext>
            </a:extLst>
          </p:cNvPr>
          <p:cNvSpPr txBox="1"/>
          <p:nvPr/>
        </p:nvSpPr>
        <p:spPr>
          <a:xfrm>
            <a:off x="6146949" y="131963"/>
            <a:ext cx="5966635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ΣΥΝΤΟΝΙΣΤΕΣ-ΕΙΣΗΓΗΤΕΣ-ΠΑΡΕΜΒΑΣΕΙΣ ΠΕΡΙΦΕΡΕΙΑ ΚΡΗΤΗΣ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Βαμβακάς Ν. Λάμπρος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Αντιπεριφερειάρχης Δημόσιας Υγείας και Κοινωνικής Πολιτικής Περιφέρειας Κρήτης, Παθολόγος-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Ογκολόγος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MD, 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PhD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Διευθυντής ΕΣΥ.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Βιδάκης Δημήτριος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Προϊστάμενος Διεύθυνσης Δημόσιας Υγείας &amp; Κοινωνικής Μέριμνας Π.Ε. Ηρακλείου.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Γερογιαννάκη Εμμανουέλλα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Αν. Προϊσταμένη Διεύθυνσης Πολιτισμού και Αθλητισμού Περιφέρειας Κρήτης, Ιστορικός, Πολιτικός Επιστήμων, 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M.Sc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Πολιτικές Επιστήμες, 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M.Sc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Δημόσια Ιστορία.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Επιτροπάκης Σπύρος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Γενικός Διευθυντής Δημόσιας Υγείας και Κοινωνικής Μέριμνας Περιφέρειας Κρήτης, Οικονομολόγος-Συστημικός 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MSc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Κοινωνικής Εργασίας.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Κουτεντάκη</a:t>
            </a: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Έφη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Αντιπεριφερειάρχης Παιδείας, Δια Βίου Μάθησης Απασχόλησης και Νέας Γενιάς.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Καββάλου</a:t>
            </a: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Μαρία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Προϊσταμένη της Διεύθυνσης Δημόσιας Υγείας &amp; Κοινωνικής Μέριμνας της Περιφερειακής Ενότητας 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Ρεθύμνης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Κώτσογλου Κυριάκος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Εντεταλμένος Περιφερειακός Σύμβουλος Τουρισμού και Ηλεκτρονικής Διακυβέρνησης, Περιφέρεια Κρήτης Μηχανικός Παραγωγής &amp; Διοίκησης, 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Μ.Sc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PhD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Εκπαιδευτής Ενηλίκων.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Λουμπούνης Μανόλης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Αν. Προϊστάμενος Δ/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νσης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Δημόσιας Υγείας Περιφέρειας Κρήτης, ειδικός Γενικής Ιατρικής, Ιατρός Δημόσιας Υγείας ΕΣΥ – Διευθυντής.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Μαρακάκη</a:t>
            </a: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Σταυρούλα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Αν. Προϊσταμένη της Δ/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νσης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Δημόσιας Υγείας &amp; Κοινωνικής Μέριμνας Π.Ε. Χανίων, Υγιεινολόγος Τ.Ε.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Μηλάκη</a:t>
            </a: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Γεωργία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Ιατρός Παθολόγος, 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Ογκολόγος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MD, Εντεταλμένη Σύμβουλος Τουρισμού Π.Ε. Ηρακλείου και Διασύνδεσης Περιφέρειας Κρήτης με Εθελοντικές Ομάδες.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Μωϋσάκη</a:t>
            </a: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Μαρία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Προϊσταμένη Δημόσιας Υγείας &amp; Κοινωνικής Μέριμνας Π.Ε. Λασιθίου.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Παπαδάκης Αντώνης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Υγιεινολόγος 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M.Sc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M.Sc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PhD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Ιατρικής Σχολής Παν/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μίου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Κρήτης, Μεταδιδακτορικός ερευνητής Δημόσιας Υγείας, Αν. Προϊστάμενος Τμήματος Δημόσιας και Περιβαλλοντικής Υγιεινής Περιφέρειας Κρήτης.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Συριγωνάκης</a:t>
            </a: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Νικόλαος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Αντιπεριφερειάρχης Π.Ε. Ηρακλείου, Συντονιστής Αθλητισμού Περιφέρειας Κρήτης, Πολιτικός Επιστήμων 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MSc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Φασουλάκης</a:t>
            </a: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Κώστας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Αντιπεριφερειάρχης Πολιτισμού &amp; Απόδημου Ελληνισμού, Περιφέρειας Κρήτης.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CA555A-D3AB-4DF6-BFCB-D6106113610A}"/>
              </a:ext>
            </a:extLst>
          </p:cNvPr>
          <p:cNvSpPr txBox="1"/>
          <p:nvPr/>
        </p:nvSpPr>
        <p:spPr>
          <a:xfrm>
            <a:off x="229487" y="4694708"/>
            <a:ext cx="568717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l-GR" sz="9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η</a:t>
            </a:r>
            <a:r>
              <a:rPr lang="el-GR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ΥΠΕ ΚΡΗΤΗΣ</a:t>
            </a:r>
          </a:p>
          <a:p>
            <a:r>
              <a:rPr lang="el-GR" sz="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Μπορμπουδάκη</a:t>
            </a:r>
            <a:r>
              <a:rPr lang="el-GR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Λένα</a:t>
            </a:r>
            <a:r>
              <a:rPr lang="el-GR" sz="900" dirty="0">
                <a:latin typeface="Arial" panose="020B0604020202020204" pitchFamily="34" charset="0"/>
                <a:cs typeface="Arial" panose="020B0604020202020204" pitchFamily="34" charset="0"/>
              </a:rPr>
              <a:t>, Οικονομολόγος Υγείας, </a:t>
            </a:r>
            <a:r>
              <a:rPr lang="el-GR" sz="900" dirty="0" err="1">
                <a:latin typeface="Arial" panose="020B0604020202020204" pitchFamily="34" charset="0"/>
                <a:cs typeface="Arial" panose="020B0604020202020204" pitchFamily="34" charset="0"/>
              </a:rPr>
              <a:t>MPH</a:t>
            </a:r>
            <a:r>
              <a:rPr lang="el-GR" sz="9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900" dirty="0" err="1">
                <a:latin typeface="Arial" panose="020B0604020202020204" pitchFamily="34" charset="0"/>
                <a:cs typeface="Arial" panose="020B0604020202020204" pitchFamily="34" charset="0"/>
              </a:rPr>
              <a:t>Master</a:t>
            </a:r>
            <a:r>
              <a:rPr lang="el-GR" sz="9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l-GR" sz="900" dirty="0" err="1"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  <a:r>
              <a:rPr lang="el-GR" sz="900" dirty="0">
                <a:latin typeface="Arial" panose="020B0604020202020204" pitchFamily="34" charset="0"/>
                <a:cs typeface="Arial" panose="020B0604020202020204" pitchFamily="34" charset="0"/>
              </a:rPr>
              <a:t> Health), </a:t>
            </a:r>
            <a:r>
              <a:rPr lang="el-GR" sz="900" dirty="0" err="1">
                <a:latin typeface="Arial" panose="020B0604020202020204" pitchFamily="34" charset="0"/>
                <a:cs typeface="Arial" panose="020B0604020202020204" pitchFamily="34" charset="0"/>
              </a:rPr>
              <a:t>PhD</a:t>
            </a:r>
            <a:r>
              <a:rPr lang="el-GR" sz="900" dirty="0">
                <a:latin typeface="Arial" panose="020B0604020202020204" pitchFamily="34" charset="0"/>
                <a:cs typeface="Arial" panose="020B0604020202020204" pitchFamily="34" charset="0"/>
              </a:rPr>
              <a:t>(c) Δημόσιας Υγείας &amp; Διοίκησης Υπηρεσιών Υγείας, Σχολή Ιατρικής, Πανεπιστήμιο Κρήτης, Διευθύντρια 7</a:t>
            </a:r>
            <a:r>
              <a:rPr lang="el-GR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ης</a:t>
            </a:r>
            <a:r>
              <a:rPr lang="el-GR" sz="900" dirty="0">
                <a:latin typeface="Arial" panose="020B0604020202020204" pitchFamily="34" charset="0"/>
                <a:cs typeface="Arial" panose="020B0604020202020204" pitchFamily="34" charset="0"/>
              </a:rPr>
              <a:t>  Υγειονομικής Περιφέρειας  Κρήτης.</a:t>
            </a:r>
          </a:p>
          <a:p>
            <a:r>
              <a:rPr lang="el-GR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Αγαπίου Δημήτρης </a:t>
            </a:r>
            <a:r>
              <a:rPr lang="el-GR" sz="900" dirty="0">
                <a:latin typeface="Arial" panose="020B0604020202020204" pitchFamily="34" charset="0"/>
                <a:cs typeface="Arial" panose="020B0604020202020204" pitchFamily="34" charset="0"/>
              </a:rPr>
              <a:t>Γενικός Ιατρός, Υποδιοικητής 7</a:t>
            </a:r>
            <a:r>
              <a:rPr lang="el-GR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ης</a:t>
            </a:r>
            <a:r>
              <a:rPr lang="el-GR" sz="900" dirty="0">
                <a:latin typeface="Arial" panose="020B0604020202020204" pitchFamily="34" charset="0"/>
                <a:cs typeface="Arial" panose="020B0604020202020204" pitchFamily="34" charset="0"/>
              </a:rPr>
              <a:t>  Υγειονομικής  Περιφέρειας  Κρήτης.</a:t>
            </a:r>
          </a:p>
          <a:p>
            <a:r>
              <a:rPr lang="el-GR" sz="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Μαγκαναράκη</a:t>
            </a:r>
            <a:r>
              <a:rPr lang="el-GR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Αιμιλία</a:t>
            </a:r>
            <a:r>
              <a:rPr lang="el-GR" sz="900" dirty="0">
                <a:latin typeface="Arial" panose="020B0604020202020204" pitchFamily="34" charset="0"/>
                <a:cs typeface="Arial" panose="020B0604020202020204" pitchFamily="34" charset="0"/>
              </a:rPr>
              <a:t>, Προϊστάμενη της Διεύθυνσης Προγραμματισμού και Ανάπτυξης Πολιτικών Παροχής Υπηρεσιών Υγείας, 7</a:t>
            </a:r>
            <a:r>
              <a:rPr lang="el-GR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η</a:t>
            </a:r>
            <a:r>
              <a:rPr lang="el-GR" sz="900" dirty="0">
                <a:latin typeface="Arial" panose="020B0604020202020204" pitchFamily="34" charset="0"/>
                <a:cs typeface="Arial" panose="020B0604020202020204" pitchFamily="34" charset="0"/>
              </a:rPr>
              <a:t>  Υγειονομική Περιφέρεια Κρήτης.</a:t>
            </a:r>
          </a:p>
          <a:p>
            <a:r>
              <a:rPr lang="el-GR" sz="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Πλατάκης</a:t>
            </a:r>
            <a:r>
              <a:rPr lang="el-GR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Μιχάλης</a:t>
            </a:r>
            <a:r>
              <a:rPr lang="el-GR" sz="900" dirty="0">
                <a:latin typeface="Arial" panose="020B0604020202020204" pitchFamily="34" charset="0"/>
                <a:cs typeface="Arial" panose="020B0604020202020204" pitchFamily="34" charset="0"/>
              </a:rPr>
              <a:t>, Προϊστάμενος Διεύθυνσης Δημόσιας Υγείας, 7</a:t>
            </a:r>
            <a:r>
              <a:rPr lang="el-GR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η</a:t>
            </a:r>
            <a:r>
              <a:rPr lang="el-GR" sz="900" dirty="0">
                <a:latin typeface="Arial" panose="020B0604020202020204" pitchFamily="34" charset="0"/>
                <a:cs typeface="Arial" panose="020B0604020202020204" pitchFamily="34" charset="0"/>
              </a:rPr>
              <a:t>  Υγειονομική Περιφέρεια Κρήτης.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EC8DD9-8D37-4E06-97A9-C9A02EF3DFEB}"/>
              </a:ext>
            </a:extLst>
          </p:cNvPr>
          <p:cNvSpPr txBox="1"/>
          <p:nvPr/>
        </p:nvSpPr>
        <p:spPr>
          <a:xfrm>
            <a:off x="6275342" y="4002212"/>
            <a:ext cx="6096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ΦΟΡΕΙΣ-ΥΠΗΡΕΣΙΕΣ –ΕΠΑΓΓΕΛΜΑΤΙΚΟΙ ΧΩΡΟΙ</a:t>
            </a:r>
            <a:endParaRPr lang="el-GR" sz="9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9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Βαβουρανάκης</a:t>
            </a: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Χάρης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Πρόεδρος Ιατρικού Συλλόγου Ηρακλείου Ορθοπεδικός-Χειρουργός.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9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Βλατάκης</a:t>
            </a: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Μιχάλης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Πρόεδρος Τουριστικών &amp; Ταξιδιωτικών Πρακτόρων Κρήτης.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9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Βροντάκης</a:t>
            </a: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Κωνσταντίνος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Ειδικός Ιατρός Εργασίας &amp; Περιβάλλοντος, Επιστημονικός Υπεύθυνος Υγείας 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ΕΞΥΠΠ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9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Δακανάλης</a:t>
            </a: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Δημήτρης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Πρόεδρος Συλλόγου Ιδιοκτητών Γυμναστηρίων Ν. Ηρακλείου.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9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Δουβής</a:t>
            </a: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Ευθύμιος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Αντιπλοίαρχος 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Λ.Σ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., Κεντρικός Λιμενάρχης, Λιμένας Ηρακλείου.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9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Κουμαντάκης</a:t>
            </a: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Μανώλης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Πρόεδρος Ομοσπονδίας Εμπορικών Συλλόγων.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9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Κουμπαράκης</a:t>
            </a: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Δημήτριος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Πρόεδρος Παγκρήτιας Ένωσης Διευθυντών Ξενοδοχείων.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Κυριακάκη </a:t>
            </a:r>
            <a:r>
              <a:rPr lang="el-GR" sz="9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Γιούλη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Υπεύθυνη Δημοσίων Σχέσεων 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Aegeo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Spas</a:t>
            </a:r>
            <a:endParaRPr lang="el-GR" sz="9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Παπαδάκης Μανόλης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Πρόεδρος Σωματείου Επαγγελματιών Ξεναγών Κρήτης &amp; Σαντορίνης.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9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Πελεκανάκης</a:t>
            </a: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Γεώργιος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Πρόεδρος Πανελλήνιας Ομοσπονδίας Διευθυντών Ξενοδοχείων.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9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Πιντζόπουλος</a:t>
            </a: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Γιώργος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Πρόεδρος του Παγκρητίου Συλλόγου Παιδικών Σταθμών και Αντιπρόεδρος Πανελλήνιας Ομοσπονδίας Ιδιοκτητών Παιδικών Σταθμών.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9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Πλιάκας</a:t>
            </a: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Γεώργιος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Αερολιμενάρχης, Αεροδρόμιο Ηρακλείου «Ν. Καζαντζάκης».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Τσαγκαράκης Μιχάλης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Διευθυντής 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super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 Χαλκιαδάκη.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Χριστοδουλάκης Ιωάννης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Υπεύθυνος Ποιότητας Union </a:t>
            </a:r>
            <a:r>
              <a:rPr lang="el-GR" sz="9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Coach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Services.</a:t>
            </a:r>
          </a:p>
          <a:p>
            <a:pPr algn="l">
              <a:buFont typeface="+mj-lt"/>
              <a:buAutoNum type="arabicPeriod"/>
            </a:pP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9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Χαρωνίτης</a:t>
            </a:r>
            <a:r>
              <a:rPr lang="el-GR" sz="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Επαμεινώντας</a:t>
            </a:r>
            <a:r>
              <a:rPr lang="el-GR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Πρόεδρος Περιφερειακού Τμήματος Φυσικοθεραπευτών Ηρακλείου και Λασιθίου.</a:t>
            </a:r>
          </a:p>
        </p:txBody>
      </p:sp>
    </p:spTree>
    <p:extLst>
      <p:ext uri="{BB962C8B-B14F-4D97-AF65-F5344CB8AC3E}">
        <p14:creationId xmlns:p14="http://schemas.microsoft.com/office/powerpoint/2010/main" val="207123889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1942</Words>
  <Application>Microsoft Office PowerPoint</Application>
  <PresentationFormat>Ευρεία οθόνη</PresentationFormat>
  <Paragraphs>184</Paragraphs>
  <Slides>3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Θέμα του Office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Αντώνης Παπαδάκης</dc:creator>
  <cp:lastModifiedBy>Αντώνης Παπαδάκης</cp:lastModifiedBy>
  <cp:revision>13</cp:revision>
  <dcterms:created xsi:type="dcterms:W3CDTF">2022-02-01T15:43:34Z</dcterms:created>
  <dcterms:modified xsi:type="dcterms:W3CDTF">2022-02-07T15:24:27Z</dcterms:modified>
</cp:coreProperties>
</file>