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0FBE7-EB6F-4F1C-BD8C-1B9484283E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4C2E76-EAF3-4895-ADFE-D2FD5E806C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77C46-F466-45D4-AB1F-116ECCC9D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3B6C-23D4-48EE-86EF-1F37B6CAF248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AF02F-0E3C-4F20-8A6E-2ED465AF9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13242-FDDF-40A1-9972-AFAD7EF4A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24A3-28AD-4D0A-B718-D20F0019F1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6014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3C0F5-9559-4D03-A85B-169531D72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6A8E8C-F58B-42DB-9303-40F7217A71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A2FD1-A145-48B9-BC12-792BEC2AE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3B6C-23D4-48EE-86EF-1F37B6CAF248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EE6270-1976-4880-948B-BCE59057B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1B50C9-0FD8-415D-B13E-2D2C85AF0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24A3-28AD-4D0A-B718-D20F0019F1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9725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AE24F7-CFD9-4E87-8EC8-24A5CD0E14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ADDC7C-6BC4-47C1-B4EF-106979D87D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E156E-0374-4B0B-9B59-746F3F9FB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3B6C-23D4-48EE-86EF-1F37B6CAF248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A2E82-E130-429E-B425-45DD51F01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F4E32-E6F5-4E06-96CC-A395BB295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24A3-28AD-4D0A-B718-D20F0019F1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996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F6D78-3452-47E6-86D5-3382EDCE8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7BDE9-A85E-41D4-B3EB-15D78B64B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1B5FE-0D90-43D0-BBED-0CDE67ABC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3B6C-23D4-48EE-86EF-1F37B6CAF248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6DE657-6396-4F0D-A7A7-4A1D0BB6D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E85CC4-AEDC-4A99-A985-3D27D20FE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24A3-28AD-4D0A-B718-D20F0019F1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4942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CDE59-43E4-4E1D-85BA-1011CE3B4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FD0E20-5952-417A-A838-952861F575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5B5043-7A32-4122-8908-65AC0E23D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3B6C-23D4-48EE-86EF-1F37B6CAF248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2F4C1-6064-4B1F-9664-528CF500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44A325-A6F9-48D2-ACA6-0A07C0758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24A3-28AD-4D0A-B718-D20F0019F1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5990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B2891-5FE3-4FAE-A2B5-A802E70D3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D57F7-D216-4B36-AC9B-F1EF7E7A55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C33C18-670F-417D-B53D-E2FD3BFCF4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A3FC64-C5E6-4482-A9EF-FA77F1849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3B6C-23D4-48EE-86EF-1F37B6CAF248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3499D4-7425-47DE-98B0-98F1DBC74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C29333-BB84-4712-9A85-FAC5AA047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24A3-28AD-4D0A-B718-D20F0019F1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3797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FCDE0-A9CB-4CCC-B786-5BD7EE1F5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5D98DF-25EA-4C63-B4A6-E602EAAB5C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0817FB-69F3-4BC2-944D-964803FCCB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58CCDF-70D8-4683-ABA0-2907A4D9A7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B755A7-523A-4282-97D5-4535B6F7A0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C9F45F-6D7D-4D8A-8060-B2A4C5E1E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3B6C-23D4-48EE-86EF-1F37B6CAF248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2D5785-EA73-41DB-9751-1E9AABBC9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495BDD-6063-4AA6-A7AC-DAF12C0FE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24A3-28AD-4D0A-B718-D20F0019F1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348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E9333-EF57-4A2A-A013-B6A34E675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8DEFAF-D53C-4CE1-AE31-8A8DFD919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3B6C-23D4-48EE-86EF-1F37B6CAF248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FF39BB-EC72-410F-80B4-C58760575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03CD12-5741-48F4-BC8B-7DF3B1FEF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24A3-28AD-4D0A-B718-D20F0019F1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79494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60FA5C-F95E-4055-ABFB-83F8414FC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3B6C-23D4-48EE-86EF-1F37B6CAF248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A74475-66A9-4B92-B789-594BA8E59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3F2105-FCA3-46C7-A315-450A4C537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24A3-28AD-4D0A-B718-D20F0019F1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0693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7F77D-7650-4E89-8DC6-D830B2AE1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9DE43-F1E6-4564-9948-CC2D42D51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8BE0F5-48B2-468C-8C03-65005DDD25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A1B566-9B03-4AFC-8A70-155E0FA7C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3B6C-23D4-48EE-86EF-1F37B6CAF248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70C6B-9A51-45F9-8C6A-8125D2E62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3CFCAB-CEA9-4D33-9E97-5FE5E17B0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24A3-28AD-4D0A-B718-D20F0019F1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9699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103B7-F113-4987-81F9-F382E3397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121A9B-39FF-4FE2-89CD-37C6E09448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11DC28-1D0A-4A46-8FB5-C6DA696340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38CF56-F53F-468E-B2D6-C144F0098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3B6C-23D4-48EE-86EF-1F37B6CAF248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431C23-50BC-4F2D-8822-8A0CC8972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47ACBF-117C-4717-97D3-A894ADAC9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24A3-28AD-4D0A-B718-D20F0019F1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9499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9515A9-EE6B-49EC-9476-DD1D32294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2CFCD8-4474-4432-9811-76A47BFE3B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450E48-84A5-4103-92B5-03255BC1AD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83B6C-23D4-48EE-86EF-1F37B6CAF248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6E28F-3872-46DC-804B-053B79D9A8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0C560-287F-4D5B-A629-D4D5260C4C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C24A3-28AD-4D0A-B718-D20F0019F1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3093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06F8AD3-125F-40A8-BFE2-75B8F4FA91FF}"/>
              </a:ext>
            </a:extLst>
          </p:cNvPr>
          <p:cNvSpPr/>
          <p:nvPr/>
        </p:nvSpPr>
        <p:spPr>
          <a:xfrm>
            <a:off x="322729" y="10332"/>
            <a:ext cx="2171643" cy="18528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87EA20-3875-4B7F-90E3-65721C5295AA}"/>
              </a:ext>
            </a:extLst>
          </p:cNvPr>
          <p:cNvSpPr txBox="1"/>
          <p:nvPr/>
        </p:nvSpPr>
        <p:spPr>
          <a:xfrm>
            <a:off x="31376" y="1922064"/>
            <a:ext cx="46482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Bookman Old Style" panose="02050604050505020204" pitchFamily="18" charset="0"/>
              </a:rPr>
              <a:t>ΕΙΣΑΓΩΓΗ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sz="1200" dirty="0">
                <a:effectLst/>
                <a:latin typeface="Candara Light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 γνώση των τρόπων μετάδοσης του SARS-CoV-2 αποτελεί βασικό άξονα στο σχέδιο περιορισμού της διασποράς του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sz="1200" dirty="0">
                <a:latin typeface="Candara Light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</a:t>
            </a:r>
            <a:r>
              <a:rPr lang="el-GR" sz="1200" dirty="0">
                <a:effectLst/>
                <a:latin typeface="Candara Light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εμπιστοσύνη στα κυβερνητικά και υγειονομικά όργανα της χώρας την περίοδο της πανδημίας εγείρει προβληματισμούς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28F185-514E-4907-A46D-93B2E123E273}"/>
              </a:ext>
            </a:extLst>
          </p:cNvPr>
          <p:cNvSpPr txBox="1"/>
          <p:nvPr/>
        </p:nvSpPr>
        <p:spPr>
          <a:xfrm flipH="1">
            <a:off x="-2" y="180927"/>
            <a:ext cx="12192001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ΓΝΩΣΕΙΣ ΓΙΑ ΤΟΥΣ ΤΡΟΠΟΥΣ ΜΕΤΑΔΟΣΗΣ ΤΟΥ SARS-CoV-2 ΚΑΙ ΕΜΠΙΣΤΟΣΥΝΗ ΣΤΙΣ ΑΡΜΟΔΙΕΣ ΑΡΧΕΣ</a:t>
            </a:r>
          </a:p>
          <a:p>
            <a:pPr algn="ctr"/>
            <a:r>
              <a:rPr lang="el-GR" dirty="0">
                <a:latin typeface="Candara Light" panose="020E0502030303020204" pitchFamily="34" charset="0"/>
              </a:rPr>
              <a:t>ΠΕΡΙΓΡΑΦΙΚΗ ΜΕΛΕΤΗ ΣΤΑ ΠΛΑΙΣΙΑ ΤΗΣ ΜΕΛΕΤΗΣ ΥΓΕΙΑΣ ΗΠΕΙΡΟΥ</a:t>
            </a:r>
          </a:p>
          <a:p>
            <a:pPr algn="ctr"/>
            <a:endParaRPr lang="el-GR" sz="1200" dirty="0">
              <a:latin typeface="Candara Light" panose="020E0502030303020204" pitchFamily="34" charset="0"/>
            </a:endParaRPr>
          </a:p>
          <a:p>
            <a:pPr algn="just"/>
            <a:r>
              <a:rPr lang="el-GR" sz="1200" dirty="0">
                <a:latin typeface="Bookman Old Style" panose="02050604050505020204" pitchFamily="18" charset="0"/>
              </a:rPr>
              <a:t>Κανελλοπούλου Αφροδίτη</a:t>
            </a:r>
            <a:r>
              <a:rPr lang="el-GR" sz="1200" dirty="0">
                <a:latin typeface="Bookman Old Style" panose="02050604050505020204" pitchFamily="18" charset="0"/>
                <a:cs typeface="Calibri" panose="020F0502020204030204" pitchFamily="34" charset="0"/>
              </a:rPr>
              <a:t>¹,</a:t>
            </a:r>
            <a:r>
              <a:rPr lang="el-GR" sz="1200" dirty="0">
                <a:latin typeface="Bookman Old Style" panose="02050604050505020204" pitchFamily="18" charset="0"/>
              </a:rPr>
              <a:t> Μαρκοζάννες Γεώργιος</a:t>
            </a:r>
            <a:r>
              <a:rPr lang="el-GR" sz="1200" dirty="0">
                <a:latin typeface="Bookman Old Style" panose="02050604050505020204" pitchFamily="18" charset="0"/>
                <a:cs typeface="Calibri" panose="020F0502020204030204" pitchFamily="34" charset="0"/>
              </a:rPr>
              <a:t>¹ ²</a:t>
            </a:r>
            <a:r>
              <a:rPr lang="el-GR" sz="1200" dirty="0">
                <a:latin typeface="Bookman Old Style" panose="02050604050505020204" pitchFamily="18" charset="0"/>
              </a:rPr>
              <a:t>, Μπούρας Εμμανουήλ</a:t>
            </a:r>
            <a:r>
              <a:rPr lang="el-GR" sz="1200" dirty="0">
                <a:latin typeface="Bookman Old Style" panose="02050604050505020204" pitchFamily="18" charset="0"/>
                <a:cs typeface="Calibri" panose="020F0502020204030204" pitchFamily="34" charset="0"/>
              </a:rPr>
              <a:t>¹</a:t>
            </a:r>
            <a:r>
              <a:rPr lang="el-GR" sz="1200" dirty="0">
                <a:latin typeface="Bookman Old Style" panose="02050604050505020204" pitchFamily="18" charset="0"/>
              </a:rPr>
              <a:t>, Δούμας Μιχαήλ</a:t>
            </a:r>
            <a:r>
              <a:rPr lang="el-GR" sz="1200" dirty="0">
                <a:latin typeface="Bookman Old Style" panose="02050604050505020204" pitchFamily="18" charset="0"/>
                <a:cs typeface="Calibri" panose="020F0502020204030204" pitchFamily="34" charset="0"/>
              </a:rPr>
              <a:t>³</a:t>
            </a:r>
            <a:r>
              <a:rPr lang="el-GR" sz="1200" dirty="0">
                <a:latin typeface="Bookman Old Style" panose="02050604050505020204" pitchFamily="18" charset="0"/>
              </a:rPr>
              <a:t>, Συγκούνας Δημήτριος</a:t>
            </a:r>
            <a:r>
              <a:rPr lang="el-GR" sz="1200" dirty="0">
                <a:latin typeface="Bookman Old Style" panose="02050604050505020204" pitchFamily="18" charset="0"/>
                <a:cs typeface="Calibri" panose="020F0502020204030204" pitchFamily="34" charset="0"/>
              </a:rPr>
              <a:t>³</a:t>
            </a:r>
            <a:r>
              <a:rPr lang="el-GR" sz="1200" dirty="0">
                <a:latin typeface="Bookman Old Style" panose="02050604050505020204" pitchFamily="18" charset="0"/>
              </a:rPr>
              <a:t>, Τζοβάρας Βασίλειος</a:t>
            </a:r>
            <a:r>
              <a:rPr lang="el-GR" sz="1200" dirty="0">
                <a:latin typeface="Bookman Old Style" panose="02050604050505020204" pitchFamily="18" charset="0"/>
                <a:cs typeface="Calibri" panose="020F0502020204030204" pitchFamily="34" charset="0"/>
              </a:rPr>
              <a:t>³</a:t>
            </a:r>
            <a:r>
              <a:rPr lang="el-GR" sz="1200" dirty="0">
                <a:latin typeface="Bookman Old Style" panose="02050604050505020204" pitchFamily="18" charset="0"/>
              </a:rPr>
              <a:t>, Παπαμιχαήλ Δημήτριος</a:t>
            </a:r>
            <a:r>
              <a:rPr lang="el-GR" sz="1200" dirty="0">
                <a:latin typeface="Bookman Old Style" panose="02050604050505020204" pitchFamily="18" charset="0"/>
                <a:cs typeface="Calibri" panose="020F0502020204030204" pitchFamily="34" charset="0"/>
              </a:rPr>
              <a:t>⁴</a:t>
            </a:r>
            <a:r>
              <a:rPr lang="el-GR" sz="1200" dirty="0">
                <a:latin typeface="Bookman Old Style" panose="02050604050505020204" pitchFamily="18" charset="0"/>
              </a:rPr>
              <a:t>, Αρετούλη Ελένη</a:t>
            </a:r>
            <a:r>
              <a:rPr lang="el-GR" sz="1200" dirty="0">
                <a:latin typeface="Bookman Old Style" panose="02050604050505020204" pitchFamily="18" charset="0"/>
                <a:cs typeface="Calibri" panose="020F0502020204030204" pitchFamily="34" charset="0"/>
              </a:rPr>
              <a:t>⁵ ⁶</a:t>
            </a:r>
            <a:r>
              <a:rPr lang="el-GR" sz="1200" dirty="0">
                <a:latin typeface="Bookman Old Style" panose="02050604050505020204" pitchFamily="18" charset="0"/>
              </a:rPr>
              <a:t>, Ντζάνη Ευαγγελία</a:t>
            </a:r>
            <a:r>
              <a:rPr lang="el-GR" sz="1200" dirty="0">
                <a:latin typeface="Bookman Old Style" panose="02050604050505020204" pitchFamily="18" charset="0"/>
                <a:cs typeface="Calibri" panose="020F0502020204030204" pitchFamily="34" charset="0"/>
              </a:rPr>
              <a:t>¹</a:t>
            </a:r>
            <a:r>
              <a:rPr lang="el-GR" sz="1200" dirty="0">
                <a:latin typeface="Bookman Old Style" panose="02050604050505020204" pitchFamily="18" charset="0"/>
              </a:rPr>
              <a:t>, Τσιλίδης Κωνσταντίνος</a:t>
            </a:r>
            <a:r>
              <a:rPr lang="el-GR" sz="1200" dirty="0">
                <a:latin typeface="Bookman Old Style" panose="02050604050505020204" pitchFamily="18" charset="0"/>
                <a:cs typeface="Calibri" panose="020F0502020204030204" pitchFamily="34" charset="0"/>
              </a:rPr>
              <a:t>¹ ²</a:t>
            </a:r>
            <a:endParaRPr lang="el-GR" sz="1200" dirty="0">
              <a:latin typeface="Bookman Old Style" panose="020506040505050202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162DD7-3056-4CCC-949F-B8B0DF3AC137}"/>
              </a:ext>
            </a:extLst>
          </p:cNvPr>
          <p:cNvSpPr txBox="1"/>
          <p:nvPr/>
        </p:nvSpPr>
        <p:spPr>
          <a:xfrm>
            <a:off x="5181881" y="2004723"/>
            <a:ext cx="69406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1200" dirty="0">
              <a:effectLst/>
              <a:latin typeface="Candara Light" panose="020E0502030303020204" pitchFamily="34" charset="0"/>
              <a:ea typeface="Calibri" panose="020F0502020204030204" pitchFamily="34" charset="0"/>
            </a:endParaRPr>
          </a:p>
          <a:p>
            <a:pPr algn="just"/>
            <a:r>
              <a:rPr lang="el-GR" sz="1200" dirty="0">
                <a:effectLst/>
                <a:latin typeface="Candara Light" panose="020E0502030303020204" pitchFamily="34" charset="0"/>
                <a:ea typeface="Calibri" panose="020F0502020204030204" pitchFamily="34" charset="0"/>
              </a:rPr>
              <a:t>Μέχρι τις 20/12/2021, οι συμμετέχοντες της ΜΥΗ απάντησαν σε ερωτήσεις που εκτιμούν τις γνώσεις γύρω από τους τρόπους μετάδοσης του </a:t>
            </a:r>
            <a:r>
              <a:rPr lang="en-US" sz="1200" dirty="0">
                <a:effectLst/>
                <a:latin typeface="Candara Light" panose="020E0502030303020204" pitchFamily="34" charset="0"/>
                <a:ea typeface="Calibri" panose="020F0502020204030204" pitchFamily="34" charset="0"/>
              </a:rPr>
              <a:t>SARS-CoV-2 </a:t>
            </a:r>
            <a:r>
              <a:rPr lang="el-GR" sz="1200" dirty="0">
                <a:effectLst/>
                <a:latin typeface="Candara Light" panose="020E0502030303020204" pitchFamily="34" charset="0"/>
                <a:ea typeface="Calibri" panose="020F0502020204030204" pitchFamily="34" charset="0"/>
              </a:rPr>
              <a:t>και την εμπιστοσύνη στις αρχές. </a:t>
            </a:r>
          </a:p>
          <a:p>
            <a:pPr algn="just"/>
            <a:endParaRPr lang="el-GR" sz="1200" dirty="0">
              <a:effectLst/>
              <a:latin typeface="Candara Light" panose="020E0502030303020204" pitchFamily="34" charset="0"/>
              <a:ea typeface="Calibri" panose="020F0502020204030204" pitchFamily="34" charset="0"/>
            </a:endParaRPr>
          </a:p>
          <a:p>
            <a:pPr algn="just"/>
            <a:r>
              <a:rPr lang="el-GR" sz="1200" dirty="0">
                <a:effectLst/>
                <a:latin typeface="Candara Light" panose="020E0502030303020204" pitchFamily="34" charset="0"/>
                <a:ea typeface="Calibri" panose="020F0502020204030204" pitchFamily="34" charset="0"/>
              </a:rPr>
              <a:t>Συμμετείχαν 1.645 άτομα (60,2% γυναίκες, μέση τιμή ± τυπική απόκλιση ηλικίας: 47,2 ± 10,9 έτη)</a:t>
            </a:r>
          </a:p>
          <a:p>
            <a:pPr algn="just"/>
            <a:endParaRPr lang="el-GR" sz="1200" dirty="0">
              <a:latin typeface="Candara Light" panose="020E0502030303020204" pitchFamily="34" charset="0"/>
              <a:ea typeface="Calibri" panose="020F0502020204030204" pitchFamily="34" charset="0"/>
            </a:endParaRPr>
          </a:p>
          <a:p>
            <a:pPr algn="just"/>
            <a:r>
              <a:rPr lang="el-GR" sz="1200" dirty="0">
                <a:effectLst/>
                <a:latin typeface="Candara Light" panose="020E0502030303020204" pitchFamily="34" charset="0"/>
                <a:ea typeface="Calibri" panose="020F0502020204030204" pitchFamily="34" charset="0"/>
              </a:rPr>
              <a:t>Οι ερωτήσεις αξιολογήθηκαν κατά φύλο, ηλικιακή ομάδα (&lt;40, 40-49, 50-59, ≥60 έτη) και περίοδο εισαγωγής στη ΜΥΗ (1</a:t>
            </a:r>
            <a:r>
              <a:rPr lang="el-GR" sz="1200" baseline="30000" dirty="0">
                <a:effectLst/>
                <a:latin typeface="Candara Light" panose="020E0502030303020204" pitchFamily="34" charset="0"/>
                <a:ea typeface="Calibri" panose="020F0502020204030204" pitchFamily="34" charset="0"/>
              </a:rPr>
              <a:t>ης</a:t>
            </a:r>
            <a:r>
              <a:rPr lang="el-GR" sz="1200" dirty="0">
                <a:effectLst/>
                <a:latin typeface="Candara Light" panose="020E0502030303020204" pitchFamily="34" charset="0"/>
                <a:ea typeface="Calibri" panose="020F0502020204030204" pitchFamily="34" charset="0"/>
              </a:rPr>
              <a:t> καραντίνα, μεταξύ 1</a:t>
            </a:r>
            <a:r>
              <a:rPr lang="el-GR" sz="1200" baseline="30000" dirty="0">
                <a:effectLst/>
                <a:latin typeface="Candara Light" panose="020E0502030303020204" pitchFamily="34" charset="0"/>
                <a:ea typeface="Calibri" panose="020F0502020204030204" pitchFamily="34" charset="0"/>
              </a:rPr>
              <a:t>ης</a:t>
            </a:r>
            <a:r>
              <a:rPr lang="el-GR" sz="1200" dirty="0">
                <a:effectLst/>
                <a:latin typeface="Candara Light" panose="020E0502030303020204" pitchFamily="34" charset="0"/>
                <a:ea typeface="Calibri" panose="020F0502020204030204" pitchFamily="34" charset="0"/>
              </a:rPr>
              <a:t> και 2</a:t>
            </a:r>
            <a:r>
              <a:rPr lang="el-GR" sz="1200" baseline="30000" dirty="0">
                <a:effectLst/>
                <a:latin typeface="Candara Light" panose="020E0502030303020204" pitchFamily="34" charset="0"/>
                <a:ea typeface="Calibri" panose="020F0502020204030204" pitchFamily="34" charset="0"/>
              </a:rPr>
              <a:t>ης</a:t>
            </a:r>
            <a:r>
              <a:rPr lang="el-GR" sz="1200" dirty="0">
                <a:effectLst/>
                <a:latin typeface="Candara Light" panose="020E0502030303020204" pitchFamily="34" charset="0"/>
                <a:ea typeface="Calibri" panose="020F0502020204030204" pitchFamily="34" charset="0"/>
              </a:rPr>
              <a:t> καραντίνας, 2</a:t>
            </a:r>
            <a:r>
              <a:rPr lang="el-GR" sz="1200" baseline="30000" dirty="0">
                <a:effectLst/>
                <a:latin typeface="Candara Light" panose="020E0502030303020204" pitchFamily="34" charset="0"/>
                <a:ea typeface="Calibri" panose="020F0502020204030204" pitchFamily="34" charset="0"/>
              </a:rPr>
              <a:t>η</a:t>
            </a:r>
            <a:r>
              <a:rPr lang="el-GR" sz="1200" dirty="0">
                <a:effectLst/>
                <a:latin typeface="Candara Light" panose="020E0502030303020204" pitchFamily="34" charset="0"/>
                <a:ea typeface="Calibri" panose="020F0502020204030204" pitchFamily="34" charset="0"/>
              </a:rPr>
              <a:t> καραντίνα, μετά τη 2</a:t>
            </a:r>
            <a:r>
              <a:rPr lang="el-GR" sz="1200" baseline="30000" dirty="0">
                <a:effectLst/>
                <a:latin typeface="Candara Light" panose="020E0502030303020204" pitchFamily="34" charset="0"/>
                <a:ea typeface="Calibri" panose="020F0502020204030204" pitchFamily="34" charset="0"/>
              </a:rPr>
              <a:t>η</a:t>
            </a:r>
            <a:r>
              <a:rPr lang="el-GR" sz="1200" dirty="0">
                <a:effectLst/>
                <a:latin typeface="Candara Light" panose="020E0502030303020204" pitchFamily="34" charset="0"/>
                <a:ea typeface="Calibri" panose="020F0502020204030204" pitchFamily="34" charset="0"/>
              </a:rPr>
              <a:t> καραντίνα)</a:t>
            </a:r>
            <a:endParaRPr lang="en-US" sz="1200" dirty="0">
              <a:latin typeface="Candara Light" panose="020E0502030303020204" pitchFamily="34" charset="0"/>
            </a:endParaRPr>
          </a:p>
        </p:txBody>
      </p:sp>
      <p:pic>
        <p:nvPicPr>
          <p:cNvPr id="1032" name="Picture 8" descr="Περιέχει μια εικόνα του: Check List Icon Simple Style, Check Icons, List Icons, Style Icons PNG and Vector with Transparent Background for Free Download">
            <a:extLst>
              <a:ext uri="{FF2B5EF4-FFF2-40B4-BE49-F238E27FC236}">
                <a16:creationId xmlns:a16="http://schemas.microsoft.com/office/drawing/2014/main" id="{5741DB60-97D2-4571-B02E-F66F8A167C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14" b="97458" l="9746" r="92373">
                        <a14:foregroundMark x1="29237" y1="41525" x2="29237" y2="41525"/>
                        <a14:foregroundMark x1="49153" y1="21610" x2="49153" y2="21610"/>
                        <a14:foregroundMark x1="50424" y1="17373" x2="50424" y2="17373"/>
                        <a14:foregroundMark x1="71186" y1="25000" x2="71186" y2="25000"/>
                        <a14:foregroundMark x1="73729" y1="42797" x2="73729" y2="42797"/>
                        <a14:foregroundMark x1="62288" y1="82627" x2="62288" y2="82627"/>
                        <a14:foregroundMark x1="31356" y1="53814" x2="31356" y2="53814"/>
                        <a14:foregroundMark x1="30932" y1="65678" x2="30932" y2="65678"/>
                        <a14:foregroundMark x1="30932" y1="82627" x2="30932" y2="82627"/>
                        <a14:foregroundMark x1="43644" y1="78390" x2="43644" y2="78390"/>
                        <a14:foregroundMark x1="45339" y1="80508" x2="45339" y2="80508"/>
                        <a14:foregroundMark x1="49576" y1="69068" x2="49576" y2="69068"/>
                        <a14:foregroundMark x1="52119" y1="65678" x2="52119" y2="65678"/>
                        <a14:foregroundMark x1="53814" y1="56780" x2="53814" y2="56780"/>
                        <a14:foregroundMark x1="54661" y1="52966" x2="54661" y2="52966"/>
                        <a14:foregroundMark x1="47458" y1="40678" x2="47458" y2="406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8529" y="2241227"/>
            <a:ext cx="333796" cy="333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7D9BDA8-18F3-4E30-999D-71960E6E9CD5}"/>
              </a:ext>
            </a:extLst>
          </p:cNvPr>
          <p:cNvSpPr txBox="1"/>
          <p:nvPr/>
        </p:nvSpPr>
        <p:spPr>
          <a:xfrm>
            <a:off x="31376" y="4299857"/>
            <a:ext cx="4803333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900" dirty="0">
                <a:latin typeface="Candara Light" panose="020E0502030303020204" pitchFamily="34" charset="0"/>
              </a:rPr>
              <a:t>1</a:t>
            </a:r>
            <a:r>
              <a:rPr lang="en-US" sz="900" dirty="0">
                <a:latin typeface="Candara Light" panose="020E0502030303020204" pitchFamily="34" charset="0"/>
              </a:rPr>
              <a:t> </a:t>
            </a:r>
            <a:r>
              <a:rPr lang="el-GR" sz="900" dirty="0">
                <a:latin typeface="Candara Light" panose="020E0502030303020204" pitchFamily="34" charset="0"/>
              </a:rPr>
              <a:t>Εργαστήριο Υγιεινής &amp; Επιδημιολογίας, Τμήμα Ιατρικής, Πανεπιστήμιο Ιωαννίνων, Ιωάννινα</a:t>
            </a:r>
          </a:p>
          <a:p>
            <a:pPr algn="just"/>
            <a:r>
              <a:rPr lang="el-GR" sz="900" dirty="0">
                <a:latin typeface="Candara Light" panose="020E0502030303020204" pitchFamily="34" charset="0"/>
              </a:rPr>
              <a:t>2</a:t>
            </a:r>
            <a:r>
              <a:rPr lang="en-US" sz="900" dirty="0">
                <a:latin typeface="Candara Light" panose="020E0502030303020204" pitchFamily="34" charset="0"/>
              </a:rPr>
              <a:t> </a:t>
            </a:r>
            <a:r>
              <a:rPr lang="el-GR" sz="900" dirty="0">
                <a:latin typeface="Candara Light" panose="020E0502030303020204" pitchFamily="34" charset="0"/>
              </a:rPr>
              <a:t>Τμήμα Επιδημιολογίας &amp; Βιοστατιστικής, Σχολή Δημόσιας Υγείας, Imperial College London, Λονδίνο</a:t>
            </a:r>
          </a:p>
          <a:p>
            <a:pPr algn="just"/>
            <a:r>
              <a:rPr lang="el-GR" sz="900" dirty="0">
                <a:latin typeface="Candara Light" panose="020E0502030303020204" pitchFamily="34" charset="0"/>
              </a:rPr>
              <a:t>3</a:t>
            </a:r>
            <a:r>
              <a:rPr lang="en-US" sz="900" dirty="0">
                <a:latin typeface="Candara Light" panose="020E0502030303020204" pitchFamily="34" charset="0"/>
              </a:rPr>
              <a:t> </a:t>
            </a:r>
            <a:r>
              <a:rPr lang="el-GR" sz="900" dirty="0">
                <a:latin typeface="Candara Light" panose="020E0502030303020204" pitchFamily="34" charset="0"/>
              </a:rPr>
              <a:t>Ιατρική Φροντίδα Ιωαννίνων, Ιωάννινα</a:t>
            </a:r>
          </a:p>
          <a:p>
            <a:pPr algn="just"/>
            <a:r>
              <a:rPr lang="el-GR" sz="900" dirty="0">
                <a:latin typeface="Candara Light" panose="020E0502030303020204" pitchFamily="34" charset="0"/>
              </a:rPr>
              <a:t>4</a:t>
            </a:r>
            <a:r>
              <a:rPr lang="en-US" sz="900" dirty="0">
                <a:latin typeface="Candara Light" panose="020E0502030303020204" pitchFamily="34" charset="0"/>
              </a:rPr>
              <a:t> </a:t>
            </a:r>
            <a:r>
              <a:rPr lang="el-GR" sz="900" dirty="0">
                <a:latin typeface="Candara Light" panose="020E0502030303020204" pitchFamily="34" charset="0"/>
              </a:rPr>
              <a:t>Τμήμα Πολιτικών Δημόσιας Υγείας, Σχολή Δημόσιας Υγείας, Πανεπιστήμιο Δυτικής Αττικής, Αθήνα</a:t>
            </a:r>
          </a:p>
          <a:p>
            <a:pPr algn="just"/>
            <a:r>
              <a:rPr lang="el-GR" sz="900" dirty="0">
                <a:latin typeface="Candara Light" panose="020E0502030303020204" pitchFamily="34" charset="0"/>
              </a:rPr>
              <a:t>5 Σχολή Κοινωνικών Επιστημών, Πανεπιστήμιο Ιωαννίνων, Ιωάννινα</a:t>
            </a:r>
          </a:p>
          <a:p>
            <a:pPr algn="just"/>
            <a:r>
              <a:rPr lang="en-US" sz="900" dirty="0">
                <a:latin typeface="Candara Light" panose="020E0502030303020204" pitchFamily="34" charset="0"/>
              </a:rPr>
              <a:t>6 </a:t>
            </a:r>
            <a:r>
              <a:rPr lang="el-GR" sz="900" dirty="0">
                <a:latin typeface="Candara Light" panose="020E0502030303020204" pitchFamily="34" charset="0"/>
              </a:rPr>
              <a:t>Εργαστήριο Γνωστικής Νευροεπιστήμης,</a:t>
            </a:r>
            <a:r>
              <a:rPr lang="en-US" sz="900" dirty="0">
                <a:latin typeface="Candara Light" panose="020E0502030303020204" pitchFamily="34" charset="0"/>
              </a:rPr>
              <a:t> </a:t>
            </a:r>
            <a:r>
              <a:rPr lang="el-GR" sz="900" dirty="0">
                <a:latin typeface="Candara Light" panose="020E0502030303020204" pitchFamily="34" charset="0"/>
              </a:rPr>
              <a:t>Σχολή Ψυχολογίας,</a:t>
            </a:r>
            <a:r>
              <a:rPr lang="en-US" sz="900" dirty="0">
                <a:latin typeface="Candara Light" panose="020E0502030303020204" pitchFamily="34" charset="0"/>
              </a:rPr>
              <a:t> </a:t>
            </a:r>
            <a:r>
              <a:rPr lang="el-GR" sz="900" dirty="0">
                <a:latin typeface="Candara Light" panose="020E0502030303020204" pitchFamily="34" charset="0"/>
              </a:rPr>
              <a:t>Αριστοτέλειο Πανεπιστήμιο Θεσσαλονίκης, Θεσσαλονίκη</a:t>
            </a:r>
          </a:p>
          <a:p>
            <a:pPr algn="just"/>
            <a:endParaRPr lang="el-GR" sz="900" dirty="0">
              <a:latin typeface="Candara Light" panose="020E0502030303020204" pitchFamily="34" charset="0"/>
            </a:endParaRPr>
          </a:p>
          <a:p>
            <a:pPr algn="just"/>
            <a:r>
              <a:rPr lang="el-GR" sz="900" dirty="0">
                <a:latin typeface="Bookman Old Style" panose="02050604050505020204" pitchFamily="18" charset="0"/>
              </a:rPr>
              <a:t>Φορείς Χρηματοδότησης</a:t>
            </a:r>
            <a:endParaRPr lang="en-US" sz="900" dirty="0">
              <a:latin typeface="Bookman Old Style" panose="02050604050505020204" pitchFamily="18" charset="0"/>
            </a:endParaRPr>
          </a:p>
          <a:p>
            <a:pPr algn="just"/>
            <a:r>
              <a:rPr lang="el-GR" sz="900" dirty="0">
                <a:latin typeface="Candara Light" panose="020E0502030303020204" pitchFamily="34" charset="0"/>
              </a:rPr>
              <a:t>Η ΜΥΗ χρηματοδοτείται από την Ελληνική Δημοκρατία: Εκτελεστικό Πρόγραμμα «Ήπειρος 2014-2020» της Περιφέρειας Ηπείρου </a:t>
            </a:r>
            <a:r>
              <a:rPr lang="en-US" sz="900" dirty="0">
                <a:latin typeface="Candara Light" panose="020E0502030303020204" pitchFamily="34" charset="0"/>
              </a:rPr>
              <a:t>(H</a:t>
            </a:r>
            <a:r>
              <a:rPr lang="el-GR" sz="900" dirty="0">
                <a:latin typeface="Candara Light" panose="020E0502030303020204" pitchFamily="34" charset="0"/>
              </a:rPr>
              <a:t>Π1</a:t>
            </a:r>
            <a:r>
              <a:rPr lang="en-US" sz="900" dirty="0">
                <a:latin typeface="Candara Light" panose="020E0502030303020204" pitchFamily="34" charset="0"/>
              </a:rPr>
              <a:t>AB-0028180)</a:t>
            </a:r>
            <a:r>
              <a:rPr lang="el-GR" sz="900" dirty="0">
                <a:latin typeface="Candara Light" panose="020E0502030303020204" pitchFamily="34" charset="0"/>
              </a:rPr>
              <a:t> και Εκτελεστικό Πρόγραμμα «Ανταγωνιστικότητα, Επιχειρηματικότητα και Καινοτομία» (ΟΠΣ 5047228)</a:t>
            </a:r>
          </a:p>
          <a:p>
            <a:pPr algn="just"/>
            <a:endParaRPr lang="el-GR" sz="1000" dirty="0">
              <a:latin typeface="Bookman Old Style" panose="02050604050505020204" pitchFamily="18" charset="0"/>
            </a:endParaRPr>
          </a:p>
        </p:txBody>
      </p:sp>
      <p:pic>
        <p:nvPicPr>
          <p:cNvPr id="1034" name="Picture 10" descr="Αποτελέσματα εικόνων για human toilet sign">
            <a:extLst>
              <a:ext uri="{FF2B5EF4-FFF2-40B4-BE49-F238E27FC236}">
                <a16:creationId xmlns:a16="http://schemas.microsoft.com/office/drawing/2014/main" id="{1B3AC951-70B9-4FB4-9C75-F9040F7A1E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655" b="97788" l="9626" r="89840">
                        <a14:foregroundMark x1="50802" y1="9735" x2="50802" y2="973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8529" y="2667038"/>
            <a:ext cx="333796" cy="403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7B262AB-F229-4B2A-B5A8-1D409B9CF0E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929" b="93571" l="10000" r="90000">
                        <a14:foregroundMark x1="15568" y1="11786" x2="15568" y2="11786"/>
                        <a14:foregroundMark x1="31477" y1="56607" x2="31477" y2="56607"/>
                        <a14:foregroundMark x1="29318" y1="60536" x2="29318" y2="60536"/>
                        <a14:foregroundMark x1="27500" y1="64107" x2="27500" y2="64107"/>
                        <a14:foregroundMark x1="26136" y1="67321" x2="26136" y2="67321"/>
                        <a14:foregroundMark x1="28636" y1="62143" x2="28636" y2="62143"/>
                        <a14:foregroundMark x1="27955" y1="63393" x2="27955" y2="63393"/>
                        <a14:foregroundMark x1="26818" y1="65714" x2="26818" y2="6571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803331" y="3201386"/>
            <a:ext cx="445723" cy="28364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1B01D9B5-7DF4-49D1-A851-2592CD122C7E}"/>
              </a:ext>
            </a:extLst>
          </p:cNvPr>
          <p:cNvSpPr txBox="1"/>
          <p:nvPr/>
        </p:nvSpPr>
        <p:spPr>
          <a:xfrm>
            <a:off x="4780429" y="1923821"/>
            <a:ext cx="464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Bookman Old Style" panose="02050604050505020204" pitchFamily="18" charset="0"/>
              </a:rPr>
              <a:t>ΥΛΙΚΟ &amp; ΜΕΘΟΔΟΙ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B319659-09F5-4337-8B99-8524FE0EAEF9}"/>
              </a:ext>
            </a:extLst>
          </p:cNvPr>
          <p:cNvSpPr txBox="1"/>
          <p:nvPr/>
        </p:nvSpPr>
        <p:spPr>
          <a:xfrm>
            <a:off x="4780429" y="3858487"/>
            <a:ext cx="734209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Bookman Old Style" panose="02050604050505020204" pitchFamily="18" charset="0"/>
              </a:rPr>
              <a:t>ΑΠΟΤΕΛΕΣΜΑΤΑ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sz="1200" dirty="0">
                <a:effectLst/>
                <a:latin typeface="Candara Light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Οι γυναίκες και τα άτομα μικρότερων ηλικιών ήταν περισσότερο ενημερωμένοι για τους τρόπους μετάδοσης αλλά παρουσίασαν χαμηλότερα ποσοστά εμπιστοσύνης στις αρμόδιες αρχές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sz="1200" dirty="0">
                <a:effectLst/>
                <a:latin typeface="Candara Light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Τα ποσοστά ορθής γνώσης των τρόπων μετάδοσης, όπως μέσω επαφής με μολυσμένα άτομα (99,3%, 97,8%, 97,6%, 91,3%, p&lt;0,001)  ή  μέσω  σταγονιδίων, και μέτριας ή απόλυτης εμπιστοσύνης στις αρμόδιες αρχές διαχείρισης της πανδημίας (κυβέρνηση: 92,6%, 75,6%, 66%, 63,1%, p&lt;0,001, υγειονομικοί: 94,7%, 86,5%, 90,3%, 85,2%, p&lt;0,001) σημείωσαν πτώση με το πέρασμα του χρόνου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688DD22-EC47-410C-9A72-C748683EB4D5}"/>
              </a:ext>
            </a:extLst>
          </p:cNvPr>
          <p:cNvSpPr/>
          <p:nvPr/>
        </p:nvSpPr>
        <p:spPr>
          <a:xfrm>
            <a:off x="8371712" y="1229694"/>
            <a:ext cx="3820287" cy="4398612"/>
          </a:xfrm>
          <a:prstGeom prst="rect">
            <a:avLst/>
          </a:prstGeom>
          <a:blipFill dpi="0" rotWithShape="1">
            <a:blip r:embed="rId8">
              <a:alphaModFix amt="13000"/>
            </a:blip>
            <a:srcRect/>
            <a:stretch>
              <a:fillRect r="-7944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719799D-F58E-47B4-9677-B8DF83F173AE}"/>
              </a:ext>
            </a:extLst>
          </p:cNvPr>
          <p:cNvSpPr/>
          <p:nvPr/>
        </p:nvSpPr>
        <p:spPr>
          <a:xfrm>
            <a:off x="1757807" y="3855625"/>
            <a:ext cx="4124963" cy="2694780"/>
          </a:xfrm>
          <a:prstGeom prst="rect">
            <a:avLst/>
          </a:prstGeom>
          <a:blipFill dpi="0" rotWithShape="1">
            <a:blip r:embed="rId8">
              <a:alphaModFix amt="13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0B084CA-9084-48C0-BA0B-0BA4F6FE9FBE}"/>
              </a:ext>
            </a:extLst>
          </p:cNvPr>
          <p:cNvSpPr txBox="1"/>
          <p:nvPr/>
        </p:nvSpPr>
        <p:spPr>
          <a:xfrm>
            <a:off x="46575" y="3051163"/>
            <a:ext cx="4648200" cy="10464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Bookman Old Style" panose="02050604050505020204" pitchFamily="18" charset="0"/>
              </a:rPr>
              <a:t>ΣΚΟΠΟΣ</a:t>
            </a:r>
            <a:endParaRPr lang="el-GR" dirty="0">
              <a:latin typeface="Bookman Old Style" panose="02050604050505020204" pitchFamily="18" charset="0"/>
            </a:endParaRPr>
          </a:p>
          <a:p>
            <a:pPr algn="just"/>
            <a:r>
              <a:rPr lang="el-GR" sz="1200" dirty="0">
                <a:latin typeface="Candara Light" panose="020E0502030303020204" pitchFamily="34" charset="0"/>
                <a:cs typeface="Times New Roman" panose="02020603050405020304" pitchFamily="18" charset="0"/>
              </a:rPr>
              <a:t>Να παρουσιαστούν τα επίπεδα γνώσεων των συμμετεχόντων της </a:t>
            </a:r>
            <a:r>
              <a:rPr lang="el-GR" sz="1200" b="1" dirty="0">
                <a:latin typeface="Candara Light" panose="020E0502030303020204" pitchFamily="34" charset="0"/>
                <a:cs typeface="Times New Roman" panose="02020603050405020304" pitchFamily="18" charset="0"/>
              </a:rPr>
              <a:t>Μελέτης Υγείας Ηπείρου</a:t>
            </a:r>
            <a:r>
              <a:rPr lang="el-GR" sz="1200" dirty="0">
                <a:latin typeface="Candara Light" panose="020E0502030303020204" pitchFamily="34" charset="0"/>
                <a:cs typeface="Times New Roman" panose="02020603050405020304" pitchFamily="18" charset="0"/>
              </a:rPr>
              <a:t> (ΜΥΗ) όσον αφορά τους τρόπους μετάδοσης του SARS-CoV-2 και ο βαθμός εμπιστοσύνης τους στις εθνικές αρχές διαχείρισης της πανδημίας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B8C8C26-BBCF-42CA-A0D9-2F447374387F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11764" t="12941" r="75515" b="72933"/>
          <a:stretch/>
        </p:blipFill>
        <p:spPr>
          <a:xfrm>
            <a:off x="1970814" y="6289340"/>
            <a:ext cx="769323" cy="480555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79FDCAFB-68BD-4B90-9C7D-C1A88B09AAD6}"/>
              </a:ext>
            </a:extLst>
          </p:cNvPr>
          <p:cNvSpPr txBox="1"/>
          <p:nvPr/>
        </p:nvSpPr>
        <p:spPr>
          <a:xfrm>
            <a:off x="4780429" y="5555501"/>
            <a:ext cx="7342094" cy="10464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Bookman Old Style" panose="02050604050505020204" pitchFamily="18" charset="0"/>
              </a:rPr>
              <a:t>ΣΥΜΠΕΡΑΣΜΑΤΑ</a:t>
            </a:r>
          </a:p>
          <a:p>
            <a:pPr algn="just"/>
            <a:r>
              <a:rPr lang="el-GR" sz="1200" dirty="0">
                <a:effectLst/>
                <a:latin typeface="Candara Light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Τα επίπεδα ορθής γνώσης των τρόπων μετάδοσης και εμπιστοσύνης στις πολιτικές και υγειονομικές αρχές </a:t>
            </a:r>
            <a:r>
              <a:rPr lang="el-GR" sz="1200" dirty="0">
                <a:latin typeface="Candara Light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της χώρας </a:t>
            </a:r>
            <a:r>
              <a:rPr lang="el-GR" sz="1200" dirty="0">
                <a:effectLst/>
                <a:latin typeface="Candara Light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φθίνουν χρονικά, καθιστώντας αδήριτη την ανάγκη για ευρύτερες πολιτικές και κοινωνικές συναινέσεις και λήψη επιπρόσθετων στοχευμένων μέτρων ενημέρωσης και ευαισθητοποίησης του κοινού για την πανδημία COVID-19</a:t>
            </a:r>
          </a:p>
        </p:txBody>
      </p:sp>
    </p:spTree>
    <p:extLst>
      <p:ext uri="{BB962C8B-B14F-4D97-AF65-F5344CB8AC3E}">
        <p14:creationId xmlns:p14="http://schemas.microsoft.com/office/powerpoint/2010/main" val="4204254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</TotalTime>
  <Words>466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Bookman Old Style</vt:lpstr>
      <vt:lpstr>Calibri</vt:lpstr>
      <vt:lpstr>Calibri Light</vt:lpstr>
      <vt:lpstr>Candara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Afroditi Kanellopoulou</dc:creator>
  <cp:lastModifiedBy>Afroditi Kanellopoulou</cp:lastModifiedBy>
  <cp:revision>13</cp:revision>
  <dcterms:created xsi:type="dcterms:W3CDTF">2022-02-13T16:39:14Z</dcterms:created>
  <dcterms:modified xsi:type="dcterms:W3CDTF">2022-02-14T09:32:58Z</dcterms:modified>
</cp:coreProperties>
</file>