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orologou, Evgenia (Κορολόγου Ευγενία)" userId="72107d53-2f53-4279-8e56-26932bd852ff" providerId="ADAL" clId="{C50B4B45-3A50-4357-BCA0-A23172637B52}"/>
    <pc:docChg chg="custSel modSld">
      <pc:chgData name="Korologou, Evgenia (Κορολόγου Ευγενία)" userId="72107d53-2f53-4279-8e56-26932bd852ff" providerId="ADAL" clId="{C50B4B45-3A50-4357-BCA0-A23172637B52}" dt="2022-02-14T08:32:02.976" v="14" actId="20577"/>
      <pc:docMkLst>
        <pc:docMk/>
      </pc:docMkLst>
      <pc:sldChg chg="modSp mod">
        <pc:chgData name="Korologou, Evgenia (Κορολόγου Ευγενία)" userId="72107d53-2f53-4279-8e56-26932bd852ff" providerId="ADAL" clId="{C50B4B45-3A50-4357-BCA0-A23172637B52}" dt="2022-02-14T08:24:27.334" v="5" actId="20577"/>
        <pc:sldMkLst>
          <pc:docMk/>
          <pc:sldMk cId="3281828703" sldId="256"/>
        </pc:sldMkLst>
        <pc:spChg chg="mod">
          <ac:chgData name="Korologou, Evgenia (Κορολόγου Ευγενία)" userId="72107d53-2f53-4279-8e56-26932bd852ff" providerId="ADAL" clId="{C50B4B45-3A50-4357-BCA0-A23172637B52}" dt="2022-02-14T08:23:26.060" v="0" actId="14100"/>
          <ac:spMkLst>
            <pc:docMk/>
            <pc:sldMk cId="3281828703" sldId="256"/>
            <ac:spMk id="4" creationId="{0837FC1C-15B4-40CD-A967-4284534D2415}"/>
          </ac:spMkLst>
        </pc:spChg>
        <pc:spChg chg="mod">
          <ac:chgData name="Korologou, Evgenia (Κορολόγου Ευγενία)" userId="72107d53-2f53-4279-8e56-26932bd852ff" providerId="ADAL" clId="{C50B4B45-3A50-4357-BCA0-A23172637B52}" dt="2022-02-14T08:24:27.334" v="5" actId="20577"/>
          <ac:spMkLst>
            <pc:docMk/>
            <pc:sldMk cId="3281828703" sldId="256"/>
            <ac:spMk id="5" creationId="{D0E34EF3-021E-4A87-9C9C-FA5923491F1A}"/>
          </ac:spMkLst>
        </pc:spChg>
      </pc:sldChg>
      <pc:sldChg chg="modSp mod">
        <pc:chgData name="Korologou, Evgenia (Κορολόγου Ευγενία)" userId="72107d53-2f53-4279-8e56-26932bd852ff" providerId="ADAL" clId="{C50B4B45-3A50-4357-BCA0-A23172637B52}" dt="2022-02-14T08:32:02.976" v="14" actId="20577"/>
        <pc:sldMkLst>
          <pc:docMk/>
          <pc:sldMk cId="3421960426" sldId="259"/>
        </pc:sldMkLst>
        <pc:spChg chg="mod">
          <ac:chgData name="Korologou, Evgenia (Κορολόγου Ευγενία)" userId="72107d53-2f53-4279-8e56-26932bd852ff" providerId="ADAL" clId="{C50B4B45-3A50-4357-BCA0-A23172637B52}" dt="2022-02-14T08:25:16.488" v="6" actId="14100"/>
          <ac:spMkLst>
            <pc:docMk/>
            <pc:sldMk cId="3421960426" sldId="259"/>
            <ac:spMk id="4" creationId="{5547E17F-6335-4F22-86FF-FD8FEC3909F3}"/>
          </ac:spMkLst>
        </pc:spChg>
        <pc:spChg chg="mod">
          <ac:chgData name="Korologou, Evgenia (Κορολόγου Ευγενία)" userId="72107d53-2f53-4279-8e56-26932bd852ff" providerId="ADAL" clId="{C50B4B45-3A50-4357-BCA0-A23172637B52}" dt="2022-02-14T08:32:02.976" v="14" actId="20577"/>
          <ac:spMkLst>
            <pc:docMk/>
            <pc:sldMk cId="3421960426" sldId="259"/>
            <ac:spMk id="5" creationId="{9F1B7EF8-619A-4374-8F8D-6C98A3FDF001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9A38C-264A-475E-AF6E-4A388A89D6F8}" type="datetimeFigureOut">
              <a:rPr lang="el-GR" smtClean="0"/>
              <a:t>14/2/2022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AEF49-9D09-4CE8-87CF-C1EEA785E25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587553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9A38C-264A-475E-AF6E-4A388A89D6F8}" type="datetimeFigureOut">
              <a:rPr lang="el-GR" smtClean="0"/>
              <a:t>14/2/2022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AEF49-9D09-4CE8-87CF-C1EEA785E25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086538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9A38C-264A-475E-AF6E-4A388A89D6F8}" type="datetimeFigureOut">
              <a:rPr lang="el-GR" smtClean="0"/>
              <a:t>14/2/2022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AEF49-9D09-4CE8-87CF-C1EEA785E259}" type="slidenum">
              <a:rPr lang="el-GR" smtClean="0"/>
              <a:t>‹#›</a:t>
            </a:fld>
            <a:endParaRPr lang="el-GR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972967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9A38C-264A-475E-AF6E-4A388A89D6F8}" type="datetimeFigureOut">
              <a:rPr lang="el-GR" smtClean="0"/>
              <a:t>14/2/2022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AEF49-9D09-4CE8-87CF-C1EEA785E25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412590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9A38C-264A-475E-AF6E-4A388A89D6F8}" type="datetimeFigureOut">
              <a:rPr lang="el-GR" smtClean="0"/>
              <a:t>14/2/2022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AEF49-9D09-4CE8-87CF-C1EEA785E259}" type="slidenum">
              <a:rPr lang="el-GR" smtClean="0"/>
              <a:t>‹#›</a:t>
            </a:fld>
            <a:endParaRPr lang="el-G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797195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9A38C-264A-475E-AF6E-4A388A89D6F8}" type="datetimeFigureOut">
              <a:rPr lang="el-GR" smtClean="0"/>
              <a:t>14/2/2022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AEF49-9D09-4CE8-87CF-C1EEA785E25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419208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9A38C-264A-475E-AF6E-4A388A89D6F8}" type="datetimeFigureOut">
              <a:rPr lang="el-GR" smtClean="0"/>
              <a:t>14/2/2022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AEF49-9D09-4CE8-87CF-C1EEA785E25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149520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9A38C-264A-475E-AF6E-4A388A89D6F8}" type="datetimeFigureOut">
              <a:rPr lang="el-GR" smtClean="0"/>
              <a:t>14/2/2022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AEF49-9D09-4CE8-87CF-C1EEA785E25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239589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9A38C-264A-475E-AF6E-4A388A89D6F8}" type="datetimeFigureOut">
              <a:rPr lang="el-GR" smtClean="0"/>
              <a:t>14/2/2022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AEF49-9D09-4CE8-87CF-C1EEA785E25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971813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9A38C-264A-475E-AF6E-4A388A89D6F8}" type="datetimeFigureOut">
              <a:rPr lang="el-GR" smtClean="0"/>
              <a:t>14/2/2022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AEF49-9D09-4CE8-87CF-C1EEA785E25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450674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9A38C-264A-475E-AF6E-4A388A89D6F8}" type="datetimeFigureOut">
              <a:rPr lang="el-GR" smtClean="0"/>
              <a:t>14/2/2022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AEF49-9D09-4CE8-87CF-C1EEA785E25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215042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9A38C-264A-475E-AF6E-4A388A89D6F8}" type="datetimeFigureOut">
              <a:rPr lang="el-GR" smtClean="0"/>
              <a:t>14/2/2022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AEF49-9D09-4CE8-87CF-C1EEA785E25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45066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9A38C-264A-475E-AF6E-4A388A89D6F8}" type="datetimeFigureOut">
              <a:rPr lang="el-GR" smtClean="0"/>
              <a:t>14/2/2022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AEF49-9D09-4CE8-87CF-C1EEA785E25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271514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9A38C-264A-475E-AF6E-4A388A89D6F8}" type="datetimeFigureOut">
              <a:rPr lang="el-GR" smtClean="0"/>
              <a:t>14/2/2022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AEF49-9D09-4CE8-87CF-C1EEA785E25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011677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9A38C-264A-475E-AF6E-4A388A89D6F8}" type="datetimeFigureOut">
              <a:rPr lang="el-GR" smtClean="0"/>
              <a:t>14/2/2022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AEF49-9D09-4CE8-87CF-C1EEA785E25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522126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9A38C-264A-475E-AF6E-4A388A89D6F8}" type="datetimeFigureOut">
              <a:rPr lang="el-GR" smtClean="0"/>
              <a:t>14/2/2022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AEF49-9D09-4CE8-87CF-C1EEA785E25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830018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99A38C-264A-475E-AF6E-4A388A89D6F8}" type="datetimeFigureOut">
              <a:rPr lang="el-GR" smtClean="0"/>
              <a:t>14/2/2022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D0AEF49-9D09-4CE8-87CF-C1EEA785E25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083977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837FC1C-15B4-40CD-A967-4284534D24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09600"/>
            <a:ext cx="8435802" cy="1320800"/>
          </a:xfrm>
        </p:spPr>
        <p:txBody>
          <a:bodyPr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eP13</a:t>
            </a:r>
            <a:r>
              <a:rPr lang="el-G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COVID</a:t>
            </a:r>
            <a:r>
              <a:rPr lang="el-G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-19: ΠΑΡΑΓΟΝΤΕΣ ΚΑΘΟΡΙΣΤΙΚΟΙ ΤΗΣ ΠΟΡΕΙΑΣ ΝΟΣΟΥ ΚΑΙ ΤΗΣ ΑΝΑΠΤΥΞΗΣ ΑΝΤΙΣΩΜΑΤΩΝ ΣΕ ΕΡΓΑΖΟΜΕΝΟΥΣ ΣΤΗ ΒΙΟΜΗΧΑΝΙΑ</a:t>
            </a:r>
            <a:br>
              <a:rPr lang="el-G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l-GR" sz="1800" u="sng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Κορολόγου Ευγενία</a:t>
            </a:r>
            <a:r>
              <a:rPr lang="el-GR" sz="1800" u="sng" baseline="30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</a:t>
            </a:r>
            <a:r>
              <a:rPr lang="el-G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Χανούμης Θεόδωρος</a:t>
            </a:r>
            <a:r>
              <a:rPr lang="el-GR" sz="1800" baseline="30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</a:t>
            </a:r>
            <a:br>
              <a:rPr lang="el-G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l-G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1.Ελληνική Βιομηχανία Αλουμινίου, </a:t>
            </a:r>
            <a:r>
              <a:rPr lang="el-GR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Οινόφυτα</a:t>
            </a:r>
            <a:r>
              <a:rPr lang="el-G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Βοιωτίας</a:t>
            </a:r>
            <a:br>
              <a:rPr lang="el-G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el-GR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0E34EF3-021E-4A87-9C9C-FA5923491F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71132"/>
            <a:ext cx="10515600" cy="4621743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lnSpc>
                <a:spcPct val="170000"/>
              </a:lnSpc>
              <a:spcAft>
                <a:spcPts val="800"/>
              </a:spcAft>
              <a:buNone/>
            </a:pPr>
            <a:r>
              <a:rPr lang="el-GR" sz="4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Η </a:t>
            </a:r>
            <a:r>
              <a:rPr lang="el-GR" sz="4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πανδημία </a:t>
            </a:r>
            <a:r>
              <a:rPr lang="en-US" sz="4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COVID</a:t>
            </a:r>
            <a:r>
              <a:rPr lang="el-GR" sz="4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-19, πέραν των επιπτώσεων στην ανθρώπινη υγεία, μπορεί να παρακωλύσει την παραγωγική διαδικασία, μέσω της αυξημένης διασποράς και των απουσιών που προκύπτουν στο χώρο εργασίας</a:t>
            </a:r>
          </a:p>
          <a:p>
            <a:pPr marL="0" indent="0" algn="just">
              <a:lnSpc>
                <a:spcPct val="170000"/>
              </a:lnSpc>
              <a:spcAft>
                <a:spcPts val="800"/>
              </a:spcAft>
              <a:buNone/>
            </a:pPr>
            <a:r>
              <a:rPr lang="el-GR" sz="6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Σκοπός της </a:t>
            </a:r>
            <a:r>
              <a:rPr lang="el-GR" sz="6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μελέτης ήταν να </a:t>
            </a:r>
            <a:r>
              <a:rPr lang="el-GR" sz="6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προσδιορισθεί η πορεία της νόσου και παράγοντες που την καθορίζουν, ώστε να σχεδιασθούν </a:t>
            </a:r>
            <a:r>
              <a:rPr lang="el-GR" sz="6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στοχευμένες</a:t>
            </a:r>
            <a:r>
              <a:rPr lang="el-GR" sz="6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παρεμβάσεις για τον περιορισμό της διασποράς</a:t>
            </a:r>
            <a:endParaRPr lang="el-GR" sz="4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endParaRPr lang="el-GR" sz="4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10000"/>
              </a:lnSpc>
              <a:spcAft>
                <a:spcPts val="800"/>
              </a:spcAft>
              <a:buNone/>
            </a:pPr>
            <a:r>
              <a:rPr lang="el-GR" sz="4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Για τη μελέτη ε</a:t>
            </a:r>
            <a:r>
              <a:rPr lang="el-GR" sz="4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ξετάσθηκαν 197 εργαζόμενοι της εταιρείας, οι οποίοι νόσησαν το διάστημα Σεπτεμβρίου 2020-Νοεμβρίου 2021. Για αυτούς καταγράφηκε:</a:t>
            </a:r>
          </a:p>
          <a:p>
            <a:pPr marL="0" indent="0" algn="just">
              <a:lnSpc>
                <a:spcPct val="110000"/>
              </a:lnSpc>
              <a:spcAft>
                <a:spcPts val="800"/>
              </a:spcAft>
              <a:buNone/>
            </a:pPr>
            <a:r>
              <a:rPr lang="el-GR" sz="4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-η ηλικία και η ύπαρξη χρόνιας νόσου κατά τη διάγνωση</a:t>
            </a:r>
            <a:r>
              <a:rPr lang="en-US" sz="4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</a:t>
            </a:r>
            <a:endParaRPr lang="el-GR" sz="48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10000"/>
              </a:lnSpc>
              <a:spcAft>
                <a:spcPts val="800"/>
              </a:spcAft>
              <a:buNone/>
            </a:pPr>
            <a:r>
              <a:rPr lang="el-GR" sz="4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-η βαρύτητα των συμπτωμάτων τους και οι ημέρε</a:t>
            </a:r>
            <a:r>
              <a:rPr lang="el-GR" sz="4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ς </a:t>
            </a:r>
            <a:r>
              <a:rPr lang="el-GR" sz="4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απουσίας τους</a:t>
            </a:r>
            <a:r>
              <a:rPr lang="en-US" sz="4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</a:t>
            </a:r>
            <a:endParaRPr lang="el-GR" sz="4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10000"/>
              </a:lnSpc>
              <a:spcAft>
                <a:spcPts val="800"/>
              </a:spcAft>
              <a:buNone/>
            </a:pPr>
            <a:r>
              <a:rPr lang="el-GR" sz="4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-ανίχνευση αντισωμάτων έναντι του κορονοϊού, με το </a:t>
            </a:r>
            <a:r>
              <a:rPr lang="en-US" sz="4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Cellex</a:t>
            </a:r>
            <a:r>
              <a:rPr lang="en-US" sz="4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q Rapid Test, </a:t>
            </a:r>
            <a:r>
              <a:rPr lang="el-GR" sz="4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δύο μήνες μετά τη διάγνωση</a:t>
            </a:r>
            <a:r>
              <a:rPr lang="en-US" sz="4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</a:t>
            </a:r>
            <a:endParaRPr lang="el-GR" sz="4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10000"/>
              </a:lnSpc>
              <a:spcAft>
                <a:spcPts val="800"/>
              </a:spcAft>
              <a:buNone/>
            </a:pPr>
            <a:r>
              <a:rPr lang="el-GR" sz="4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-για τους 65 </a:t>
            </a:r>
            <a:r>
              <a:rPr lang="el-GR" sz="4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νοσήσαντες</a:t>
            </a:r>
            <a:r>
              <a:rPr lang="el-GR" sz="4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από το Σεπτέμβριο του 2021, καταγράφηκε και η εμβολιαστική τους κάλυψη και η </a:t>
            </a:r>
            <a:r>
              <a:rPr lang="el-GR" sz="4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ιχνηλάτησή</a:t>
            </a:r>
            <a:r>
              <a:rPr lang="el-GR" sz="4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τους</a:t>
            </a:r>
          </a:p>
          <a:p>
            <a:pPr marL="0" indent="0" algn="just">
              <a:lnSpc>
                <a:spcPct val="110000"/>
              </a:lnSpc>
              <a:spcAft>
                <a:spcPts val="800"/>
              </a:spcAft>
              <a:buNone/>
            </a:pPr>
            <a:r>
              <a:rPr lang="el-GR" sz="4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Πραγματοποιήθηκαν ποσοστιαίες αναλύσεις, κατανομή συχνότητας και σχετικής συχνότητας κάθε μεταβλητής  και έλεγχος συσχέτισης μεταξύ τους</a:t>
            </a:r>
          </a:p>
          <a:p>
            <a:endParaRPr lang="el-GR" sz="1000" dirty="0"/>
          </a:p>
        </p:txBody>
      </p:sp>
    </p:spTree>
    <p:extLst>
      <p:ext uri="{BB962C8B-B14F-4D97-AF65-F5344CB8AC3E}">
        <p14:creationId xmlns:p14="http://schemas.microsoft.com/office/powerpoint/2010/main" val="32818287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82A872D6-D4EC-4598-BA54-A60747EAF5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10966132" cy="1300480"/>
          </a:xfrm>
        </p:spPr>
        <p:txBody>
          <a:bodyPr>
            <a:normAutofit fontScale="90000"/>
          </a:bodyPr>
          <a:lstStyle/>
          <a:p>
            <a:r>
              <a:rPr lang="en-US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eP13</a:t>
            </a:r>
            <a:r>
              <a:rPr lang="el-G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COVID</a:t>
            </a:r>
            <a:r>
              <a:rPr lang="el-G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-19: ΠΑΡΑΓΟΝΤΕΣ ΚΑΘΟΡΙΣΤΙΚΟΙ ΤΗΣ ΠΟΡΕΙΑΣ ΝΟΣΟΥ ΚΑΙ ΤΗΣ ΑΝΑΠΤΥΞΗΣ ΑΝΤΙΣΩΜΑΤΩΝ ΣΕ ΕΡΓΑΖΟΜΕΝΟΥΣ ΣΤΗ ΒΙΟΜΗΧΑΝΙΑ</a:t>
            </a:r>
            <a:br>
              <a:rPr lang="el-G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l-GR" sz="1800" u="sng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Κορολόγου Ευγενία</a:t>
            </a:r>
            <a:r>
              <a:rPr lang="el-GR" sz="1800" u="sng" baseline="30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</a:t>
            </a:r>
            <a:r>
              <a:rPr lang="el-G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Χανούμης Θεόδωρος</a:t>
            </a:r>
            <a:r>
              <a:rPr lang="el-GR" sz="1800" baseline="30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</a:t>
            </a:r>
            <a:br>
              <a:rPr lang="el-G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l-G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1.Ελληνική Βιομηχανία Αλουμινίου, </a:t>
            </a:r>
            <a:r>
              <a:rPr lang="el-GR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Οινόφυτα</a:t>
            </a:r>
            <a:r>
              <a:rPr lang="el-G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Βοιωτία</a:t>
            </a:r>
            <a:r>
              <a:rPr lang="el-GR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ς</a:t>
            </a:r>
            <a:br>
              <a:rPr lang="el-GR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el-GR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F89CFFA4-7A71-4A36-8FCC-CE26ECC1D7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55933" y="2455332"/>
            <a:ext cx="4549987" cy="394546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l-GR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1.</a:t>
            </a:r>
            <a:r>
              <a:rPr lang="el-GR" sz="1200" dirty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sz="1200" dirty="0"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sz="1200" b="1" dirty="0">
                <a:latin typeface="Arial" panose="020B0604020202020204" pitchFamily="34" charset="0"/>
                <a:cs typeface="Arial" panose="020B0604020202020204" pitchFamily="34" charset="0"/>
              </a:rPr>
              <a:t>ημέρες  απουσίας</a:t>
            </a:r>
          </a:p>
          <a:p>
            <a:pPr marL="0" indent="0">
              <a:buNone/>
            </a:pPr>
            <a:r>
              <a:rPr lang="el-GR" sz="1200" dirty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l-GR" sz="1200" b="1" dirty="0">
                <a:latin typeface="Arial" panose="020B0604020202020204" pitchFamily="34" charset="0"/>
                <a:cs typeface="Arial" panose="020B0604020202020204" pitchFamily="34" charset="0"/>
              </a:rPr>
              <a:t>ηλικία</a:t>
            </a:r>
            <a:r>
              <a:rPr lang="el-GR" sz="1200" dirty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correlation coefficient  ,273</a:t>
            </a:r>
          </a:p>
          <a:p>
            <a:pPr marL="0" indent="0">
              <a:buNone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                 Sig (2-tailed)               0,000</a:t>
            </a:r>
          </a:p>
          <a:p>
            <a:pPr marL="0" indent="0">
              <a:buNone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                  N                                19</a:t>
            </a:r>
            <a:r>
              <a:rPr lang="el-GR" sz="1200" dirty="0">
                <a:latin typeface="Arial" panose="020B0604020202020204" pitchFamily="34" charset="0"/>
                <a:cs typeface="Arial" panose="020B0604020202020204" pitchFamily="34" charset="0"/>
              </a:rPr>
              <a:t>0                      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 2.             </a:t>
            </a:r>
            <a:r>
              <a:rPr lang="el-GR" sz="1200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sz="1200" b="1" dirty="0">
                <a:latin typeface="Arial" panose="020B0604020202020204" pitchFamily="34" charset="0"/>
                <a:cs typeface="Arial" panose="020B0604020202020204" pitchFamily="34" charset="0"/>
              </a:rPr>
              <a:t>ανίχνευση αντισωμάτων</a:t>
            </a:r>
          </a:p>
          <a:p>
            <a:pPr marL="0" indent="0">
              <a:buNone/>
            </a:pPr>
            <a:r>
              <a:rPr lang="el-GR" sz="1200" dirty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l-GR" sz="1200" b="1" dirty="0">
                <a:latin typeface="Arial" panose="020B0604020202020204" pitchFamily="34" charset="0"/>
                <a:cs typeface="Arial" panose="020B0604020202020204" pitchFamily="34" charset="0"/>
              </a:rPr>
              <a:t>βαρύτητα συμπτωμάτων    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correlation coefficient   -,225</a:t>
            </a:r>
          </a:p>
          <a:p>
            <a:pPr marL="0" indent="0">
              <a:buNone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</a:t>
            </a:r>
            <a:r>
              <a:rPr lang="el-GR" sz="12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Sig (2-tailed)                0,004</a:t>
            </a:r>
          </a:p>
          <a:p>
            <a:pPr marL="0" indent="0">
              <a:buNone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</a:t>
            </a:r>
            <a:r>
              <a:rPr lang="el-GR" sz="12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  N                                  162</a:t>
            </a:r>
          </a:p>
          <a:p>
            <a:pPr marL="0" indent="0">
              <a:buNone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 3.                     </a:t>
            </a:r>
            <a:r>
              <a:rPr lang="el-GR" sz="12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sz="12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sz="1200" b="1" dirty="0">
                <a:latin typeface="Arial" panose="020B0604020202020204" pitchFamily="34" charset="0"/>
                <a:cs typeface="Arial" panose="020B0604020202020204" pitchFamily="34" charset="0"/>
              </a:rPr>
              <a:t>εμφάνιση συμπτωμάτων</a:t>
            </a:r>
          </a:p>
          <a:p>
            <a:pPr marL="0" indent="0">
              <a:buNone/>
            </a:pPr>
            <a:r>
              <a:rPr lang="el-GR" sz="1200" dirty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l-GR" sz="1200" b="1" dirty="0">
                <a:latin typeface="Arial" panose="020B0604020202020204" pitchFamily="34" charset="0"/>
                <a:cs typeface="Arial" panose="020B0604020202020204" pitchFamily="34" charset="0"/>
              </a:rPr>
              <a:t>εμβολιασμός</a:t>
            </a:r>
            <a:r>
              <a:rPr lang="el-GR" sz="1200" dirty="0"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correlation coefficient</a:t>
            </a:r>
            <a:r>
              <a:rPr lang="el-GR" sz="1200" dirty="0">
                <a:latin typeface="Arial" panose="020B0604020202020204" pitchFamily="34" charset="0"/>
                <a:cs typeface="Arial" panose="020B0604020202020204" pitchFamily="34" charset="0"/>
              </a:rPr>
              <a:t>    ,332</a:t>
            </a:r>
          </a:p>
          <a:p>
            <a:pPr marL="0" indent="0">
              <a:buNone/>
            </a:pPr>
            <a:r>
              <a:rPr lang="el-GR" sz="1200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Sig (2-tailed)</a:t>
            </a:r>
            <a:r>
              <a:rPr lang="el-GR" sz="1200" dirty="0">
                <a:latin typeface="Arial" panose="020B0604020202020204" pitchFamily="34" charset="0"/>
                <a:cs typeface="Arial" panose="020B0604020202020204" pitchFamily="34" charset="0"/>
              </a:rPr>
              <a:t>                  0,007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l-GR" sz="1200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Ν                                    65</a:t>
            </a:r>
            <a:endParaRPr lang="en-US" sz="1200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D45CB441-5851-4557-809F-1BA2CCB6C5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7" y="2455332"/>
            <a:ext cx="6187545" cy="3945467"/>
          </a:xfrm>
        </p:spPr>
        <p:txBody>
          <a:bodyPr>
            <a:normAutofit/>
          </a:bodyPr>
          <a:lstStyle/>
          <a:p>
            <a:pPr algn="just"/>
            <a:r>
              <a:rPr lang="el-GR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</a:t>
            </a:r>
            <a:r>
              <a:rPr lang="el-GR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στατιστικώς σημαντική συσχέτιση με θετική κατεύθυνση ανάμεσα στην ηλικία και στις ημέρες απουσίας (r=0.273, </a:t>
            </a:r>
            <a:r>
              <a:rPr lang="el-GR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Sig</a:t>
            </a:r>
            <a:r>
              <a:rPr lang="el-GR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&lt;0.01), </a:t>
            </a:r>
          </a:p>
          <a:p>
            <a:pPr algn="just"/>
            <a:endParaRPr lang="el-GR" dirty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algn="just"/>
            <a:endParaRPr lang="en-US" dirty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algn="just"/>
            <a:r>
              <a:rPr lang="en-US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2.</a:t>
            </a:r>
            <a:r>
              <a:rPr lang="el-GR" dirty="0">
                <a:latin typeface="Arial" panose="020B0604020202020204" pitchFamily="34" charset="0"/>
                <a:ea typeface="Calibri" panose="020F0502020204030204" pitchFamily="34" charset="0"/>
              </a:rPr>
              <a:t>σ</a:t>
            </a:r>
            <a:r>
              <a:rPr lang="el-GR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τατιστικώς σημαντική συσχέτιση με θετική κατεύθυνση ανάμεσα στη βαρύτητα των συμπτωμάτων και στην ανίχνευση αντισωμάτων (r=0.225, </a:t>
            </a:r>
            <a:r>
              <a:rPr lang="el-GR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Sig</a:t>
            </a:r>
            <a:r>
              <a:rPr lang="el-GR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&lt;0.01)</a:t>
            </a:r>
          </a:p>
          <a:p>
            <a:pPr algn="just"/>
            <a:endParaRPr lang="el-GR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algn="just"/>
            <a:endParaRPr lang="en-US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algn="just"/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</a:rPr>
              <a:t>3</a:t>
            </a:r>
            <a:r>
              <a:rPr lang="el-GR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.στατιστικώς σημαντική συσχέτιση με αρνητική κατεύθυνση ανάμεσα στον εμβολιασμό και στη βαρύτητα των συμπτωμάτων (r=0.332, </a:t>
            </a:r>
            <a:r>
              <a:rPr lang="el-GR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Sig</a:t>
            </a:r>
            <a:r>
              <a:rPr lang="el-GR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&lt;0.01).</a:t>
            </a:r>
            <a:endParaRPr lang="el-G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45873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547E17F-6335-4F22-86FF-FD8FEC3909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09600"/>
            <a:ext cx="8435802" cy="1320800"/>
          </a:xfrm>
        </p:spPr>
        <p:txBody>
          <a:bodyPr>
            <a:normAutofit/>
          </a:bodyPr>
          <a:lstStyle/>
          <a:p>
            <a:r>
              <a:rPr lang="en-US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eP13</a:t>
            </a:r>
            <a:r>
              <a:rPr lang="el-G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COVID</a:t>
            </a:r>
            <a:r>
              <a:rPr lang="el-G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-19: ΠΑΡΑΓΟΝΤΕΣ ΚΑΘΟΡΙΣΤΙΚΟΙ ΤΗΣ ΠΟΡΕΙΑΣ ΝΟΣΟΥ ΚΑΙ ΤΗΣ ΑΝΑΠΤΥΞΗΣ ΑΝΤΙΣΩΜΑΤΩΝ ΣΕ ΕΡΓΑΖΟΜΕΝΟΥΣ ΣΤΗ ΒΙΟΜΗΧΑΝΙΑ</a:t>
            </a:r>
            <a:br>
              <a:rPr lang="el-G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l-GR" sz="1800" u="sng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Κορολόγου Ευγενία</a:t>
            </a:r>
            <a:r>
              <a:rPr lang="el-GR" sz="1800" u="sng" baseline="30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</a:t>
            </a:r>
            <a:r>
              <a:rPr lang="el-G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Χανούμης Θεόδωρος</a:t>
            </a:r>
            <a:r>
              <a:rPr lang="el-GR" sz="1800" baseline="30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</a:t>
            </a:r>
            <a:br>
              <a:rPr lang="el-G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l-G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1.Ελληνική Βιομηχανία Αλουμινίου, </a:t>
            </a:r>
            <a:r>
              <a:rPr lang="el-GR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Οινόφυτα</a:t>
            </a:r>
            <a:r>
              <a:rPr lang="el-GR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Βοιωτία</a:t>
            </a:r>
            <a:r>
              <a:rPr lang="el-GR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ς</a:t>
            </a:r>
            <a:endParaRPr lang="el-GR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F1B7EF8-619A-4374-8F8D-6C98A3FDF0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91758"/>
            <a:ext cx="10515600" cy="4351338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l-GR" sz="1300" dirty="0">
                <a:latin typeface="Arial" panose="020B0604020202020204" pitchFamily="34" charset="0"/>
                <a:cs typeface="Arial" panose="020B0604020202020204" pitchFamily="34" charset="0"/>
              </a:rPr>
              <a:t>Άλλα ευρήματα:</a:t>
            </a:r>
          </a:p>
          <a:p>
            <a:pPr marL="0" indent="0">
              <a:buNone/>
            </a:pPr>
            <a:r>
              <a:rPr lang="el-GR" sz="1300" dirty="0">
                <a:latin typeface="Arial" panose="020B0604020202020204" pitchFamily="34" charset="0"/>
                <a:cs typeface="Arial" panose="020B0604020202020204" pitchFamily="34" charset="0"/>
              </a:rPr>
              <a:t>-η επίδραση της ύπαρξης χρόνιας νόσου στη βαρύτητα των συμπτωμάτων και τις ημέρες απουσίας δε βρέθηκε, στο δείγμα,  στατιστικά σημαντική</a:t>
            </a:r>
          </a:p>
          <a:p>
            <a:pPr marL="0" indent="0">
              <a:buNone/>
            </a:pPr>
            <a:r>
              <a:rPr lang="el-GR" sz="1300" dirty="0">
                <a:latin typeface="Arial" panose="020B0604020202020204" pitchFamily="34" charset="0"/>
                <a:cs typeface="Arial" panose="020B0604020202020204" pitchFamily="34" charset="0"/>
              </a:rPr>
              <a:t>-στους </a:t>
            </a:r>
            <a:r>
              <a:rPr lang="el-GR" sz="1300" dirty="0" err="1">
                <a:latin typeface="Arial" panose="020B0604020202020204" pitchFamily="34" charset="0"/>
                <a:cs typeface="Arial" panose="020B0604020202020204" pitchFamily="34" charset="0"/>
              </a:rPr>
              <a:t>ανεμβολίαστους</a:t>
            </a:r>
            <a:r>
              <a:rPr lang="el-GR" sz="1300" dirty="0">
                <a:latin typeface="Arial" panose="020B0604020202020204" pitchFamily="34" charset="0"/>
                <a:cs typeface="Arial" panose="020B0604020202020204" pitchFamily="34" charset="0"/>
              </a:rPr>
              <a:t> εργαζόμενους, η ανίχνευση αντισωμάτων δύο μήνες μετά τη διάγνωση μετρήθηκε στο</a:t>
            </a:r>
            <a:r>
              <a:rPr lang="en-US" sz="1300">
                <a:latin typeface="Arial" panose="020B0604020202020204" pitchFamily="34" charset="0"/>
                <a:cs typeface="Arial" panose="020B0604020202020204" pitchFamily="34" charset="0"/>
              </a:rPr>
              <a:t> 58,8%</a:t>
            </a:r>
            <a:endParaRPr lang="el-GR" sz="1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l-GR" sz="13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-απ</a:t>
            </a:r>
            <a:r>
              <a:rPr lang="el-GR" sz="13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ό τους 65 εργαζόμενους που νόσησαν μετά το Σεπτέμβριο, οι 35 (53,8%) είχαν ολοκληρώσει τον εμβολιασμό τους. Σε αυτούς η κλινική εικόνα ήταν ηπιότερη και η διάρκεια της νόσου συντομότερη</a:t>
            </a:r>
          </a:p>
          <a:p>
            <a:pPr marL="0" indent="0">
              <a:buNone/>
            </a:pPr>
            <a:r>
              <a:rPr lang="el-GR" sz="13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-από τους 65 εργαζόμενους οι </a:t>
            </a:r>
            <a:r>
              <a:rPr lang="el-GR" sz="13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46 (70.8%) είχαν έρθει σε στενή επαφή με κρούσμα εντός της οικίας τους, οι 9 (13,8) είχαν έρθει σε επαφή με κρούσμα στην εργασία και οι 10 (15,4%) προήλθαν από άγνωστη επαφή</a:t>
            </a:r>
          </a:p>
          <a:p>
            <a:pPr marL="0" indent="0">
              <a:buNone/>
            </a:pPr>
            <a:endParaRPr lang="el-G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l-GR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Συμπεράσματα: Σε αντιπροσωπευτικό πληθυσμό εργαζόμενων στη βιομηχανία, η βαρύτητα των συμπτωμάτων της </a:t>
            </a: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COVID</a:t>
            </a:r>
            <a:r>
              <a:rPr lang="el-GR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-19 και οι μέρες που χρειάστηκαν ως την πλήρη ανάρρωση σχετιζόταν εξαρχής με την ηλικία του </a:t>
            </a:r>
            <a:r>
              <a:rPr lang="el-GR" sz="1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νοσήσαντος</a:t>
            </a:r>
            <a:r>
              <a:rPr lang="el-GR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Μ</a:t>
            </a:r>
            <a:r>
              <a:rPr lang="el-GR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ετά την δυνατότητα σχετικού εμβολιασμού, σχετιζόταν και με την εμβολιαστική κάλυψη του εργαζόμενου- ασθενούς</a:t>
            </a:r>
          </a:p>
          <a:p>
            <a:pPr marL="0" indent="0">
              <a:buNone/>
            </a:pPr>
            <a:endParaRPr lang="el-GR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l-GR" sz="1400" dirty="0">
                <a:latin typeface="Arial" panose="020B0604020202020204" pitchFamily="34" charset="0"/>
                <a:cs typeface="Arial" panose="020B0604020202020204" pitchFamily="34" charset="0"/>
              </a:rPr>
              <a:t>Προοπτική μελέτης: διερεύνηση της διασποράς (ενδοοικογενειακή, εταιρική, κοινότητα) στο σύνολο των κρουσμάτων εντός εταιρείας και συσχετισμός με την αποδοτικότητα των εφαρμοζόμενων προληπτικών μέτρων, μελέτη της πιθανότητας εκ νέου </a:t>
            </a:r>
            <a:r>
              <a:rPr lang="el-GR" sz="1400" dirty="0" err="1">
                <a:latin typeface="Arial" panose="020B0604020202020204" pitchFamily="34" charset="0"/>
                <a:cs typeface="Arial" panose="020B0604020202020204" pitchFamily="34" charset="0"/>
              </a:rPr>
              <a:t>νόσησης</a:t>
            </a:r>
            <a:r>
              <a:rPr lang="el-GR" sz="1400" dirty="0">
                <a:latin typeface="Arial" panose="020B0604020202020204" pitchFamily="34" charset="0"/>
                <a:cs typeface="Arial" panose="020B0604020202020204" pitchFamily="34" charset="0"/>
              </a:rPr>
              <a:t> και συσχετισμός με την κλινική εικόνα της πρώτης </a:t>
            </a:r>
            <a:r>
              <a:rPr lang="el-GR" sz="1400" dirty="0" err="1">
                <a:latin typeface="Arial" panose="020B0604020202020204" pitchFamily="34" charset="0"/>
                <a:cs typeface="Arial" panose="020B0604020202020204" pitchFamily="34" charset="0"/>
              </a:rPr>
              <a:t>νόσησης</a:t>
            </a:r>
            <a:endParaRPr lang="el-GR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1960426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Red Orange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234</TotalTime>
  <Words>614</Words>
  <Application>Microsoft Office PowerPoint</Application>
  <PresentationFormat>Widescreen</PresentationFormat>
  <Paragraphs>41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Trebuchet MS</vt:lpstr>
      <vt:lpstr>Wingdings 3</vt:lpstr>
      <vt:lpstr>Facet</vt:lpstr>
      <vt:lpstr>eP13: COVID-19: ΠΑΡΑΓΟΝΤΕΣ ΚΑΘΟΡΙΣΤΙΚΟΙ ΤΗΣ ΠΟΡΕΙΑΣ ΝΟΣΟΥ ΚΑΙ ΤΗΣ ΑΝΑΠΤΥΞΗΣ ΑΝΤΙΣΩΜΑΤΩΝ ΣΕ ΕΡΓΑΖΟΜΕΝΟΥΣ ΣΤΗ ΒΙΟΜΗΧΑΝΙΑ Κορολόγου Ευγενία1, Χανούμης Θεόδωρος1 1.Ελληνική Βιομηχανία Αλουμινίου, Οινόφυτα Βοιωτίας </vt:lpstr>
      <vt:lpstr>eP13: COVID-19: ΠΑΡΑΓΟΝΤΕΣ ΚΑΘΟΡΙΣΤΙΚΟΙ ΤΗΣ ΠΟΡΕΙΑΣ ΝΟΣΟΥ ΚΑΙ ΤΗΣ ΑΝΑΠΤΥΞΗΣ ΑΝΤΙΣΩΜΑΤΩΝ ΣΕ ΕΡΓΑΖΟΜΕΝΟΥΣ ΣΤΗ ΒΙΟΜΗΧΑΝΙΑ Κορολόγου Ευγενία1, Χανούμης Θεόδωρος1 1.Ελληνική Βιομηχανία Αλουμινίου, Οινόφυτα Βοιωτίας </vt:lpstr>
      <vt:lpstr>eP13: COVID-19: ΠΑΡΑΓΟΝΤΕΣ ΚΑΘΟΡΙΣΤΙΚΟΙ ΤΗΣ ΠΟΡΕΙΑΣ ΝΟΣΟΥ ΚΑΙ ΤΗΣ ΑΝΑΠΤΥΞΗΣ ΑΝΤΙΣΩΜΑΤΩΝ ΣΕ ΕΡΓΑΖΟΜΕΝΟΥΣ ΣΤΗ ΒΙΟΜΗΧΑΝΙΑ Κορολόγου Ευγενία1, Χανούμης Θεόδωρος1 1.Ελληνική Βιομηχανία Αλουμινίου, Οινόφυτα Βοιωτίας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eP13: COVID-19: ΠΑΡΑΓΟΝΤΕΣ ΚΑΘΟΡΙΣΤΙΚΟΙ ΤΗΣ ΠΟΡΕΙΑΣ ΝΟΣΟΥ ΚΑΙ ΤΗΣ ΑΝΑΠΤΥΞΗΣ ΑΝΤΙΣΩΜΑΤΩΝ ΣΕ ΕΡΓΑΖΟΜΕΝΟΥΣ ΣΤΗ ΒΙΟΜΗΧΑΝΙΑ Κορολόγου Ευγενία1, Χανούμης Θεόδωρος1 1.Ελληνική Βιομηχανία Αλουμινίου, Οινόφυτα Βοιωτίας </dc:title>
  <dc:creator>Korologou, Evgenia (Κορολόγου Ευγενία)</dc:creator>
  <cp:lastModifiedBy>Korologou, Evgenia (Κορολόγου Ευγενία)</cp:lastModifiedBy>
  <cp:revision>3</cp:revision>
  <dcterms:created xsi:type="dcterms:W3CDTF">2022-02-13T10:36:42Z</dcterms:created>
  <dcterms:modified xsi:type="dcterms:W3CDTF">2022-02-14T08:32:08Z</dcterms:modified>
</cp:coreProperties>
</file>