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877" y="-5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10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9AFA3-D42B-4A33-85FA-CA3853851FCE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E8CEC-6B60-4AD0-89FE-8E75698B02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8CEC-6B60-4AD0-89FE-8E75698B029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13/02/2022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tiple viruses floating around 3D render of multiple viruses floating around, light green in color, coronavirus coronavirus stock pictures, royalty-free photos &amp; images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 t="6671" b="9943"/>
          <a:stretch>
            <a:fillRect/>
          </a:stretch>
        </p:blipFill>
        <p:spPr bwMode="auto">
          <a:xfrm>
            <a:off x="0" y="0"/>
            <a:ext cx="9252520" cy="5143500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1200"/>
              </a:lnSpc>
            </a:pPr>
            <a:r>
              <a:rPr lang="el-GR" sz="1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ΔΙΕΡΕΥΝΗΣΗ ΤΩΝ ΕΠΙΠΤΩΣΕΩΝ ΤΗΣ ΠΑΝΔΗΜΙΑΣ </a:t>
            </a:r>
            <a:r>
              <a:rPr lang="en-US" sz="1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COVID-19 </a:t>
            </a:r>
            <a:r>
              <a:rPr lang="el-GR" sz="1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ΣΤΟΝ ΑΓΡΟΤΙΚΟ ΠΛΗΘΥΣΜΟ ΤΗΣ ΠΕΡΙΦΕΡΕΙΑΚΗΣ ΕΝΟΤΗΤΑΣ ΑΧΑΪΑΣ</a:t>
            </a:r>
            <a:r>
              <a:rPr lang="el-GR" sz="105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l-GR" sz="105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l-GR" sz="105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Νικολακόπουλος Δημήτριος</a:t>
            </a:r>
            <a:r>
              <a:rPr lang="el-GR" sz="1050" b="1" u="sng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(1)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sz="105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Γελαστοπούλου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Ελένη</a:t>
            </a:r>
            <a:r>
              <a:rPr lang="el-GR" sz="105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(2)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&amp; </a:t>
            </a:r>
            <a:r>
              <a:rPr lang="el-GR" sz="105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Λεοτσινίδης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Μιχαήλ</a:t>
            </a:r>
            <a:r>
              <a:rPr lang="el-GR" sz="105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(2) </a:t>
            </a:r>
            <a:br>
              <a:rPr lang="el-GR" sz="105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l-GR" sz="105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(1) 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Απόφοιτος Π.Μ.Σ. «ΔΗΜΟΣΙΑ ΥΓΕΙΑ» Τμήματος Ιατρικής Πανεπιστημίου Πατρών</a:t>
            </a:r>
            <a:b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l-GR" sz="105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(2)</a:t>
            </a: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Εργαστήριο Υγιεινής Τμήματος  Ιατρικής  Πανεπιστήμιου Πατρών</a:t>
            </a:r>
            <a:b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l-GR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l-GR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699542"/>
            <a:ext cx="8363272" cy="48245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endParaRPr lang="el-GR" sz="900" b="1" u="sng" dirty="0" smtClean="0">
              <a:latin typeface="Comic Sans MS" pitchFamily="66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sz="1600" b="1" u="sng" dirty="0" smtClean="0">
                <a:latin typeface="Comic Sans MS" pitchFamily="66" charset="0"/>
              </a:rPr>
              <a:t>ΕΙΣΑΓΩΓΗ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 smtClean="0">
                <a:latin typeface="Comic Sans MS" pitchFamily="66" charset="0"/>
              </a:rPr>
              <a:t>Η πανδημία της νόσου του </a:t>
            </a:r>
            <a:r>
              <a:rPr lang="el-GR" sz="1600" b="1" dirty="0" err="1" smtClean="0">
                <a:latin typeface="Comic Sans MS" pitchFamily="66" charset="0"/>
              </a:rPr>
              <a:t>κορωνοϊού</a:t>
            </a:r>
            <a:r>
              <a:rPr lang="el-GR" sz="1600" b="1" dirty="0" smtClean="0">
                <a:latin typeface="Comic Sans MS" pitchFamily="66" charset="0"/>
              </a:rPr>
              <a:t> (</a:t>
            </a:r>
            <a:r>
              <a:rPr lang="en-US" sz="1600" b="1" dirty="0" smtClean="0">
                <a:latin typeface="Comic Sans MS" pitchFamily="66" charset="0"/>
              </a:rPr>
              <a:t>COVID-19) </a:t>
            </a:r>
            <a:r>
              <a:rPr lang="el-GR" sz="1600" b="1" dirty="0" smtClean="0">
                <a:latin typeface="Comic Sans MS" pitchFamily="66" charset="0"/>
              </a:rPr>
              <a:t>είναι μία τρέχουσα πανδημία που προκλήθηκε από τον </a:t>
            </a:r>
            <a:r>
              <a:rPr lang="el-GR" sz="1600" b="1" dirty="0" err="1" smtClean="0">
                <a:latin typeface="Comic Sans MS" pitchFamily="66" charset="0"/>
              </a:rPr>
              <a:t>κορωνοϊό</a:t>
            </a:r>
            <a:r>
              <a:rPr lang="el-GR" sz="1600" b="1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SARS-CoV-2</a:t>
            </a:r>
            <a:r>
              <a:rPr lang="el-GR" sz="1600" b="1" dirty="0" smtClean="0">
                <a:latin typeface="Comic Sans MS" pitchFamily="66" charset="0"/>
              </a:rPr>
              <a:t> και αναγνωρίστηκε για πρώτη φορά στην πόλη </a:t>
            </a:r>
            <a:r>
              <a:rPr lang="el-GR" sz="1600" b="1" dirty="0" err="1" smtClean="0">
                <a:latin typeface="Comic Sans MS" pitchFamily="66" charset="0"/>
              </a:rPr>
              <a:t>Ουχάν</a:t>
            </a:r>
            <a:r>
              <a:rPr lang="el-GR" sz="1600" b="1" dirty="0" smtClean="0">
                <a:latin typeface="Comic Sans MS" pitchFamily="66" charset="0"/>
              </a:rPr>
              <a:t>, πρωτεύουσα της επαρχίας </a:t>
            </a:r>
            <a:r>
              <a:rPr lang="el-GR" sz="1600" b="1" dirty="0" err="1" smtClean="0">
                <a:latin typeface="Comic Sans MS" pitchFamily="66" charset="0"/>
              </a:rPr>
              <a:t>Χουπέι</a:t>
            </a:r>
            <a:r>
              <a:rPr lang="el-GR" sz="1600" b="1" dirty="0" smtClean="0">
                <a:latin typeface="Comic Sans MS" pitchFamily="66" charset="0"/>
              </a:rPr>
              <a:t> της Κίνας, τον Δεκέμβριο του 2019, Ο αντίκτυπος της πανδημίας σε οικονομικό, κοινωνικό, ψυχολογικό και εργασιακό επίπεδο καθώς και στις καθημερινές συνήθειες είναι μεγάλος και εξαιτίας του η ζωή όλων μας έχει αλλάξει.</a:t>
            </a:r>
          </a:p>
          <a:p>
            <a:pPr marL="0" indent="0" algn="just">
              <a:lnSpc>
                <a:spcPct val="120000"/>
              </a:lnSpc>
              <a:spcBef>
                <a:spcPts val="700"/>
              </a:spcBef>
              <a:buNone/>
            </a:pPr>
            <a:r>
              <a:rPr lang="el-GR" sz="1600" b="1" u="sng" dirty="0" smtClean="0">
                <a:latin typeface="Comic Sans MS" pitchFamily="66" charset="0"/>
              </a:rPr>
              <a:t>ΣΚΟΠΟΣ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 smtClean="0">
                <a:latin typeface="Comic Sans MS" pitchFamily="66" charset="0"/>
              </a:rPr>
              <a:t>Σκοπός της παρούσας εργασίας ήταν η Διερεύνηση των Επιπτώσεων της Πανδημίας </a:t>
            </a:r>
            <a:r>
              <a:rPr lang="en-US" sz="1600" b="1" dirty="0" smtClean="0">
                <a:latin typeface="Comic Sans MS" pitchFamily="66" charset="0"/>
              </a:rPr>
              <a:t>COVID-19 </a:t>
            </a:r>
            <a:r>
              <a:rPr lang="el-GR" sz="1600" b="1" dirty="0" smtClean="0">
                <a:latin typeface="Comic Sans MS" pitchFamily="66" charset="0"/>
              </a:rPr>
              <a:t>στον Αγροτικό Πληθυσμό (ασκούντες ως κύρια επαγγελματική δραστηριότητα τη γεωργία, χωρίς να αποκλείονται και άλλες κύριες επαγγελματικές δραστηριότητες) της Π.Ε. Αχαΐας. Επιπροσθέτως, αντικείμενο της μελέτης ήταν και η διερεύνηση των παραγόντων που επέδρασαν στη ζωή των αγροτών κατά την πανδημία.</a:t>
            </a:r>
          </a:p>
          <a:p>
            <a:pPr marL="0" indent="0" algn="just">
              <a:lnSpc>
                <a:spcPct val="120000"/>
              </a:lnSpc>
              <a:spcBef>
                <a:spcPts val="700"/>
              </a:spcBef>
              <a:buNone/>
            </a:pPr>
            <a:r>
              <a:rPr lang="el-GR" sz="1600" b="1" u="sng" dirty="0" smtClean="0">
                <a:latin typeface="Comic Sans MS" pitchFamily="66" charset="0"/>
              </a:rPr>
              <a:t>ΜΕΘΟΔΟΛΟΓΙΑ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 smtClean="0">
                <a:latin typeface="Comic Sans MS" pitchFamily="66" charset="0"/>
              </a:rPr>
              <a:t>Τη χρονική περίοδο μεταξύ Απριλίου-Σεπτεμβρίου 2021 συμπληρώθηκαν 147 ερωτηματολόγια από αγρότες, αποτελούμενα από 30 ερωτήσεις κλειστού τύπου </a:t>
            </a:r>
            <a:r>
              <a:rPr lang="en-US" sz="1600" b="1" dirty="0" smtClean="0">
                <a:latin typeface="Comic Sans MS" pitchFamily="66" charset="0"/>
              </a:rPr>
              <a:t>[</a:t>
            </a:r>
            <a:r>
              <a:rPr lang="el-GR" sz="1600" b="1" dirty="0" smtClean="0">
                <a:latin typeface="Comic Sans MS" pitchFamily="66" charset="0"/>
              </a:rPr>
              <a:t>10 για γενικά δημογραφικά στοιχεία, 5 για διερεύνηση του επιπέδου δυσλειτουργικού άγχους λόγω </a:t>
            </a:r>
            <a:r>
              <a:rPr lang="el-GR" sz="1600" b="1" dirty="0" err="1" smtClean="0">
                <a:latin typeface="Comic Sans MS" pitchFamily="66" charset="0"/>
              </a:rPr>
              <a:t>κορωνοϊού</a:t>
            </a:r>
            <a:r>
              <a:rPr lang="el-GR" sz="1600" b="1" dirty="0" smtClean="0">
                <a:latin typeface="Comic Sans MS" pitchFamily="66" charset="0"/>
              </a:rPr>
              <a:t> – </a:t>
            </a:r>
            <a:r>
              <a:rPr lang="en-US" sz="1600" b="1" dirty="0" smtClean="0">
                <a:latin typeface="Comic Sans MS" pitchFamily="66" charset="0"/>
              </a:rPr>
              <a:t>CAS</a:t>
            </a:r>
            <a:r>
              <a:rPr lang="el-GR" sz="1600" b="1" dirty="0" smtClean="0">
                <a:latin typeface="Comic Sans MS" pitchFamily="66" charset="0"/>
              </a:rPr>
              <a:t>/</a:t>
            </a:r>
            <a:r>
              <a:rPr lang="el-GR" sz="1600" dirty="0" smtClean="0"/>
              <a:t>(</a:t>
            </a:r>
            <a:r>
              <a:rPr lang="el-GR" sz="1600" b="1" dirty="0" err="1" smtClean="0">
                <a:latin typeface="Comic Sans MS" pitchFamily="66" charset="0"/>
              </a:rPr>
              <a:t>Lee</a:t>
            </a:r>
            <a:r>
              <a:rPr lang="el-GR" sz="1600" b="1" dirty="0" smtClean="0">
                <a:latin typeface="Comic Sans MS" pitchFamily="66" charset="0"/>
              </a:rPr>
              <a:t>, 2020), 5 για γενικές πληροφορίες περί </a:t>
            </a:r>
            <a:r>
              <a:rPr lang="en-US" sz="1600" b="1" dirty="0" smtClean="0">
                <a:latin typeface="Comic Sans MS" pitchFamily="66" charset="0"/>
              </a:rPr>
              <a:t>COVID-19, 5 </a:t>
            </a:r>
            <a:r>
              <a:rPr lang="el-GR" sz="1600" b="1" dirty="0" smtClean="0">
                <a:latin typeface="Comic Sans MS" pitchFamily="66" charset="0"/>
              </a:rPr>
              <a:t>για τις επιπτώσεις της πανδημίας στις καθημερινές συνήθειες και 5 για τις επιπτώσεις στον οικονομικό/εργασιακό τομέα</a:t>
            </a:r>
            <a:r>
              <a:rPr lang="en-US" sz="1600" b="1" dirty="0" smtClean="0">
                <a:latin typeface="Comic Sans MS" pitchFamily="66" charset="0"/>
              </a:rPr>
              <a:t>]</a:t>
            </a:r>
            <a:r>
              <a:rPr lang="el-GR" sz="1600" b="1" dirty="0" smtClean="0">
                <a:latin typeface="Comic Sans MS" pitchFamily="66" charset="0"/>
              </a:rPr>
              <a:t>, τα οποία απαντήθηκαν από αγρότες της Π.Ε. Αχαΐας και ακολούθησε στατιστική επεξεργασία των δεδομένων (περιγραφική, έλεγχος ανεξαρτησίας </a:t>
            </a:r>
            <a:r>
              <a:rPr lang="en-US" sz="1600" b="1" dirty="0" smtClean="0">
                <a:latin typeface="Comic Sans MS" pitchFamily="66" charset="0"/>
              </a:rPr>
              <a:t>x</a:t>
            </a:r>
            <a:r>
              <a:rPr lang="en-US" sz="1600" b="1" baseline="30000" dirty="0" smtClean="0">
                <a:latin typeface="Comic Sans MS" pitchFamily="66" charset="0"/>
              </a:rPr>
              <a:t>2  -</a:t>
            </a:r>
            <a:r>
              <a:rPr lang="en-US" sz="1600" b="1" dirty="0" smtClean="0">
                <a:latin typeface="Comic Sans MS" pitchFamily="66" charset="0"/>
              </a:rPr>
              <a:t> Pearson’s chi square – </a:t>
            </a:r>
            <a:r>
              <a:rPr lang="el-GR" sz="1600" b="1" dirty="0" smtClean="0">
                <a:latin typeface="Comic Sans MS" pitchFamily="66" charset="0"/>
              </a:rPr>
              <a:t>και </a:t>
            </a:r>
            <a:r>
              <a:rPr lang="en-US" sz="1600" b="1" dirty="0" smtClean="0">
                <a:latin typeface="Comic Sans MS" pitchFamily="66" charset="0"/>
              </a:rPr>
              <a:t>Fisher’s Exact</a:t>
            </a:r>
            <a:r>
              <a:rPr lang="el-GR" sz="1600" b="1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Test </a:t>
            </a:r>
            <a:r>
              <a:rPr lang="el-GR" sz="1600" b="1" dirty="0" smtClean="0">
                <a:latin typeface="Comic Sans MS" pitchFamily="66" charset="0"/>
              </a:rPr>
              <a:t>με </a:t>
            </a:r>
            <a:r>
              <a:rPr lang="en-US" sz="1600" b="1" dirty="0" smtClean="0">
                <a:latin typeface="Comic Sans MS" pitchFamily="66" charset="0"/>
              </a:rPr>
              <a:t>p-value&lt;0</a:t>
            </a:r>
            <a:r>
              <a:rPr lang="el-GR" sz="1600" b="1" dirty="0" smtClean="0">
                <a:latin typeface="Comic Sans MS" pitchFamily="66" charset="0"/>
              </a:rPr>
              <a:t>,</a:t>
            </a:r>
            <a:r>
              <a:rPr lang="en-US" sz="1600" b="1" dirty="0" smtClean="0">
                <a:latin typeface="Comic Sans MS" pitchFamily="66" charset="0"/>
              </a:rPr>
              <a:t>05).</a:t>
            </a:r>
            <a:r>
              <a:rPr lang="el-GR" sz="1600" b="1" dirty="0" smtClean="0">
                <a:latin typeface="Comic Sans MS" pitchFamily="66" charset="0"/>
              </a:rPr>
              <a:t> Η επιλογή συμμετεχόντων στην έρευνα ήταν τυχαία από καταλόγους μελών αγροτικών συνεταιρισμών της Π.Ε. Αχαΐας και αναλογικά ανά περιφερειακή ενότητα σύμφωνα με τα στοιχεία της </a:t>
            </a:r>
            <a:r>
              <a:rPr lang="el-GR" sz="1600" b="1" dirty="0" smtClean="0">
                <a:latin typeface="Comic Sans MS" pitchFamily="66" charset="0"/>
              </a:rPr>
              <a:t>ΕΛΣΤΑΤ (Ελληνική Στατιστική Αρχή, </a:t>
            </a:r>
            <a:r>
              <a:rPr lang="el-GR" sz="1600" b="1" dirty="0" smtClean="0">
                <a:latin typeface="Comic Sans MS" pitchFamily="66" charset="0"/>
              </a:rPr>
              <a:t>2019). Το ποσοστό των συμμετεχόντων στη έρευνα αντιστοιχεί περίπου στο 1,80% του αγροτικού πληθυσμού της Π.Ε. Αχαΐας.</a:t>
            </a:r>
          </a:p>
          <a:p>
            <a:pPr marL="0" indent="0">
              <a:lnSpc>
                <a:spcPct val="120000"/>
              </a:lnSpc>
              <a:spcBef>
                <a:spcPts val="700"/>
              </a:spcBef>
              <a:buNone/>
            </a:pPr>
            <a:r>
              <a:rPr lang="el-GR" sz="1600" b="1" u="sng" dirty="0" smtClean="0">
                <a:latin typeface="Comic Sans MS" pitchFamily="66" charset="0"/>
              </a:rPr>
              <a:t>ΑΠΟΤΕΛΕΣΜΑΤΑ</a:t>
            </a:r>
          </a:p>
          <a:p>
            <a:pPr marL="0" indent="0">
              <a:lnSpc>
                <a:spcPts val="1300"/>
              </a:lnSpc>
              <a:spcBef>
                <a:spcPts val="600"/>
              </a:spcBef>
              <a:buNone/>
            </a:pPr>
            <a:endParaRPr lang="el-GR" sz="1200" b="1" u="sng" dirty="0" smtClean="0">
              <a:latin typeface="Comic Sans MS" pitchFamily="66" charset="0"/>
            </a:endParaRPr>
          </a:p>
          <a:p>
            <a:pPr marL="0" indent="0">
              <a:lnSpc>
                <a:spcPts val="1300"/>
              </a:lnSpc>
              <a:spcBef>
                <a:spcPts val="600"/>
              </a:spcBef>
              <a:buNone/>
            </a:pPr>
            <a:endParaRPr lang="el-GR" sz="1200" b="1" u="sng" dirty="0" smtClean="0">
              <a:latin typeface="Comic Sans MS" pitchFamily="66" charset="0"/>
            </a:endParaRPr>
          </a:p>
          <a:p>
            <a:pPr marL="0" indent="0">
              <a:lnSpc>
                <a:spcPts val="1300"/>
              </a:lnSpc>
              <a:spcBef>
                <a:spcPts val="600"/>
              </a:spcBef>
              <a:buNone/>
            </a:pPr>
            <a:endParaRPr lang="el-GR" sz="1200" b="1" u="sng" dirty="0" smtClean="0">
              <a:latin typeface="Comic Sans MS" pitchFamily="66" charset="0"/>
            </a:endParaRPr>
          </a:p>
          <a:p>
            <a:pPr marL="0" indent="0">
              <a:lnSpc>
                <a:spcPts val="1300"/>
              </a:lnSpc>
              <a:spcBef>
                <a:spcPts val="600"/>
              </a:spcBef>
              <a:buNone/>
            </a:pPr>
            <a:endParaRPr lang="el-GR" sz="1200" b="1" u="sng" dirty="0" smtClean="0">
              <a:latin typeface="Comic Sans MS" pitchFamily="66" charset="0"/>
            </a:endParaRPr>
          </a:p>
          <a:p>
            <a:pPr marL="0" indent="0">
              <a:lnSpc>
                <a:spcPts val="1300"/>
              </a:lnSpc>
              <a:spcBef>
                <a:spcPts val="600"/>
              </a:spcBef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100" b="1" u="sng" dirty="0" smtClean="0">
                <a:latin typeface="Comic Sans MS" pitchFamily="66" charset="0"/>
              </a:rPr>
              <a:t>ΓΡΑΦΗΜΑ 1:</a:t>
            </a:r>
            <a:r>
              <a:rPr lang="el-GR" sz="1100" b="1" dirty="0" smtClean="0">
                <a:latin typeface="Comic Sans MS" pitchFamily="66" charset="0"/>
              </a:rPr>
              <a:t> Ποσοστό αγροτών με αυξημένο</a:t>
            </a:r>
            <a:r>
              <a:rPr lang="en-US" sz="1100" b="1" dirty="0" smtClean="0">
                <a:latin typeface="Comic Sans MS" pitchFamily="66" charset="0"/>
              </a:rPr>
              <a:t> </a:t>
            </a:r>
            <a:r>
              <a:rPr lang="el-GR" sz="1100" b="1" dirty="0" smtClean="0">
                <a:latin typeface="Comic Sans MS" pitchFamily="66" charset="0"/>
              </a:rPr>
              <a:t>δυσλειτουργικό άγχος     </a:t>
            </a:r>
            <a:r>
              <a:rPr lang="en-US" sz="1100" b="1" dirty="0" smtClean="0">
                <a:latin typeface="Comic Sans MS" pitchFamily="66" charset="0"/>
              </a:rPr>
              <a:t>     </a:t>
            </a:r>
            <a:r>
              <a:rPr lang="el-GR" sz="1100" b="1" dirty="0" smtClean="0">
                <a:latin typeface="Comic Sans MS" pitchFamily="66" charset="0"/>
              </a:rPr>
              <a:t>   </a:t>
            </a:r>
            <a:r>
              <a:rPr lang="el-GR" sz="1100" b="1" u="sng" dirty="0" smtClean="0">
                <a:latin typeface="Comic Sans MS" pitchFamily="66" charset="0"/>
              </a:rPr>
              <a:t>ΓΡΑΦΗΜΑ 2:</a:t>
            </a:r>
            <a:r>
              <a:rPr lang="el-GR" sz="1100" b="1" dirty="0" smtClean="0">
                <a:latin typeface="Comic Sans MS" pitchFamily="66" charset="0"/>
              </a:rPr>
              <a:t> Ποσοστό συμμόρφωσης αγροτών με τα προτεινόμενα</a:t>
            </a:r>
            <a:r>
              <a:rPr lang="en-US" sz="1100" b="1" dirty="0" smtClean="0">
                <a:latin typeface="Comic Sans MS" pitchFamily="66" charset="0"/>
              </a:rPr>
              <a:t>              </a:t>
            </a:r>
            <a:r>
              <a:rPr lang="el-GR" sz="1100" b="1" dirty="0" smtClean="0">
                <a:latin typeface="Comic Sans MS" pitchFamily="66" charset="0"/>
              </a:rPr>
              <a:t> </a:t>
            </a:r>
            <a:r>
              <a:rPr lang="el-GR" sz="1100" b="1" u="sng" dirty="0" smtClean="0">
                <a:latin typeface="Comic Sans MS" pitchFamily="66" charset="0"/>
              </a:rPr>
              <a:t>ΓΡΑΦΗΜΑ 3:</a:t>
            </a:r>
            <a:r>
              <a:rPr lang="el-GR" sz="1100" b="1" dirty="0" smtClean="0">
                <a:latin typeface="Comic Sans MS" pitchFamily="66" charset="0"/>
              </a:rPr>
              <a:t> Μεταβολή καπνίσματος προ και κατά την πανδημία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 smtClean="0">
                <a:latin typeface="Comic Sans MS" pitchFamily="66" charset="0"/>
              </a:rPr>
              <a:t>    </a:t>
            </a:r>
            <a:r>
              <a:rPr lang="el-GR" sz="1100" b="1" dirty="0" smtClean="0">
                <a:latin typeface="Comic Sans MS" pitchFamily="66" charset="0"/>
              </a:rPr>
              <a:t>                    λόγω κ</a:t>
            </a:r>
            <a:r>
              <a:rPr lang="en-US" sz="1100" b="1" dirty="0" smtClean="0">
                <a:latin typeface="Comic Sans MS" pitchFamily="66" charset="0"/>
              </a:rPr>
              <a:t>o</a:t>
            </a:r>
            <a:r>
              <a:rPr lang="el-GR" sz="1100" b="1" dirty="0" err="1" smtClean="0">
                <a:latin typeface="Comic Sans MS" pitchFamily="66" charset="0"/>
              </a:rPr>
              <a:t>ρωνοϊού</a:t>
            </a:r>
            <a:r>
              <a:rPr lang="el-GR" sz="1100" b="1" dirty="0" smtClean="0">
                <a:latin typeface="Comic Sans MS" pitchFamily="66" charset="0"/>
              </a:rPr>
              <a:t> (</a:t>
            </a:r>
            <a:r>
              <a:rPr lang="en-US" sz="1100" b="1" dirty="0" smtClean="0">
                <a:latin typeface="Comic Sans MS" pitchFamily="66" charset="0"/>
              </a:rPr>
              <a:t>CAS&gt;9)</a:t>
            </a:r>
            <a:r>
              <a:rPr lang="el-GR" sz="1100" b="1" dirty="0" smtClean="0">
                <a:latin typeface="Comic Sans MS" pitchFamily="66" charset="0"/>
              </a:rPr>
              <a:t>          </a:t>
            </a:r>
            <a:r>
              <a:rPr lang="en-US" sz="1100" b="1" dirty="0" smtClean="0">
                <a:latin typeface="Comic Sans MS" pitchFamily="66" charset="0"/>
              </a:rPr>
              <a:t>        </a:t>
            </a:r>
            <a:r>
              <a:rPr lang="el-GR" sz="1100" b="1" dirty="0" smtClean="0">
                <a:latin typeface="Comic Sans MS" pitchFamily="66" charset="0"/>
              </a:rPr>
              <a:t>                     </a:t>
            </a:r>
            <a:r>
              <a:rPr lang="en-US" sz="1100" b="1" dirty="0" smtClean="0">
                <a:latin typeface="Comic Sans MS" pitchFamily="66" charset="0"/>
              </a:rPr>
              <a:t> </a:t>
            </a:r>
            <a:r>
              <a:rPr lang="el-GR" sz="1100" b="1" dirty="0" smtClean="0">
                <a:latin typeface="Comic Sans MS" pitchFamily="66" charset="0"/>
              </a:rPr>
              <a:t>       μέτρα προφύλαξης κατά της </a:t>
            </a:r>
            <a:r>
              <a:rPr lang="en-US" sz="1100" b="1" dirty="0" smtClean="0">
                <a:latin typeface="Comic Sans MS" pitchFamily="66" charset="0"/>
              </a:rPr>
              <a:t>COVID-19</a:t>
            </a:r>
            <a:r>
              <a:rPr lang="el-GR" sz="1100" b="1" dirty="0" smtClean="0">
                <a:latin typeface="Comic Sans MS" pitchFamily="66" charset="0"/>
              </a:rPr>
              <a:t>             </a:t>
            </a:r>
            <a:r>
              <a:rPr lang="en-US" sz="1100" b="1" dirty="0" smtClean="0">
                <a:latin typeface="Comic Sans MS" pitchFamily="66" charset="0"/>
              </a:rPr>
              <a:t>                    </a:t>
            </a:r>
            <a:r>
              <a:rPr lang="el-GR" sz="1100" b="1" dirty="0" smtClean="0">
                <a:latin typeface="Comic Sans MS" pitchFamily="66" charset="0"/>
              </a:rPr>
              <a:t>                            </a:t>
            </a:r>
            <a:r>
              <a:rPr lang="en-US" sz="1100" b="1" dirty="0" smtClean="0">
                <a:latin typeface="Comic Sans MS" pitchFamily="66" charset="0"/>
              </a:rPr>
              <a:t>COVID-19</a:t>
            </a:r>
            <a:endParaRPr lang="el-GR" sz="1100" b="1" dirty="0" smtClean="0">
              <a:latin typeface="Comic Sans MS" pitchFamily="66" charset="0"/>
            </a:endParaRPr>
          </a:p>
        </p:txBody>
      </p:sp>
      <p:sp>
        <p:nvSpPr>
          <p:cNvPr id="15362" name="AutoShape 2" descr="Πανελλήνιο Συνέδριο Δημόσιας Υγείας 2022 - ΣΥΝΕΔΡΙΑ - Free Spirit -  Επικοινωνία - Οργάνωση Εκδηλώσεων - Ταξίδια"/>
          <p:cNvSpPr>
            <a:spLocks noChangeAspect="1" noChangeArrowheads="1"/>
          </p:cNvSpPr>
          <p:nvPr/>
        </p:nvSpPr>
        <p:spPr bwMode="auto">
          <a:xfrm>
            <a:off x="155575" y="-777479"/>
            <a:ext cx="1619250" cy="162163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5">
            <a:extLst>
              <a:ext uri="{FF2B5EF4-FFF2-40B4-BE49-F238E27FC236}">
                <a16:creationId xmlns="" xmlns:a16="http://schemas.microsoft.com/office/drawing/2014/main" id="{A45B280A-581C-4281-B755-5F93FA0C4B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492"/>
            <a:ext cx="968452" cy="378042"/>
          </a:xfrm>
          <a:prstGeom prst="rect">
            <a:avLst/>
          </a:prstGeom>
        </p:spPr>
      </p:pic>
      <p:pic>
        <p:nvPicPr>
          <p:cNvPr id="10" name="9 - Εικόνα"/>
          <p:cNvPicPr>
            <a:picLocks noChangeAspect="1"/>
          </p:cNvPicPr>
          <p:nvPr/>
        </p:nvPicPr>
        <p:blipFill>
          <a:blip r:embed="rId5" cstate="print"/>
          <a:srcRect t="14148" r="80705" b="72669"/>
          <a:stretch>
            <a:fillRect/>
          </a:stretch>
        </p:blipFill>
        <p:spPr bwMode="auto">
          <a:xfrm>
            <a:off x="7596336" y="249492"/>
            <a:ext cx="972000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/>
          <p:cNvPicPr preferRelativeResize="0">
            <a:picLocks/>
          </p:cNvPicPr>
          <p:nvPr/>
        </p:nvPicPr>
        <p:blipFill>
          <a:blip r:embed="rId6" cstate="print"/>
          <a:srcRect l="19617" t="22011" r="36842" b="22283"/>
          <a:stretch>
            <a:fillRect/>
          </a:stretch>
        </p:blipFill>
        <p:spPr bwMode="auto">
          <a:xfrm>
            <a:off x="611560" y="3579862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/>
          <p:cNvPicPr preferRelativeResize="0">
            <a:picLocks noChangeAspect="1"/>
          </p:cNvPicPr>
          <p:nvPr/>
        </p:nvPicPr>
        <p:blipFill>
          <a:blip r:embed="rId7" cstate="print"/>
          <a:srcRect l="20415" t="16576" r="26954" b="22011"/>
          <a:stretch>
            <a:fillRect/>
          </a:stretch>
        </p:blipFill>
        <p:spPr bwMode="auto">
          <a:xfrm>
            <a:off x="3491880" y="3579862"/>
            <a:ext cx="215996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/>
          <p:cNvPicPr preferRelativeResize="0">
            <a:picLocks noChangeAspect="1"/>
          </p:cNvPicPr>
          <p:nvPr/>
        </p:nvPicPr>
        <p:blipFill>
          <a:blip r:embed="rId8" cstate="print"/>
          <a:srcRect l="4944" t="9264" r="31100" b="3542"/>
          <a:stretch>
            <a:fillRect/>
          </a:stretch>
        </p:blipFill>
        <p:spPr bwMode="auto">
          <a:xfrm>
            <a:off x="6300192" y="3579862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ultiple viruses floating around 3D render of multiple viruses floating around, light green in color, coronavirus coronavirus stock pictures, royalty-free photos &amp; images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 t="6671" b="9943"/>
          <a:stretch>
            <a:fillRect/>
          </a:stretch>
        </p:blipFill>
        <p:spPr bwMode="auto">
          <a:xfrm>
            <a:off x="0" y="0"/>
            <a:ext cx="9252520" cy="5143500"/>
          </a:xfrm>
          <a:prstGeom prst="rect">
            <a:avLst/>
          </a:prstGeom>
          <a:noFill/>
        </p:spPr>
      </p:pic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07504" y="1113588"/>
            <a:ext cx="8856984" cy="441049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l-GR" sz="1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US" sz="100" b="1" u="sng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100" b="1" dirty="0" smtClean="0">
              <a:latin typeface="Comic Sans MS" pitchFamily="66" charset="0"/>
            </a:endParaRPr>
          </a:p>
          <a:p>
            <a:pPr marL="1168400" indent="-1168400">
              <a:spcBef>
                <a:spcPts val="0"/>
              </a:spcBef>
              <a:buNone/>
            </a:pPr>
            <a:r>
              <a:rPr lang="el-GR" sz="1000" b="1" dirty="0" smtClean="0">
                <a:latin typeface="Comic Sans MS" pitchFamily="66" charset="0"/>
              </a:rPr>
              <a:t>         </a:t>
            </a:r>
            <a:r>
              <a:rPr lang="el-GR" sz="700" b="1" u="sng" dirty="0" smtClean="0">
                <a:latin typeface="Comic Sans MS" pitchFamily="66" charset="0"/>
              </a:rPr>
              <a:t>ΓΡΑΦΗΜΑ 4:</a:t>
            </a:r>
            <a:r>
              <a:rPr lang="el-GR" sz="700" b="1" dirty="0" smtClean="0">
                <a:latin typeface="Comic Sans MS" pitchFamily="66" charset="0"/>
              </a:rPr>
              <a:t> Μεταβολή ωρών ύπνου προ &amp; </a:t>
            </a:r>
            <a:r>
              <a:rPr lang="en-US" sz="700" b="1" dirty="0" smtClean="0">
                <a:latin typeface="Comic Sans MS" pitchFamily="66" charset="0"/>
              </a:rPr>
              <a:t> </a:t>
            </a:r>
            <a:r>
              <a:rPr lang="el-GR" sz="700" b="1" dirty="0" smtClean="0">
                <a:latin typeface="Comic Sans MS" pitchFamily="66" charset="0"/>
              </a:rPr>
              <a:t>κατά την                                </a:t>
            </a:r>
            <a:r>
              <a:rPr lang="el-GR" sz="700" b="1" u="sng" dirty="0" smtClean="0">
                <a:latin typeface="Comic Sans MS" pitchFamily="66" charset="0"/>
              </a:rPr>
              <a:t>ΓΡΑΦΗΜΑ 5:</a:t>
            </a:r>
            <a:r>
              <a:rPr lang="el-GR" sz="700" b="1" dirty="0" smtClean="0">
                <a:latin typeface="Comic Sans MS" pitchFamily="66" charset="0"/>
              </a:rPr>
              <a:t> Μεταβολή συχνότητας σωματικής άσκησης                               </a:t>
            </a:r>
            <a:r>
              <a:rPr lang="el-GR" sz="700" b="1" u="sng" dirty="0" smtClean="0">
                <a:latin typeface="Comic Sans MS" pitchFamily="66" charset="0"/>
              </a:rPr>
              <a:t>ΓΡΑΦΗΜΑ 6:</a:t>
            </a:r>
            <a:r>
              <a:rPr lang="el-GR" sz="700" b="1" dirty="0" smtClean="0">
                <a:latin typeface="Comic Sans MS" pitchFamily="66" charset="0"/>
              </a:rPr>
              <a:t> Μεταβολή ποσότητας καταναλισκόμενου </a:t>
            </a:r>
          </a:p>
          <a:p>
            <a:pPr marL="1168400" indent="-1168400">
              <a:spcBef>
                <a:spcPts val="0"/>
              </a:spcBef>
              <a:buNone/>
            </a:pPr>
            <a:r>
              <a:rPr lang="el-GR" sz="700" b="1" dirty="0" smtClean="0">
                <a:latin typeface="Comic Sans MS" pitchFamily="66" charset="0"/>
              </a:rPr>
              <a:t>                              πανδημία </a:t>
            </a:r>
            <a:r>
              <a:rPr lang="en-US" sz="700" b="1" dirty="0" smtClean="0">
                <a:latin typeface="Comic Sans MS" pitchFamily="66" charset="0"/>
              </a:rPr>
              <a:t>COVID-19</a:t>
            </a:r>
            <a:r>
              <a:rPr lang="el-GR" sz="700" b="1" dirty="0" smtClean="0">
                <a:latin typeface="Comic Sans MS" pitchFamily="66" charset="0"/>
              </a:rPr>
              <a:t>                                                            προ &amp; κατά την πανδημία </a:t>
            </a:r>
            <a:r>
              <a:rPr lang="en-US" sz="700" b="1" dirty="0" smtClean="0">
                <a:latin typeface="Comic Sans MS" pitchFamily="66" charset="0"/>
              </a:rPr>
              <a:t>COVID-19</a:t>
            </a:r>
            <a:r>
              <a:rPr lang="el-GR" sz="700" b="1" dirty="0" smtClean="0">
                <a:latin typeface="Comic Sans MS" pitchFamily="66" charset="0"/>
              </a:rPr>
              <a:t>                                                        φαγητού μεταξύ </a:t>
            </a:r>
            <a:r>
              <a:rPr lang="en-US" sz="700" b="1" dirty="0" smtClean="0">
                <a:latin typeface="Comic Sans MS" pitchFamily="66" charset="0"/>
              </a:rPr>
              <a:t>2019-2020</a:t>
            </a:r>
            <a:r>
              <a:rPr lang="el-GR" sz="700" b="1" dirty="0" smtClean="0">
                <a:latin typeface="Comic Sans MS" pitchFamily="66" charset="0"/>
              </a:rPr>
              <a:t>               </a:t>
            </a: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n-US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n-US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700" b="1" dirty="0" smtClean="0">
                <a:latin typeface="Comic Sans MS" pitchFamily="66" charset="0"/>
              </a:rPr>
              <a:t>           </a:t>
            </a:r>
            <a:r>
              <a:rPr lang="el-GR" sz="700" b="1" dirty="0" smtClean="0">
                <a:latin typeface="Comic Sans MS" pitchFamily="66" charset="0"/>
              </a:rPr>
              <a:t> </a:t>
            </a:r>
            <a:r>
              <a:rPr lang="en-US" sz="700" b="1" dirty="0" smtClean="0">
                <a:latin typeface="Comic Sans MS" pitchFamily="66" charset="0"/>
              </a:rPr>
              <a:t> </a:t>
            </a:r>
            <a:r>
              <a:rPr lang="el-GR" sz="700" b="1" dirty="0" smtClean="0">
                <a:latin typeface="Comic Sans MS" pitchFamily="66" charset="0"/>
              </a:rPr>
              <a:t> </a:t>
            </a:r>
            <a:r>
              <a:rPr lang="el-GR" sz="700" b="1" u="sng" dirty="0" smtClean="0">
                <a:latin typeface="Comic Sans MS" pitchFamily="66" charset="0"/>
              </a:rPr>
              <a:t>ΓΡΑΦΗΜΑ 7:</a:t>
            </a:r>
            <a:r>
              <a:rPr lang="el-GR" sz="700" b="1" dirty="0" smtClean="0">
                <a:latin typeface="Comic Sans MS" pitchFamily="66" charset="0"/>
              </a:rPr>
              <a:t> Μεταβολή ποσότητας καταναλισκόμενου           </a:t>
            </a:r>
            <a:r>
              <a:rPr lang="en-US" sz="700" b="1" dirty="0" smtClean="0">
                <a:latin typeface="Comic Sans MS" pitchFamily="66" charset="0"/>
              </a:rPr>
              <a:t>                        </a:t>
            </a:r>
            <a:r>
              <a:rPr lang="el-GR" sz="700" b="1" dirty="0" smtClean="0">
                <a:latin typeface="Comic Sans MS" pitchFamily="66" charset="0"/>
              </a:rPr>
              <a:t> </a:t>
            </a:r>
            <a:r>
              <a:rPr lang="el-GR" sz="700" b="1" u="sng" dirty="0" smtClean="0">
                <a:latin typeface="Comic Sans MS" pitchFamily="66" charset="0"/>
              </a:rPr>
              <a:t>ΓΡΑΦΗΜΑ 8:</a:t>
            </a:r>
            <a:r>
              <a:rPr lang="el-GR" sz="700" b="1" dirty="0" smtClean="0">
                <a:latin typeface="Comic Sans MS" pitchFamily="66" charset="0"/>
              </a:rPr>
              <a:t> Μεταβολή εισοδήματος εξαιτίας  της </a:t>
            </a:r>
            <a:r>
              <a:rPr lang="en-US" sz="700" b="1" dirty="0" smtClean="0">
                <a:latin typeface="Comic Sans MS" pitchFamily="66" charset="0"/>
              </a:rPr>
              <a:t>                                </a:t>
            </a:r>
            <a:r>
              <a:rPr lang="el-GR" sz="700" b="1" u="sng" dirty="0" smtClean="0">
                <a:latin typeface="Comic Sans MS" pitchFamily="66" charset="0"/>
              </a:rPr>
              <a:t>ΓΡΑΦΗΜΑ 9:</a:t>
            </a:r>
            <a:r>
              <a:rPr lang="el-GR" sz="700" b="1" dirty="0" smtClean="0">
                <a:latin typeface="Comic Sans MS" pitchFamily="66" charset="0"/>
              </a:rPr>
              <a:t> Δυσκολία εύρεσης εργατικών χεριών</a:t>
            </a:r>
          </a:p>
          <a:p>
            <a:pPr>
              <a:spcBef>
                <a:spcPts val="0"/>
              </a:spcBef>
              <a:buNone/>
            </a:pPr>
            <a:r>
              <a:rPr lang="el-GR" sz="700" b="1" dirty="0" smtClean="0">
                <a:latin typeface="Comic Sans MS" pitchFamily="66" charset="0"/>
              </a:rPr>
              <a:t>               </a:t>
            </a:r>
            <a:r>
              <a:rPr lang="en-US" sz="700" b="1" dirty="0" smtClean="0">
                <a:latin typeface="Comic Sans MS" pitchFamily="66" charset="0"/>
              </a:rPr>
              <a:t>             </a:t>
            </a:r>
            <a:r>
              <a:rPr lang="el-GR" sz="700" b="1" dirty="0" smtClean="0">
                <a:latin typeface="Comic Sans MS" pitchFamily="66" charset="0"/>
              </a:rPr>
              <a:t>αλκοόλ μεταξύ 2019 &amp; 2020                                       </a:t>
            </a:r>
            <a:r>
              <a:rPr lang="en-US" sz="700" b="1" dirty="0" smtClean="0">
                <a:latin typeface="Comic Sans MS" pitchFamily="66" charset="0"/>
              </a:rPr>
              <a:t>                         </a:t>
            </a:r>
            <a:r>
              <a:rPr lang="el-GR" sz="700" b="1" dirty="0" smtClean="0">
                <a:latin typeface="Comic Sans MS" pitchFamily="66" charset="0"/>
              </a:rPr>
              <a:t>πανδημίας </a:t>
            </a:r>
            <a:r>
              <a:rPr lang="en-US" sz="700" b="1" dirty="0" smtClean="0">
                <a:latin typeface="Comic Sans MS" pitchFamily="66" charset="0"/>
              </a:rPr>
              <a:t>COVID-19</a:t>
            </a:r>
            <a:r>
              <a:rPr lang="el-GR" sz="700" b="1" dirty="0" smtClean="0">
                <a:latin typeface="Comic Sans MS" pitchFamily="66" charset="0"/>
              </a:rPr>
              <a:t> </a:t>
            </a:r>
            <a:r>
              <a:rPr lang="en-US" sz="700" b="1" dirty="0" smtClean="0">
                <a:latin typeface="Comic Sans MS" pitchFamily="66" charset="0"/>
              </a:rPr>
              <a:t>                                                         </a:t>
            </a:r>
            <a:r>
              <a:rPr lang="el-GR" sz="700" b="1" dirty="0" smtClean="0">
                <a:latin typeface="Comic Sans MS" pitchFamily="66" charset="0"/>
              </a:rPr>
              <a:t>εξαιτίας της πανδημίας</a:t>
            </a:r>
            <a:r>
              <a:rPr lang="en-US" sz="700" b="1" dirty="0" smtClean="0">
                <a:latin typeface="Comic Sans MS" pitchFamily="66" charset="0"/>
              </a:rPr>
              <a:t> COVID-19</a:t>
            </a: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700" b="1" dirty="0" smtClean="0">
                <a:latin typeface="Comic Sans MS" pitchFamily="66" charset="0"/>
              </a:rPr>
              <a:t>  </a:t>
            </a: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n-US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n-US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1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l-GR" sz="700" b="1" dirty="0" smtClean="0">
                <a:latin typeface="Comic Sans MS" pitchFamily="66" charset="0"/>
              </a:rPr>
              <a:t>           </a:t>
            </a:r>
            <a:r>
              <a:rPr lang="el-GR" sz="700" b="1" u="sng" dirty="0" smtClean="0">
                <a:latin typeface="Comic Sans MS" pitchFamily="66" charset="0"/>
              </a:rPr>
              <a:t>ΓΡΑΦΗΜΑ 10:</a:t>
            </a:r>
            <a:r>
              <a:rPr lang="el-GR" sz="700" b="1" dirty="0" smtClean="0">
                <a:latin typeface="Comic Sans MS" pitchFamily="66" charset="0"/>
              </a:rPr>
              <a:t> Επίδραση του φύλου στη συμμόρφωση  με τα                         </a:t>
            </a:r>
            <a:r>
              <a:rPr lang="el-GR" sz="700" b="1" u="sng" dirty="0" smtClean="0">
                <a:latin typeface="Comic Sans MS" pitchFamily="66" charset="0"/>
              </a:rPr>
              <a:t>ΓΡΑΦΗΜΑ 11:</a:t>
            </a:r>
            <a:r>
              <a:rPr lang="el-GR" sz="700" b="1" dirty="0" smtClean="0">
                <a:latin typeface="Comic Sans MS" pitchFamily="66" charset="0"/>
              </a:rPr>
              <a:t> Επίδραση του τόπου διαμονής στη</a:t>
            </a:r>
            <a:r>
              <a:rPr lang="en-US" sz="700" b="1" dirty="0" smtClean="0">
                <a:latin typeface="Comic Sans MS" pitchFamily="66" charset="0"/>
              </a:rPr>
              <a:t> </a:t>
            </a:r>
            <a:r>
              <a:rPr lang="el-GR" sz="700" b="1" dirty="0" smtClean="0">
                <a:latin typeface="Comic Sans MS" pitchFamily="66" charset="0"/>
              </a:rPr>
              <a:t>συμμόρφωση                     </a:t>
            </a:r>
            <a:r>
              <a:rPr lang="el-GR" sz="700" b="1" u="sng" dirty="0" smtClean="0">
                <a:latin typeface="Comic Sans MS" pitchFamily="66" charset="0"/>
              </a:rPr>
              <a:t>ΓΡΑΦΗΜΑ 12:</a:t>
            </a:r>
            <a:r>
              <a:rPr lang="el-GR" sz="700" b="1" dirty="0" smtClean="0">
                <a:latin typeface="Comic Sans MS" pitchFamily="66" charset="0"/>
              </a:rPr>
              <a:t> Επίδραση της έκτασης καλλιέργειας στην μεταβολή </a:t>
            </a:r>
          </a:p>
          <a:p>
            <a:pPr>
              <a:spcBef>
                <a:spcPts val="0"/>
              </a:spcBef>
              <a:buNone/>
            </a:pPr>
            <a:r>
              <a:rPr lang="el-GR" sz="700" b="1" dirty="0" smtClean="0">
                <a:latin typeface="Comic Sans MS" pitchFamily="66" charset="0"/>
              </a:rPr>
              <a:t>  </a:t>
            </a:r>
            <a:r>
              <a:rPr lang="en-US" sz="700" b="1" dirty="0" smtClean="0">
                <a:latin typeface="Comic Sans MS" pitchFamily="66" charset="0"/>
              </a:rPr>
              <a:t>  </a:t>
            </a:r>
            <a:r>
              <a:rPr lang="el-GR" sz="700" b="1" dirty="0" smtClean="0">
                <a:latin typeface="Comic Sans MS" pitchFamily="66" charset="0"/>
              </a:rPr>
              <a:t>   </a:t>
            </a:r>
            <a:r>
              <a:rPr lang="en-US" sz="700" b="1" dirty="0" smtClean="0">
                <a:latin typeface="Comic Sans MS" pitchFamily="66" charset="0"/>
              </a:rPr>
              <a:t> </a:t>
            </a:r>
            <a:r>
              <a:rPr lang="el-GR" sz="700" b="1" dirty="0" smtClean="0">
                <a:latin typeface="Comic Sans MS" pitchFamily="66" charset="0"/>
              </a:rPr>
              <a:t>προτεινόμενα μέτρα προφύλαξης του Ε.Ο.Δ.Υ. (</a:t>
            </a:r>
            <a:r>
              <a:rPr lang="en-US" sz="700" b="1" dirty="0" smtClean="0">
                <a:latin typeface="Comic Sans MS" pitchFamily="66" charset="0"/>
              </a:rPr>
              <a:t>p-value=0,003)</a:t>
            </a:r>
            <a:r>
              <a:rPr lang="el-GR" sz="700" b="1" dirty="0" smtClean="0">
                <a:latin typeface="Comic Sans MS" pitchFamily="66" charset="0"/>
              </a:rPr>
              <a:t>                    με τα προτεινόμενα μέτρα προφύλαξης του Ε.Ο.Δ.Υ. (</a:t>
            </a:r>
            <a:r>
              <a:rPr lang="en-US" sz="700" b="1" dirty="0" smtClean="0">
                <a:latin typeface="Comic Sans MS" pitchFamily="66" charset="0"/>
              </a:rPr>
              <a:t>p-value=0,019)</a:t>
            </a:r>
            <a:r>
              <a:rPr lang="el-GR" sz="700" b="1" dirty="0" smtClean="0">
                <a:latin typeface="Comic Sans MS" pitchFamily="66" charset="0"/>
              </a:rPr>
              <a:t>                   του εισοδήματος εξαιτίας της πανδημίας (</a:t>
            </a:r>
            <a:r>
              <a:rPr lang="en-US" sz="700" b="1" dirty="0" smtClean="0">
                <a:latin typeface="Comic Sans MS" pitchFamily="66" charset="0"/>
              </a:rPr>
              <a:t>p-value=0,045)</a:t>
            </a:r>
            <a:endParaRPr lang="el-GR" sz="7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l-GR" sz="700" b="1" dirty="0" smtClean="0">
              <a:latin typeface="Comic Sans MS" pitchFamily="66" charset="0"/>
            </a:endParaRPr>
          </a:p>
        </p:txBody>
      </p:sp>
      <p:pic>
        <p:nvPicPr>
          <p:cNvPr id="13" name="12 - Εικόνα"/>
          <p:cNvPicPr preferRelativeResize="0">
            <a:picLocks noChangeAspect="1"/>
          </p:cNvPicPr>
          <p:nvPr/>
        </p:nvPicPr>
        <p:blipFill>
          <a:blip r:embed="rId3" cstate="print"/>
          <a:srcRect l="5263" t="9239" r="30941" b="7609"/>
          <a:stretch>
            <a:fillRect/>
          </a:stretch>
        </p:blipFill>
        <p:spPr bwMode="auto">
          <a:xfrm>
            <a:off x="539552" y="123478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/>
          <p:cNvPicPr>
            <a:picLocks noChangeAspect="1"/>
          </p:cNvPicPr>
          <p:nvPr/>
        </p:nvPicPr>
        <p:blipFill>
          <a:blip r:embed="rId4" cstate="print"/>
          <a:srcRect l="6220" t="8992" r="31101" b="7902"/>
          <a:stretch>
            <a:fillRect/>
          </a:stretch>
        </p:blipFill>
        <p:spPr bwMode="auto">
          <a:xfrm>
            <a:off x="3563888" y="123478"/>
            <a:ext cx="216000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/>
          <p:cNvPicPr preferRelativeResize="0">
            <a:picLocks noChangeAspect="1"/>
          </p:cNvPicPr>
          <p:nvPr/>
        </p:nvPicPr>
        <p:blipFill>
          <a:blip r:embed="rId5" cstate="print"/>
          <a:srcRect l="17703" t="20924" r="18501" b="15761"/>
          <a:stretch>
            <a:fillRect/>
          </a:stretch>
        </p:blipFill>
        <p:spPr bwMode="auto">
          <a:xfrm>
            <a:off x="6516216" y="123478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/>
          <p:cNvPicPr preferRelativeResize="0">
            <a:picLocks noChangeAspect="1"/>
          </p:cNvPicPr>
          <p:nvPr/>
        </p:nvPicPr>
        <p:blipFill>
          <a:blip r:embed="rId6" cstate="print"/>
          <a:srcRect l="17703" t="17935" r="18022" b="16576"/>
          <a:stretch>
            <a:fillRect/>
          </a:stretch>
        </p:blipFill>
        <p:spPr bwMode="auto">
          <a:xfrm>
            <a:off x="539552" y="1779662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/>
          <p:cNvPicPr preferRelativeResize="0">
            <a:picLocks noChangeAspect="1"/>
          </p:cNvPicPr>
          <p:nvPr/>
        </p:nvPicPr>
        <p:blipFill>
          <a:blip r:embed="rId7" cstate="print"/>
          <a:srcRect l="16747" t="19565" r="20255" b="16848"/>
          <a:stretch>
            <a:fillRect/>
          </a:stretch>
        </p:blipFill>
        <p:spPr bwMode="auto">
          <a:xfrm>
            <a:off x="6516216" y="1779662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/>
          <p:cNvPicPr preferRelativeResize="0">
            <a:picLocks/>
          </p:cNvPicPr>
          <p:nvPr/>
        </p:nvPicPr>
        <p:blipFill>
          <a:blip r:embed="rId8" cstate="print"/>
          <a:srcRect l="3509" t="8152" r="29984" b="4620"/>
          <a:stretch>
            <a:fillRect/>
          </a:stretch>
        </p:blipFill>
        <p:spPr bwMode="auto">
          <a:xfrm>
            <a:off x="539552" y="3435846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/>
          <p:cNvPicPr preferRelativeResize="0">
            <a:picLocks noChangeAspect="1"/>
          </p:cNvPicPr>
          <p:nvPr/>
        </p:nvPicPr>
        <p:blipFill>
          <a:blip r:embed="rId9" cstate="print"/>
          <a:srcRect l="10686" t="8171" r="38596"/>
          <a:stretch>
            <a:fillRect/>
          </a:stretch>
        </p:blipFill>
        <p:spPr bwMode="auto">
          <a:xfrm>
            <a:off x="3563888" y="3435846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/>
          <p:cNvPicPr preferRelativeResize="0">
            <a:picLocks noChangeAspect="1"/>
          </p:cNvPicPr>
          <p:nvPr/>
        </p:nvPicPr>
        <p:blipFill>
          <a:blip r:embed="rId10" cstate="print"/>
          <a:srcRect l="3828" t="8100" r="31100" b="2492"/>
          <a:stretch>
            <a:fillRect/>
          </a:stretch>
        </p:blipFill>
        <p:spPr bwMode="auto">
          <a:xfrm>
            <a:off x="6516216" y="3435846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/>
          <p:cNvPicPr preferRelativeResize="0">
            <a:picLocks/>
          </p:cNvPicPr>
          <p:nvPr/>
        </p:nvPicPr>
        <p:blipFill>
          <a:blip r:embed="rId11" cstate="print"/>
          <a:srcRect l="17857" t="20380" r="20440" b="15761"/>
          <a:stretch>
            <a:fillRect/>
          </a:stretch>
        </p:blipFill>
        <p:spPr bwMode="auto">
          <a:xfrm>
            <a:off x="3563888" y="1779662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ultiple viruses floating around 3D render of multiple viruses floating around, light green in color, coronavirus coronavirus stock pictures, royalty-free photos &amp; images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 t="6671" b="9943"/>
          <a:stretch>
            <a:fillRect/>
          </a:stretch>
        </p:blipFill>
        <p:spPr bwMode="auto">
          <a:xfrm>
            <a:off x="0" y="0"/>
            <a:ext cx="9252520" cy="5143500"/>
          </a:xfrm>
          <a:prstGeom prst="rect">
            <a:avLst/>
          </a:prstGeom>
          <a:noFill/>
        </p:spPr>
      </p:pic>
      <p:pic>
        <p:nvPicPr>
          <p:cNvPr id="10" name="9 - Εικόνα"/>
          <p:cNvPicPr preferRelativeResize="0">
            <a:picLocks noChangeAspect="1"/>
          </p:cNvPicPr>
          <p:nvPr/>
        </p:nvPicPr>
        <p:blipFill>
          <a:blip r:embed="rId3" cstate="print"/>
          <a:srcRect l="3190" t="8152" r="28549" b="2989"/>
          <a:stretch>
            <a:fillRect/>
          </a:stretch>
        </p:blipFill>
        <p:spPr bwMode="auto">
          <a:xfrm>
            <a:off x="1547664" y="123478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 preferRelativeResize="0">
            <a:picLocks noChangeAspect="1"/>
          </p:cNvPicPr>
          <p:nvPr/>
        </p:nvPicPr>
        <p:blipFill>
          <a:blip r:embed="rId4" cstate="print"/>
          <a:srcRect l="3828" t="9511" r="22329" b="4891"/>
          <a:stretch>
            <a:fillRect/>
          </a:stretch>
        </p:blipFill>
        <p:spPr bwMode="auto">
          <a:xfrm>
            <a:off x="5292080" y="123478"/>
            <a:ext cx="216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395536" y="915566"/>
            <a:ext cx="8496944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latin typeface="Comic Sans MS" pitchFamily="66" charset="0"/>
              </a:rPr>
              <a:t>                    </a:t>
            </a:r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endParaRPr lang="en-US" sz="100" b="1" dirty="0" smtClean="0">
              <a:latin typeface="Comic Sans MS" pitchFamily="66" charset="0"/>
            </a:endParaRPr>
          </a:p>
          <a:p>
            <a:r>
              <a:rPr lang="en-US" sz="600" b="1" dirty="0" smtClean="0">
                <a:latin typeface="Comic Sans MS" pitchFamily="66" charset="0"/>
              </a:rPr>
              <a:t>                           </a:t>
            </a:r>
            <a:r>
              <a:rPr lang="el-GR" sz="600" b="1" dirty="0" smtClean="0">
                <a:latin typeface="Comic Sans MS" pitchFamily="66" charset="0"/>
              </a:rPr>
              <a:t> </a:t>
            </a:r>
            <a:r>
              <a:rPr lang="el-GR" sz="600" b="1" u="sng" dirty="0" smtClean="0">
                <a:latin typeface="Comic Sans MS" pitchFamily="66" charset="0"/>
              </a:rPr>
              <a:t>ΓΡΑΦΗΜΑ 13:</a:t>
            </a:r>
            <a:r>
              <a:rPr lang="el-GR" sz="600" b="1" dirty="0" smtClean="0">
                <a:latin typeface="Comic Sans MS" pitchFamily="66" charset="0"/>
              </a:rPr>
              <a:t> Επίδραση του είδους καλλιέργειας στην</a:t>
            </a:r>
            <a:r>
              <a:rPr lang="en-US" sz="600" b="1" dirty="0" smtClean="0">
                <a:latin typeface="Comic Sans MS" pitchFamily="66" charset="0"/>
              </a:rPr>
              <a:t> </a:t>
            </a:r>
            <a:r>
              <a:rPr lang="el-GR" sz="600" b="1" dirty="0" smtClean="0">
                <a:latin typeface="Comic Sans MS" pitchFamily="66" charset="0"/>
              </a:rPr>
              <a:t>αλλαγή τρόπου</a:t>
            </a:r>
            <a:r>
              <a:rPr lang="en-US" sz="600" b="1" dirty="0" smtClean="0">
                <a:latin typeface="Comic Sans MS" pitchFamily="66" charset="0"/>
              </a:rPr>
              <a:t>                   </a:t>
            </a:r>
            <a:r>
              <a:rPr lang="el-GR" sz="600" b="1" dirty="0" smtClean="0">
                <a:latin typeface="Comic Sans MS" pitchFamily="66" charset="0"/>
              </a:rPr>
              <a:t>                   </a:t>
            </a:r>
            <a:r>
              <a:rPr lang="en-US" sz="600" b="1" dirty="0" smtClean="0">
                <a:latin typeface="Comic Sans MS" pitchFamily="66" charset="0"/>
              </a:rPr>
              <a:t> </a:t>
            </a:r>
            <a:r>
              <a:rPr lang="el-GR" sz="600" b="1" u="sng" dirty="0" smtClean="0">
                <a:latin typeface="Comic Sans MS" pitchFamily="66" charset="0"/>
              </a:rPr>
              <a:t>ΓΡΑΦΗΜΑ 14:</a:t>
            </a:r>
            <a:r>
              <a:rPr lang="el-GR" sz="600" b="1" dirty="0" smtClean="0">
                <a:latin typeface="Comic Sans MS" pitchFamily="66" charset="0"/>
              </a:rPr>
              <a:t> Επίδραση του τόπου διαμονής στην</a:t>
            </a:r>
            <a:r>
              <a:rPr lang="en-US" sz="600" b="1" dirty="0" smtClean="0">
                <a:latin typeface="Comic Sans MS" pitchFamily="66" charset="0"/>
              </a:rPr>
              <a:t> </a:t>
            </a:r>
            <a:r>
              <a:rPr lang="el-GR" sz="600" b="1" dirty="0" smtClean="0">
                <a:latin typeface="Comic Sans MS" pitchFamily="66" charset="0"/>
              </a:rPr>
              <a:t>αλλαγή τρόπου</a:t>
            </a:r>
            <a:r>
              <a:rPr lang="en-US" sz="600" b="1" dirty="0" smtClean="0">
                <a:latin typeface="Comic Sans MS" pitchFamily="66" charset="0"/>
              </a:rPr>
              <a:t>            </a:t>
            </a:r>
            <a:endParaRPr lang="el-GR" sz="600" b="1" dirty="0" smtClean="0">
              <a:latin typeface="Comic Sans MS" pitchFamily="66" charset="0"/>
            </a:endParaRPr>
          </a:p>
          <a:p>
            <a:r>
              <a:rPr lang="el-GR" sz="600" b="1" dirty="0" smtClean="0">
                <a:latin typeface="Comic Sans MS" pitchFamily="66" charset="0"/>
              </a:rPr>
              <a:t>                     </a:t>
            </a:r>
            <a:r>
              <a:rPr lang="en-US" sz="600" b="1" dirty="0" smtClean="0">
                <a:latin typeface="Comic Sans MS" pitchFamily="66" charset="0"/>
              </a:rPr>
              <a:t> </a:t>
            </a:r>
            <a:r>
              <a:rPr lang="el-GR" sz="600" b="1" dirty="0" smtClean="0">
                <a:latin typeface="Comic Sans MS" pitchFamily="66" charset="0"/>
              </a:rPr>
              <a:t>  </a:t>
            </a:r>
            <a:r>
              <a:rPr lang="en-US" sz="600" b="1" dirty="0" smtClean="0">
                <a:latin typeface="Comic Sans MS" pitchFamily="66" charset="0"/>
              </a:rPr>
              <a:t>      </a:t>
            </a:r>
            <a:r>
              <a:rPr lang="el-GR" sz="600" b="1" dirty="0" smtClean="0">
                <a:latin typeface="Comic Sans MS" pitchFamily="66" charset="0"/>
              </a:rPr>
              <a:t> εργασίας στο χωράφι εξαιτίας της </a:t>
            </a:r>
            <a:r>
              <a:rPr lang="en-US" sz="600" b="1" dirty="0" smtClean="0">
                <a:latin typeface="Comic Sans MS" pitchFamily="66" charset="0"/>
              </a:rPr>
              <a:t>COVID-19 </a:t>
            </a:r>
            <a:r>
              <a:rPr lang="el-GR" sz="600" b="1" dirty="0" smtClean="0">
                <a:latin typeface="Comic Sans MS" pitchFamily="66" charset="0"/>
              </a:rPr>
              <a:t>(</a:t>
            </a:r>
            <a:r>
              <a:rPr lang="en-US" sz="600" b="1" dirty="0" smtClean="0">
                <a:latin typeface="Comic Sans MS" pitchFamily="66" charset="0"/>
              </a:rPr>
              <a:t>p-value=0,021)</a:t>
            </a:r>
            <a:r>
              <a:rPr lang="el-GR" sz="600" b="1" dirty="0" smtClean="0">
                <a:latin typeface="Comic Sans MS" pitchFamily="66" charset="0"/>
              </a:rPr>
              <a:t>                           </a:t>
            </a:r>
            <a:r>
              <a:rPr lang="en-US" sz="600" b="1" dirty="0" smtClean="0">
                <a:latin typeface="Comic Sans MS" pitchFamily="66" charset="0"/>
              </a:rPr>
              <a:t>        </a:t>
            </a:r>
            <a:r>
              <a:rPr lang="el-GR" sz="600" b="1" dirty="0" smtClean="0">
                <a:latin typeface="Comic Sans MS" pitchFamily="66" charset="0"/>
              </a:rPr>
              <a:t>     </a:t>
            </a:r>
            <a:r>
              <a:rPr lang="en-US" sz="600" b="1" dirty="0" smtClean="0">
                <a:latin typeface="Comic Sans MS" pitchFamily="66" charset="0"/>
              </a:rPr>
              <a:t>   </a:t>
            </a:r>
            <a:r>
              <a:rPr lang="el-GR" sz="600" b="1" dirty="0" smtClean="0">
                <a:latin typeface="Comic Sans MS" pitchFamily="66" charset="0"/>
              </a:rPr>
              <a:t> εργασίας στο χωράφι εξαιτίας της </a:t>
            </a:r>
            <a:r>
              <a:rPr lang="en-US" sz="600" b="1" dirty="0" smtClean="0">
                <a:latin typeface="Comic Sans MS" pitchFamily="66" charset="0"/>
              </a:rPr>
              <a:t>COVID-19 (p-value=</a:t>
            </a:r>
            <a:r>
              <a:rPr lang="el-GR" sz="600" b="1" dirty="0" smtClean="0">
                <a:latin typeface="Comic Sans MS" pitchFamily="66" charset="0"/>
              </a:rPr>
              <a:t>0</a:t>
            </a:r>
            <a:r>
              <a:rPr lang="en-US" sz="600" b="1" dirty="0" smtClean="0">
                <a:latin typeface="Comic Sans MS" pitchFamily="66" charset="0"/>
              </a:rPr>
              <a:t>,008)</a:t>
            </a:r>
            <a:endParaRPr lang="el-GR" sz="600" b="1" dirty="0" smtClean="0">
              <a:latin typeface="Comic Sans MS" pitchFamily="66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</a:pPr>
            <a:r>
              <a:rPr lang="el-GR" sz="900" b="1" u="sng" dirty="0" smtClean="0">
                <a:latin typeface="Comic Sans MS" pitchFamily="66" charset="0"/>
              </a:rPr>
              <a:t>ΣΥΜΠΕΡΑΣΜΑΤΑ</a:t>
            </a:r>
          </a:p>
          <a:p>
            <a:pPr algn="just">
              <a:lnSpc>
                <a:spcPts val="1200"/>
              </a:lnSpc>
            </a:pPr>
            <a:r>
              <a:rPr lang="el-GR" sz="900" b="1" dirty="0" smtClean="0">
                <a:latin typeface="Comic Sans MS" pitchFamily="66" charset="0"/>
              </a:rPr>
              <a:t>Οι επιπτώσεις της πανδημίας </a:t>
            </a:r>
            <a:r>
              <a:rPr lang="en-US" sz="900" b="1" dirty="0" smtClean="0">
                <a:latin typeface="Comic Sans MS" pitchFamily="66" charset="0"/>
              </a:rPr>
              <a:t>COVID-19 </a:t>
            </a:r>
            <a:r>
              <a:rPr lang="el-GR" sz="900" b="1" dirty="0" smtClean="0">
                <a:latin typeface="Comic Sans MS" pitchFamily="66" charset="0"/>
              </a:rPr>
              <a:t>είναι ορατές στον αγροτικό πληθυσμό της Π.Ε. Αχαΐας. Αυτές εντοπίζονται στα παρακάτω επίπεδα:</a:t>
            </a:r>
          </a:p>
          <a:p>
            <a:pPr marL="177800" indent="-177800" algn="just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l-GR" sz="900" b="1" dirty="0" smtClean="0">
                <a:latin typeface="Comic Sans MS" pitchFamily="66" charset="0"/>
              </a:rPr>
              <a:t>Ψυχολογικό, με εκδήλωση δυσλειτουργικού άγχους εξαιτίας του </a:t>
            </a:r>
            <a:r>
              <a:rPr lang="el-GR" sz="900" b="1" dirty="0" err="1" smtClean="0">
                <a:latin typeface="Comic Sans MS" pitchFamily="66" charset="0"/>
              </a:rPr>
              <a:t>κορωνοϊού</a:t>
            </a:r>
            <a:r>
              <a:rPr lang="el-GR" sz="900" b="1" dirty="0" smtClean="0">
                <a:latin typeface="Comic Sans MS" pitchFamily="66" charset="0"/>
              </a:rPr>
              <a:t> σε ποσοστό 10% των αγροτών (Γράφημα 1)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l-GR" sz="900" b="1" dirty="0" smtClean="0">
                <a:latin typeface="Comic Sans MS" pitchFamily="66" charset="0"/>
              </a:rPr>
              <a:t>- ποσοστό μικρότερο από αυτό του γενικού πληθυσμού το οποίο κυμαίνεται στο 20% (</a:t>
            </a:r>
            <a:r>
              <a:rPr lang="en-US" sz="900" b="1" dirty="0" err="1" smtClean="0">
                <a:latin typeface="Comic Sans MS" pitchFamily="66" charset="0"/>
              </a:rPr>
              <a:t>Karaivazoglou</a:t>
            </a:r>
            <a:r>
              <a:rPr lang="en-US" sz="900" b="1" dirty="0" smtClean="0">
                <a:latin typeface="Comic Sans MS" pitchFamily="66" charset="0"/>
              </a:rPr>
              <a:t> et al</a:t>
            </a:r>
            <a:r>
              <a:rPr lang="el-GR" sz="900" b="1" dirty="0" smtClean="0">
                <a:latin typeface="Comic Sans MS" pitchFamily="66" charset="0"/>
              </a:rPr>
              <a:t>.). `</a:t>
            </a:r>
            <a:endParaRPr lang="en-US" sz="900" b="1" dirty="0" smtClean="0">
              <a:latin typeface="Comic Sans MS" pitchFamily="66" charset="0"/>
            </a:endParaRPr>
          </a:p>
          <a:p>
            <a:pPr indent="177800" algn="just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l-GR" sz="900" b="1" dirty="0" smtClean="0">
                <a:latin typeface="Comic Sans MS" pitchFamily="66" charset="0"/>
              </a:rPr>
              <a:t>Μεταβολής καθημερινών συνηθειών με:</a:t>
            </a:r>
          </a:p>
          <a:p>
            <a:pPr marL="627063" indent="-177800" algn="just">
              <a:lnSpc>
                <a:spcPts val="1200"/>
              </a:lnSpc>
              <a:tabLst>
                <a:tab pos="627063" algn="l"/>
              </a:tabLst>
            </a:pPr>
            <a:r>
              <a:rPr lang="el-GR" sz="900" dirty="0" smtClean="0">
                <a:latin typeface="Comic Sans MS" pitchFamily="66" charset="0"/>
              </a:rPr>
              <a:t>-</a:t>
            </a:r>
            <a:r>
              <a:rPr lang="el-GR" sz="900" b="1" dirty="0" smtClean="0">
                <a:latin typeface="Comic Sans MS" pitchFamily="66" charset="0"/>
              </a:rPr>
              <a:t>   μείωση ποσότητας καπνίσματος (Γράφημα 3), μείωση ωρών ύπνου (Γράφημα 4) και μείωση συχνότητας σωματικής άσκησης (Γράφημα 5)</a:t>
            </a:r>
          </a:p>
          <a:p>
            <a:pPr marL="627063" indent="-182563" algn="just">
              <a:lnSpc>
                <a:spcPts val="1200"/>
              </a:lnSpc>
              <a:buFontTx/>
              <a:buChar char="-"/>
              <a:tabLst>
                <a:tab pos="627063" algn="l"/>
                <a:tab pos="719138" algn="l"/>
                <a:tab pos="804863" algn="l"/>
              </a:tabLst>
            </a:pPr>
            <a:r>
              <a:rPr lang="el-GR" sz="900" b="1" dirty="0" smtClean="0">
                <a:latin typeface="Comic Sans MS" pitchFamily="66" charset="0"/>
              </a:rPr>
              <a:t>μεταβολή καταναλισκόμενης ποσότητας φαγητού (Γράφημα 6) και μεταβολή καταναλισκόμενης ποσότητας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l-GR" sz="900" b="1" dirty="0" smtClean="0">
                <a:latin typeface="Comic Sans MS" pitchFamily="66" charset="0"/>
              </a:rPr>
              <a:t>αλκοόλ (Γράφημα 7)</a:t>
            </a:r>
          </a:p>
          <a:p>
            <a:pPr marL="627063" indent="-182563" algn="just">
              <a:lnSpc>
                <a:spcPts val="1200"/>
              </a:lnSpc>
              <a:buFontTx/>
              <a:buChar char="-"/>
              <a:tabLst>
                <a:tab pos="627063" algn="l"/>
                <a:tab pos="719138" algn="l"/>
                <a:tab pos="804863" algn="l"/>
              </a:tabLst>
            </a:pPr>
            <a:r>
              <a:rPr lang="el-GR" sz="900" b="1" dirty="0" smtClean="0">
                <a:latin typeface="Comic Sans MS" pitchFamily="66" charset="0"/>
              </a:rPr>
              <a:t>τήρηση μέτρων προφύλαξης κατά της </a:t>
            </a:r>
            <a:r>
              <a:rPr lang="en-US" sz="900" b="1" dirty="0" smtClean="0">
                <a:latin typeface="Comic Sans MS" pitchFamily="66" charset="0"/>
              </a:rPr>
              <a:t>COVID-19 </a:t>
            </a:r>
            <a:r>
              <a:rPr lang="el-GR" sz="900" b="1" dirty="0" smtClean="0">
                <a:latin typeface="Comic Sans MS" pitchFamily="66" charset="0"/>
              </a:rPr>
              <a:t>(Γραφήματα 10 &amp; 11)</a:t>
            </a:r>
            <a:endParaRPr lang="en-US" sz="900" b="1" dirty="0" smtClean="0">
              <a:latin typeface="Comic Sans MS" pitchFamily="66" charset="0"/>
            </a:endParaRPr>
          </a:p>
          <a:p>
            <a:pPr indent="177800" algn="just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el-GR" sz="900" b="1" dirty="0" smtClean="0">
                <a:latin typeface="Comic Sans MS" pitchFamily="66" charset="0"/>
              </a:rPr>
              <a:t>Οικονομικό και εργασιακό, με:</a:t>
            </a:r>
          </a:p>
          <a:p>
            <a:pPr marL="444500" indent="182563" algn="just">
              <a:lnSpc>
                <a:spcPts val="1200"/>
              </a:lnSpc>
              <a:buFontTx/>
              <a:buChar char="-"/>
            </a:pPr>
            <a:r>
              <a:rPr lang="el-GR" sz="900" b="1" dirty="0" smtClean="0">
                <a:latin typeface="Comic Sans MS" pitchFamily="66" charset="0"/>
              </a:rPr>
              <a:t>μείωση ετήσιου εισοδήματος (Γραφήματα 8 &amp; 12)</a:t>
            </a:r>
          </a:p>
          <a:p>
            <a:pPr marL="444500" indent="182563" algn="just">
              <a:lnSpc>
                <a:spcPts val="1200"/>
              </a:lnSpc>
              <a:buFontTx/>
              <a:buChar char="-"/>
            </a:pPr>
            <a:r>
              <a:rPr lang="el-GR" sz="900" b="1" dirty="0" smtClean="0">
                <a:latin typeface="Comic Sans MS" pitchFamily="66" charset="0"/>
              </a:rPr>
              <a:t>δυσκολία εύρεσης εργατών (Γράφημα 9)</a:t>
            </a:r>
          </a:p>
          <a:p>
            <a:pPr marL="444500" indent="182563" algn="just">
              <a:lnSpc>
                <a:spcPts val="1200"/>
              </a:lnSpc>
              <a:buFontTx/>
              <a:buChar char="-"/>
            </a:pPr>
            <a:r>
              <a:rPr lang="el-GR" sz="900" b="1" dirty="0" smtClean="0">
                <a:latin typeface="Comic Sans MS" pitchFamily="66" charset="0"/>
              </a:rPr>
              <a:t>αλλαγή τρόπου εργασίας στο χωράφι (Γραφήματα 13 &amp; 14)</a:t>
            </a:r>
          </a:p>
          <a:p>
            <a:pPr marL="444500" indent="-444500">
              <a:lnSpc>
                <a:spcPts val="1200"/>
              </a:lnSpc>
            </a:pPr>
            <a:endParaRPr lang="en-US" sz="900" b="1" u="sng" dirty="0" smtClean="0">
              <a:latin typeface="Comic Sans MS" pitchFamily="66" charset="0"/>
            </a:endParaRPr>
          </a:p>
          <a:p>
            <a:pPr marL="444500" indent="-444500">
              <a:lnSpc>
                <a:spcPts val="1200"/>
              </a:lnSpc>
            </a:pPr>
            <a:r>
              <a:rPr lang="el-GR" sz="900" b="1" u="sng" dirty="0" smtClean="0">
                <a:latin typeface="Comic Sans MS" pitchFamily="66" charset="0"/>
              </a:rPr>
              <a:t>ΒΙΒΛΙΟΓΡΑΦΙΑ</a:t>
            </a:r>
          </a:p>
          <a:p>
            <a:pPr marL="444500" indent="-444500" algn="just">
              <a:lnSpc>
                <a:spcPts val="1200"/>
              </a:lnSpc>
              <a:spcAft>
                <a:spcPts val="600"/>
              </a:spcAft>
            </a:pPr>
            <a:r>
              <a:rPr lang="en-US" sz="900" b="1" dirty="0" err="1" smtClean="0">
                <a:latin typeface="Comic Sans MS" pitchFamily="66" charset="0"/>
              </a:rPr>
              <a:t>Karaivazoglou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n-US" sz="900" b="1" dirty="0" err="1" smtClean="0">
                <a:latin typeface="Comic Sans MS" pitchFamily="66" charset="0"/>
              </a:rPr>
              <a:t>Katerina</a:t>
            </a:r>
            <a:r>
              <a:rPr lang="en-US" sz="900" b="1" dirty="0" smtClean="0">
                <a:latin typeface="Comic Sans MS" pitchFamily="66" charset="0"/>
              </a:rPr>
              <a:t>, Georgia </a:t>
            </a:r>
            <a:r>
              <a:rPr lang="en-US" sz="900" b="1" dirty="0" err="1" smtClean="0">
                <a:latin typeface="Comic Sans MS" pitchFamily="66" charset="0"/>
              </a:rPr>
              <a:t>Konstantopoulou</a:t>
            </a:r>
            <a:r>
              <a:rPr lang="en-US" sz="900" b="1" dirty="0" smtClean="0">
                <a:latin typeface="Comic Sans MS" pitchFamily="66" charset="0"/>
              </a:rPr>
              <a:t>, Maria </a:t>
            </a:r>
            <a:r>
              <a:rPr lang="en-US" sz="900" b="1" dirty="0" err="1" smtClean="0">
                <a:latin typeface="Comic Sans MS" pitchFamily="66" charset="0"/>
              </a:rPr>
              <a:t>Kalogeropoulou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n-US" sz="900" b="1" dirty="0" err="1" smtClean="0">
                <a:latin typeface="Comic Sans MS" pitchFamily="66" charset="0"/>
              </a:rPr>
              <a:t>Theodoros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l-GR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Iliou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n-US" sz="900" b="1" dirty="0" err="1" smtClean="0">
                <a:latin typeface="Comic Sans MS" pitchFamily="66" charset="0"/>
              </a:rPr>
              <a:t>Theofanis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Vorvolakos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n-US" sz="900" b="1" dirty="0" err="1" smtClean="0">
                <a:latin typeface="Comic Sans MS" pitchFamily="66" charset="0"/>
              </a:rPr>
              <a:t>Konstantinos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Assimakopoulos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n-US" sz="900" b="1" dirty="0" err="1" smtClean="0">
                <a:latin typeface="Comic Sans MS" pitchFamily="66" charset="0"/>
              </a:rPr>
              <a:t>Philippos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Gourzis</a:t>
            </a:r>
            <a:r>
              <a:rPr lang="en-US" sz="900" b="1" dirty="0" smtClean="0">
                <a:latin typeface="Comic Sans MS" pitchFamily="66" charset="0"/>
              </a:rPr>
              <a:t>, </a:t>
            </a:r>
            <a:r>
              <a:rPr lang="el-GR" sz="900" b="1" dirty="0" smtClean="0">
                <a:latin typeface="Comic Sans MS" pitchFamily="66" charset="0"/>
              </a:rPr>
              <a:t>και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Panagiotis</a:t>
            </a:r>
            <a:r>
              <a:rPr lang="en-US" sz="900" b="1" dirty="0" smtClean="0">
                <a:latin typeface="Comic Sans MS" pitchFamily="66" charset="0"/>
              </a:rPr>
              <a:t> </a:t>
            </a:r>
            <a:r>
              <a:rPr lang="en-US" sz="900" b="1" dirty="0" err="1" smtClean="0">
                <a:latin typeface="Comic Sans MS" pitchFamily="66" charset="0"/>
              </a:rPr>
              <a:t>Alexopoulos</a:t>
            </a:r>
            <a:r>
              <a:rPr lang="en-US" sz="900" b="1" dirty="0" smtClean="0">
                <a:latin typeface="Comic Sans MS" pitchFamily="66" charset="0"/>
              </a:rPr>
              <a:t>. 2021. ‘Psychological distress in the Greek general population during the first COVID-19 lockdown’. </a:t>
            </a:r>
            <a:r>
              <a:rPr lang="en-US" sz="900" b="1" dirty="0" err="1" smtClean="0">
                <a:latin typeface="Comic Sans MS" pitchFamily="66" charset="0"/>
              </a:rPr>
              <a:t>BJPsych</a:t>
            </a:r>
            <a:r>
              <a:rPr lang="en-US" sz="900" b="1" dirty="0" smtClean="0">
                <a:latin typeface="Comic Sans MS" pitchFamily="66" charset="0"/>
              </a:rPr>
              <a:t> Open 7(2):1–7.</a:t>
            </a:r>
            <a:endParaRPr lang="el-GR" sz="900" b="1" dirty="0" smtClean="0">
              <a:latin typeface="Comic Sans MS" pitchFamily="66" charset="0"/>
            </a:endParaRPr>
          </a:p>
          <a:p>
            <a:pPr marL="444500" indent="-444500" algn="just">
              <a:lnSpc>
                <a:spcPts val="1200"/>
              </a:lnSpc>
              <a:spcAft>
                <a:spcPts val="600"/>
              </a:spcAft>
            </a:pPr>
            <a:r>
              <a:rPr lang="en-US" sz="900" b="1" dirty="0" smtClean="0">
                <a:latin typeface="Comic Sans MS" pitchFamily="66" charset="0"/>
              </a:rPr>
              <a:t>Lee, S. A. 2020. ‘</a:t>
            </a:r>
            <a:r>
              <a:rPr lang="en-US" sz="900" b="1" dirty="0" err="1" smtClean="0">
                <a:latin typeface="Comic Sans MS" pitchFamily="66" charset="0"/>
              </a:rPr>
              <a:t>Coronavirus</a:t>
            </a:r>
            <a:r>
              <a:rPr lang="en-US" sz="900" b="1" dirty="0" smtClean="0">
                <a:latin typeface="Comic Sans MS" pitchFamily="66" charset="0"/>
              </a:rPr>
              <a:t> Anxiety Scale: A brief mental health screener for COVID-19 related anxiety’. Death Studies</a:t>
            </a:r>
            <a:r>
              <a:rPr lang="en-US" sz="900" dirty="0" smtClean="0"/>
              <a:t>.</a:t>
            </a:r>
            <a:endParaRPr lang="el-GR" sz="900" dirty="0" smtClean="0"/>
          </a:p>
          <a:p>
            <a:pPr marL="444500" indent="-444500" algn="just">
              <a:lnSpc>
                <a:spcPts val="1200"/>
              </a:lnSpc>
            </a:pPr>
            <a:r>
              <a:rPr lang="el-GR" sz="900" b="1" dirty="0" smtClean="0">
                <a:latin typeface="Comic Sans MS" pitchFamily="66" charset="0"/>
              </a:rPr>
              <a:t>Ελληνική Στατιστική Αρχή. (2019). Γεωργία, Κτηνοτροφία. https://www.statistics.gr/el/statistics/agr</a:t>
            </a:r>
          </a:p>
          <a:p>
            <a:pPr marL="444500" indent="-444500" algn="just">
              <a:lnSpc>
                <a:spcPts val="1200"/>
              </a:lnSpc>
            </a:pPr>
            <a:endParaRPr lang="el-GR" sz="900" dirty="0" smtClean="0"/>
          </a:p>
          <a:p>
            <a:pPr marL="444500" indent="-444500">
              <a:lnSpc>
                <a:spcPts val="1700"/>
              </a:lnSpc>
            </a:pPr>
            <a:endParaRPr lang="el-GR" sz="1200" dirty="0" smtClean="0"/>
          </a:p>
          <a:p>
            <a:pPr marL="444500" indent="-444500">
              <a:lnSpc>
                <a:spcPts val="1700"/>
              </a:lnSpc>
            </a:pPr>
            <a:endParaRPr lang="el-GR" sz="12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757</Words>
  <Application>Microsoft Office PowerPoint</Application>
  <PresentationFormat>Προβολή στην οθόνη (16:9)</PresentationFormat>
  <Paragraphs>131</Paragraphs>
  <Slides>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ΔΙΕΡΕΥΝΗΣΗ ΤΩΝ ΕΠΙΠΤΩΣΕΩΝ ΤΗΣ ΠΑΝΔΗΜΙΑΣ COVID-19 ΣΤΟΝ ΑΓΡΟΤΙΚΟ ΠΛΗΘΥΣΜΟ ΤΗΣ ΠΕΡΙΦΕΡΕΙΑΚΗΣ ΕΝΟΤΗΤΑΣ ΑΧΑΪΑΣ Νικολακόπουλος Δημήτριος(1), Γελαστοπούλου Ελένη(2) &amp; Λεοτσινίδης Μιχαήλ(2)  (1) Απόφοιτος Π.Μ.Σ. «ΔΗΜΟΣΙΑ ΥΓΕΙΑ» Τμήματος Ιατρικής Πανεπιστημίου Πατρών (2) Εργαστήριο Υγιεινής Τμήματος  Ιατρικής  Πανεπιστήμιου Πατρών  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HP</cp:lastModifiedBy>
  <cp:revision>90</cp:revision>
  <dcterms:modified xsi:type="dcterms:W3CDTF">2022-02-13T21:52:46Z</dcterms:modified>
</cp:coreProperties>
</file>