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5143500" type="screen16x9"/>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6" y="-144"/>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1597819"/>
            <a:ext cx="7772400" cy="1102519"/>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DB57A41-FC66-4DFF-A1FF-AE97EADEADA1}" type="datetimeFigureOut">
              <a:rPr lang="el-GR" smtClean="0"/>
              <a:pPr/>
              <a:t>6/2/2022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557248F-982D-4E6F-82D1-0FFFA6DD92C3}" type="slidenum">
              <a:rPr lang="el-GR" smtClean="0"/>
              <a:pPr/>
              <a:t>‹#›</a:t>
            </a:fld>
            <a:endParaRPr lang="el-GR"/>
          </a:p>
        </p:txBody>
      </p:sp>
    </p:spTree>
    <p:extLst>
      <p:ext uri="{BB962C8B-B14F-4D97-AF65-F5344CB8AC3E}">
        <p14:creationId xmlns:p14="http://schemas.microsoft.com/office/powerpoint/2010/main" xmlns="" val="19820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DB57A41-FC66-4DFF-A1FF-AE97EADEADA1}" type="datetimeFigureOut">
              <a:rPr lang="el-GR" smtClean="0"/>
              <a:pPr/>
              <a:t>6/2/2022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557248F-982D-4E6F-82D1-0FFFA6DD92C3}" type="slidenum">
              <a:rPr lang="el-GR" smtClean="0"/>
              <a:pPr/>
              <a:t>‹#›</a:t>
            </a:fld>
            <a:endParaRPr lang="el-GR"/>
          </a:p>
        </p:txBody>
      </p:sp>
    </p:spTree>
    <p:extLst>
      <p:ext uri="{BB962C8B-B14F-4D97-AF65-F5344CB8AC3E}">
        <p14:creationId xmlns:p14="http://schemas.microsoft.com/office/powerpoint/2010/main" xmlns="" val="29490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05979"/>
            <a:ext cx="2057400" cy="4388644"/>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05979"/>
            <a:ext cx="6019800" cy="43886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DB57A41-FC66-4DFF-A1FF-AE97EADEADA1}" type="datetimeFigureOut">
              <a:rPr lang="el-GR" smtClean="0"/>
              <a:pPr/>
              <a:t>6/2/2022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557248F-982D-4E6F-82D1-0FFFA6DD92C3}" type="slidenum">
              <a:rPr lang="el-GR" smtClean="0"/>
              <a:pPr/>
              <a:t>‹#›</a:t>
            </a:fld>
            <a:endParaRPr lang="el-GR"/>
          </a:p>
        </p:txBody>
      </p:sp>
    </p:spTree>
    <p:extLst>
      <p:ext uri="{BB962C8B-B14F-4D97-AF65-F5344CB8AC3E}">
        <p14:creationId xmlns:p14="http://schemas.microsoft.com/office/powerpoint/2010/main" xmlns="" val="38525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DB57A41-FC66-4DFF-A1FF-AE97EADEADA1}" type="datetimeFigureOut">
              <a:rPr lang="el-GR" smtClean="0"/>
              <a:pPr/>
              <a:t>6/2/2022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557248F-982D-4E6F-82D1-0FFFA6DD92C3}" type="slidenum">
              <a:rPr lang="el-GR" smtClean="0"/>
              <a:pPr/>
              <a:t>‹#›</a:t>
            </a:fld>
            <a:endParaRPr lang="el-GR"/>
          </a:p>
        </p:txBody>
      </p:sp>
    </p:spTree>
    <p:extLst>
      <p:ext uri="{BB962C8B-B14F-4D97-AF65-F5344CB8AC3E}">
        <p14:creationId xmlns:p14="http://schemas.microsoft.com/office/powerpoint/2010/main" xmlns="" val="87789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3305176"/>
            <a:ext cx="7772400" cy="1021556"/>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DB57A41-FC66-4DFF-A1FF-AE97EADEADA1}" type="datetimeFigureOut">
              <a:rPr lang="el-GR" smtClean="0"/>
              <a:pPr/>
              <a:t>6/2/2022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557248F-982D-4E6F-82D1-0FFFA6DD92C3}" type="slidenum">
              <a:rPr lang="el-GR" smtClean="0"/>
              <a:pPr/>
              <a:t>‹#›</a:t>
            </a:fld>
            <a:endParaRPr lang="el-GR"/>
          </a:p>
        </p:txBody>
      </p:sp>
    </p:spTree>
    <p:extLst>
      <p:ext uri="{BB962C8B-B14F-4D97-AF65-F5344CB8AC3E}">
        <p14:creationId xmlns:p14="http://schemas.microsoft.com/office/powerpoint/2010/main" xmlns="" val="1463460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6DB57A41-FC66-4DFF-A1FF-AE97EADEADA1}" type="datetimeFigureOut">
              <a:rPr lang="el-GR" smtClean="0"/>
              <a:pPr/>
              <a:t>6/2/2022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557248F-982D-4E6F-82D1-0FFFA6DD92C3}" type="slidenum">
              <a:rPr lang="el-GR" smtClean="0"/>
              <a:pPr/>
              <a:t>‹#›</a:t>
            </a:fld>
            <a:endParaRPr lang="el-GR"/>
          </a:p>
        </p:txBody>
      </p:sp>
    </p:spTree>
    <p:extLst>
      <p:ext uri="{BB962C8B-B14F-4D97-AF65-F5344CB8AC3E}">
        <p14:creationId xmlns:p14="http://schemas.microsoft.com/office/powerpoint/2010/main" xmlns="" val="2860879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6DB57A41-FC66-4DFF-A1FF-AE97EADEADA1}" type="datetimeFigureOut">
              <a:rPr lang="el-GR" smtClean="0"/>
              <a:pPr/>
              <a:t>6/2/2022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557248F-982D-4E6F-82D1-0FFFA6DD92C3}" type="slidenum">
              <a:rPr lang="el-GR" smtClean="0"/>
              <a:pPr/>
              <a:t>‹#›</a:t>
            </a:fld>
            <a:endParaRPr lang="el-GR"/>
          </a:p>
        </p:txBody>
      </p:sp>
    </p:spTree>
    <p:extLst>
      <p:ext uri="{BB962C8B-B14F-4D97-AF65-F5344CB8AC3E}">
        <p14:creationId xmlns:p14="http://schemas.microsoft.com/office/powerpoint/2010/main" xmlns="" val="81135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6DB57A41-FC66-4DFF-A1FF-AE97EADEADA1}" type="datetimeFigureOut">
              <a:rPr lang="el-GR" smtClean="0"/>
              <a:pPr/>
              <a:t>6/2/2022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557248F-982D-4E6F-82D1-0FFFA6DD92C3}" type="slidenum">
              <a:rPr lang="el-GR" smtClean="0"/>
              <a:pPr/>
              <a:t>‹#›</a:t>
            </a:fld>
            <a:endParaRPr lang="el-GR"/>
          </a:p>
        </p:txBody>
      </p:sp>
    </p:spTree>
    <p:extLst>
      <p:ext uri="{BB962C8B-B14F-4D97-AF65-F5344CB8AC3E}">
        <p14:creationId xmlns:p14="http://schemas.microsoft.com/office/powerpoint/2010/main" xmlns="" val="330810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DB57A41-FC66-4DFF-A1FF-AE97EADEADA1}" type="datetimeFigureOut">
              <a:rPr lang="el-GR" smtClean="0"/>
              <a:pPr/>
              <a:t>6/2/2022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557248F-982D-4E6F-82D1-0FFFA6DD92C3}" type="slidenum">
              <a:rPr lang="el-GR" smtClean="0"/>
              <a:pPr/>
              <a:t>‹#›</a:t>
            </a:fld>
            <a:endParaRPr lang="el-GR"/>
          </a:p>
        </p:txBody>
      </p:sp>
    </p:spTree>
    <p:extLst>
      <p:ext uri="{BB962C8B-B14F-4D97-AF65-F5344CB8AC3E}">
        <p14:creationId xmlns:p14="http://schemas.microsoft.com/office/powerpoint/2010/main" xmlns="" val="2127461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1" y="204787"/>
            <a:ext cx="3008313" cy="871538"/>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DB57A41-FC66-4DFF-A1FF-AE97EADEADA1}" type="datetimeFigureOut">
              <a:rPr lang="el-GR" smtClean="0"/>
              <a:pPr/>
              <a:t>6/2/2022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557248F-982D-4E6F-82D1-0FFFA6DD92C3}" type="slidenum">
              <a:rPr lang="el-GR" smtClean="0"/>
              <a:pPr/>
              <a:t>‹#›</a:t>
            </a:fld>
            <a:endParaRPr lang="el-GR"/>
          </a:p>
        </p:txBody>
      </p:sp>
    </p:spTree>
    <p:extLst>
      <p:ext uri="{BB962C8B-B14F-4D97-AF65-F5344CB8AC3E}">
        <p14:creationId xmlns:p14="http://schemas.microsoft.com/office/powerpoint/2010/main" xmlns="" val="387389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3600450"/>
            <a:ext cx="5486400" cy="425054"/>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DB57A41-FC66-4DFF-A1FF-AE97EADEADA1}" type="datetimeFigureOut">
              <a:rPr lang="el-GR" smtClean="0"/>
              <a:pPr/>
              <a:t>6/2/2022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557248F-982D-4E6F-82D1-0FFFA6DD92C3}" type="slidenum">
              <a:rPr lang="el-GR" smtClean="0"/>
              <a:pPr/>
              <a:t>‹#›</a:t>
            </a:fld>
            <a:endParaRPr lang="el-GR"/>
          </a:p>
        </p:txBody>
      </p:sp>
    </p:spTree>
    <p:extLst>
      <p:ext uri="{BB962C8B-B14F-4D97-AF65-F5344CB8AC3E}">
        <p14:creationId xmlns:p14="http://schemas.microsoft.com/office/powerpoint/2010/main" xmlns="" val="3548797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B57A41-FC66-4DFF-A1FF-AE97EADEADA1}" type="datetimeFigureOut">
              <a:rPr lang="el-GR" smtClean="0"/>
              <a:pPr/>
              <a:t>6/2/2022</a:t>
            </a:fld>
            <a:endParaRPr lang="el-GR"/>
          </a:p>
        </p:txBody>
      </p:sp>
      <p:sp>
        <p:nvSpPr>
          <p:cNvPr id="5" name="Θέση υποσέλιδου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557248F-982D-4E6F-82D1-0FFFA6DD92C3}" type="slidenum">
              <a:rPr lang="el-GR" smtClean="0"/>
              <a:pPr/>
              <a:t>‹#›</a:t>
            </a:fld>
            <a:endParaRPr lang="el-GR"/>
          </a:p>
        </p:txBody>
      </p:sp>
    </p:spTree>
    <p:extLst>
      <p:ext uri="{BB962C8B-B14F-4D97-AF65-F5344CB8AC3E}">
        <p14:creationId xmlns:p14="http://schemas.microsoft.com/office/powerpoint/2010/main" xmlns="" val="993532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31000">
              <a:srgbClr val="000082"/>
            </a:gs>
            <a:gs pos="42999">
              <a:srgbClr val="0047FF"/>
            </a:gs>
            <a:gs pos="65000">
              <a:srgbClr val="000082"/>
            </a:gs>
            <a:gs pos="0">
              <a:srgbClr val="0047FF"/>
            </a:gs>
            <a:gs pos="68000">
              <a:srgbClr val="002060">
                <a:lumMod val="68000"/>
              </a:srgbClr>
            </a:gs>
            <a:gs pos="98000">
              <a:srgbClr val="0047FF"/>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4" name="Θέση περιεχομένου 3"/>
          <p:cNvSpPr>
            <a:spLocks noGrp="1"/>
          </p:cNvSpPr>
          <p:nvPr>
            <p:ph sz="half" idx="2"/>
          </p:nvPr>
        </p:nvSpPr>
        <p:spPr>
          <a:xfrm>
            <a:off x="13419" y="1059582"/>
            <a:ext cx="1966293" cy="2772308"/>
          </a:xfrm>
        </p:spPr>
        <p:txBody>
          <a:bodyPr>
            <a:normAutofit lnSpcReduction="10000"/>
          </a:bodyPr>
          <a:lstStyle/>
          <a:p>
            <a:pPr marL="0" indent="0" algn="just">
              <a:lnSpc>
                <a:spcPct val="120000"/>
              </a:lnSpc>
              <a:buNone/>
            </a:pPr>
            <a:r>
              <a:rPr lang="el-GR" sz="1400" b="1" dirty="0" smtClean="0">
                <a:solidFill>
                  <a:schemeClr val="bg1"/>
                </a:solidFill>
              </a:rPr>
              <a:t>Εισαγωγή</a:t>
            </a:r>
          </a:p>
          <a:p>
            <a:pPr marL="0" indent="0" algn="just">
              <a:lnSpc>
                <a:spcPct val="120000"/>
              </a:lnSpc>
              <a:buNone/>
            </a:pPr>
            <a:r>
              <a:rPr lang="el-GR" sz="1100" b="0" dirty="0" smtClean="0">
                <a:solidFill>
                  <a:schemeClr val="bg1"/>
                </a:solidFill>
              </a:rPr>
              <a:t>Η </a:t>
            </a:r>
            <a:r>
              <a:rPr lang="el-GR" sz="1100" b="0" dirty="0" err="1" smtClean="0">
                <a:solidFill>
                  <a:schemeClr val="bg1"/>
                </a:solidFill>
              </a:rPr>
              <a:t>νομοφοβία</a:t>
            </a:r>
            <a:r>
              <a:rPr lang="el-GR" sz="1100" b="0" dirty="0" smtClean="0">
                <a:solidFill>
                  <a:schemeClr val="bg1"/>
                </a:solidFill>
              </a:rPr>
              <a:t> (</a:t>
            </a:r>
            <a:r>
              <a:rPr lang="en-US" sz="1100" b="0" dirty="0" smtClean="0">
                <a:solidFill>
                  <a:schemeClr val="bg1"/>
                </a:solidFill>
              </a:rPr>
              <a:t>NO </a:t>
            </a:r>
            <a:r>
              <a:rPr lang="en-US" sz="1100" b="0" dirty="0" err="1" smtClean="0">
                <a:solidFill>
                  <a:schemeClr val="bg1"/>
                </a:solidFill>
              </a:rPr>
              <a:t>MObile</a:t>
            </a:r>
            <a:r>
              <a:rPr lang="en-US" sz="1100" b="0" dirty="0" smtClean="0">
                <a:solidFill>
                  <a:schemeClr val="bg1"/>
                </a:solidFill>
              </a:rPr>
              <a:t> </a:t>
            </a:r>
            <a:r>
              <a:rPr lang="en-US" sz="1100" b="0" dirty="0" err="1" smtClean="0">
                <a:solidFill>
                  <a:schemeClr val="bg1"/>
                </a:solidFill>
              </a:rPr>
              <a:t>PHOne</a:t>
            </a:r>
            <a:r>
              <a:rPr lang="en-US" sz="1100" b="0" dirty="0" smtClean="0">
                <a:solidFill>
                  <a:schemeClr val="bg1"/>
                </a:solidFill>
              </a:rPr>
              <a:t> </a:t>
            </a:r>
            <a:r>
              <a:rPr lang="en-US" sz="1100" b="0" dirty="0" err="1" smtClean="0">
                <a:solidFill>
                  <a:schemeClr val="bg1"/>
                </a:solidFill>
              </a:rPr>
              <a:t>phoBIA</a:t>
            </a:r>
            <a:r>
              <a:rPr lang="el-GR" sz="1100" b="0" dirty="0" smtClean="0">
                <a:solidFill>
                  <a:schemeClr val="bg1"/>
                </a:solidFill>
              </a:rPr>
              <a:t>) ορίζεται ως ο φόβος που βιώνουν τα άτομα όταν δεν μπορούν να έχουν πρόσβαση στο έξυπνο κινητό τους τηλέφωνο ή όταν δεν είναι συνδεδεμένα στο διαδίκτυο. Λόγω της πανδημίας COVID-19, η εξάρτηση από τα κινητά τηλέφωνα έχει αυξηθεί δραματικά.</a:t>
            </a:r>
          </a:p>
          <a:p>
            <a:endParaRPr lang="el-GR" dirty="0"/>
          </a:p>
        </p:txBody>
      </p:sp>
      <p:sp>
        <p:nvSpPr>
          <p:cNvPr id="7" name="1 - Τίτλος"/>
          <p:cNvSpPr>
            <a:spLocks noGrp="1"/>
          </p:cNvSpPr>
          <p:nvPr>
            <p:ph type="title"/>
          </p:nvPr>
        </p:nvSpPr>
        <p:spPr>
          <a:xfrm>
            <a:off x="251520" y="0"/>
            <a:ext cx="8229600" cy="857250"/>
          </a:xfrm>
        </p:spPr>
        <p:txBody>
          <a:bodyPr>
            <a:noAutofit/>
          </a:bodyPr>
          <a:lstStyle/>
          <a:p>
            <a:r>
              <a:rPr lang="en-US" sz="1000" b="1" dirty="0" smtClean="0">
                <a:solidFill>
                  <a:srgbClr val="C00000"/>
                </a:solidFill>
                <a:latin typeface="Segoe Script" panose="030B0504020000000003" pitchFamily="66" charset="0"/>
              </a:rPr>
              <a:t/>
            </a:r>
            <a:br>
              <a:rPr lang="en-US" sz="1000" b="1" dirty="0" smtClean="0">
                <a:solidFill>
                  <a:srgbClr val="C00000"/>
                </a:solidFill>
                <a:latin typeface="Segoe Script" panose="030B0504020000000003" pitchFamily="66" charset="0"/>
              </a:rPr>
            </a:br>
            <a:r>
              <a:rPr lang="en-US" sz="1000" b="1" dirty="0">
                <a:solidFill>
                  <a:srgbClr val="C00000"/>
                </a:solidFill>
                <a:latin typeface="Segoe Script" panose="030B0504020000000003" pitchFamily="66" charset="0"/>
              </a:rPr>
              <a:t/>
            </a:r>
            <a:br>
              <a:rPr lang="en-US" sz="1000" b="1" dirty="0">
                <a:solidFill>
                  <a:srgbClr val="C00000"/>
                </a:solidFill>
                <a:latin typeface="Segoe Script" panose="030B0504020000000003" pitchFamily="66" charset="0"/>
              </a:rPr>
            </a:br>
            <a:r>
              <a:rPr lang="en-US" sz="1000" b="1" dirty="0" smtClean="0">
                <a:solidFill>
                  <a:srgbClr val="C00000"/>
                </a:solidFill>
                <a:latin typeface="Segoe Script" panose="030B0504020000000003" pitchFamily="66" charset="0"/>
              </a:rPr>
              <a:t/>
            </a:r>
            <a:br>
              <a:rPr lang="en-US" sz="1000" b="1" dirty="0" smtClean="0">
                <a:solidFill>
                  <a:srgbClr val="C00000"/>
                </a:solidFill>
                <a:latin typeface="Segoe Script" panose="030B0504020000000003" pitchFamily="66" charset="0"/>
              </a:rPr>
            </a:br>
            <a:r>
              <a:rPr lang="en-US" sz="1000" b="1" dirty="0">
                <a:solidFill>
                  <a:srgbClr val="C00000"/>
                </a:solidFill>
                <a:latin typeface="Segoe Script" panose="030B0504020000000003" pitchFamily="66" charset="0"/>
              </a:rPr>
              <a:t/>
            </a:r>
            <a:br>
              <a:rPr lang="en-US" sz="1000" b="1" dirty="0">
                <a:solidFill>
                  <a:srgbClr val="C00000"/>
                </a:solidFill>
                <a:latin typeface="Segoe Script" panose="030B0504020000000003" pitchFamily="66" charset="0"/>
              </a:rPr>
            </a:br>
            <a:r>
              <a:rPr lang="en-US" sz="1000" b="1" dirty="0" smtClean="0">
                <a:solidFill>
                  <a:srgbClr val="C00000"/>
                </a:solidFill>
                <a:latin typeface="Segoe Script" panose="030B0504020000000003" pitchFamily="66" charset="0"/>
              </a:rPr>
              <a:t/>
            </a:r>
            <a:br>
              <a:rPr lang="en-US" sz="1000" b="1" dirty="0" smtClean="0">
                <a:solidFill>
                  <a:srgbClr val="C00000"/>
                </a:solidFill>
                <a:latin typeface="Segoe Script" panose="030B0504020000000003" pitchFamily="66" charset="0"/>
              </a:rPr>
            </a:br>
            <a:r>
              <a:rPr lang="en-US" sz="1000" b="1" dirty="0">
                <a:solidFill>
                  <a:srgbClr val="C00000"/>
                </a:solidFill>
                <a:latin typeface="Segoe Script" panose="030B0504020000000003" pitchFamily="66" charset="0"/>
              </a:rPr>
              <a:t/>
            </a:r>
            <a:br>
              <a:rPr lang="en-US" sz="1000" b="1" dirty="0">
                <a:solidFill>
                  <a:srgbClr val="C00000"/>
                </a:solidFill>
                <a:latin typeface="Segoe Script" panose="030B0504020000000003" pitchFamily="66" charset="0"/>
              </a:rPr>
            </a:br>
            <a:r>
              <a:rPr lang="en-US" sz="1000" b="1" dirty="0" smtClean="0">
                <a:solidFill>
                  <a:srgbClr val="C00000"/>
                </a:solidFill>
                <a:latin typeface="Segoe Script" panose="030B0504020000000003" pitchFamily="66" charset="0"/>
              </a:rPr>
              <a:t/>
            </a:r>
            <a:br>
              <a:rPr lang="en-US" sz="1000" b="1" dirty="0" smtClean="0">
                <a:solidFill>
                  <a:srgbClr val="C00000"/>
                </a:solidFill>
                <a:latin typeface="Segoe Script" panose="030B0504020000000003" pitchFamily="66" charset="0"/>
              </a:rPr>
            </a:br>
            <a:r>
              <a:rPr lang="el-GR" sz="1600" b="1" dirty="0" smtClean="0">
                <a:solidFill>
                  <a:schemeClr val="bg1"/>
                </a:solidFill>
                <a:latin typeface="+mn-lt"/>
              </a:rPr>
              <a:t>ΝΟΜΟΦΟΒΙΑ </a:t>
            </a:r>
            <a:r>
              <a:rPr lang="el-GR" sz="1600" b="1" dirty="0">
                <a:solidFill>
                  <a:schemeClr val="bg1"/>
                </a:solidFill>
                <a:latin typeface="+mn-lt"/>
              </a:rPr>
              <a:t>ΚΑΙ ΩΡΕΣ ΧΡΗΣΗΣ ΤΟΥ ΕΞΥΠΝΟΥ ΚΙΝΗΤΟΥ ΤΗΛΕΦΩΝΟΥ ΣΤΗ ΔΙΑΡΚΕΙΑ ΤΗΣ ΠΑΝΔΗΜΙΑΣ </a:t>
            </a:r>
            <a:r>
              <a:rPr lang="en-US" sz="1600" b="1" dirty="0">
                <a:solidFill>
                  <a:schemeClr val="bg1"/>
                </a:solidFill>
                <a:latin typeface="+mn-lt"/>
              </a:rPr>
              <a:t>COVID</a:t>
            </a:r>
            <a:r>
              <a:rPr lang="el-GR" sz="1600" b="1" dirty="0" smtClean="0">
                <a:solidFill>
                  <a:schemeClr val="bg1"/>
                </a:solidFill>
                <a:latin typeface="+mn-lt"/>
              </a:rPr>
              <a:t>-19</a:t>
            </a:r>
            <a:r>
              <a:rPr lang="en-US" sz="1600" b="1" dirty="0" smtClean="0">
                <a:solidFill>
                  <a:schemeClr val="bg1"/>
                </a:solidFill>
                <a:latin typeface="+mn-lt"/>
              </a:rPr>
              <a:t/>
            </a:r>
            <a:br>
              <a:rPr lang="en-US" sz="1600" b="1" dirty="0" smtClean="0">
                <a:solidFill>
                  <a:schemeClr val="bg1"/>
                </a:solidFill>
                <a:latin typeface="+mn-lt"/>
              </a:rPr>
            </a:br>
            <a:r>
              <a:rPr lang="el-GR" sz="1200" b="1" u="sng" dirty="0" err="1" smtClean="0">
                <a:solidFill>
                  <a:schemeClr val="bg1"/>
                </a:solidFill>
                <a:latin typeface="+mn-lt"/>
              </a:rPr>
              <a:t>Βάγκα</a:t>
            </a:r>
            <a:r>
              <a:rPr lang="en-US" sz="1200" b="1" u="sng" dirty="0" smtClean="0">
                <a:solidFill>
                  <a:schemeClr val="bg1"/>
                </a:solidFill>
                <a:latin typeface="+mn-lt"/>
              </a:rPr>
              <a:t> </a:t>
            </a:r>
            <a:r>
              <a:rPr lang="el-GR" sz="1200" b="1" u="sng" dirty="0" err="1" smtClean="0">
                <a:solidFill>
                  <a:schemeClr val="bg1"/>
                </a:solidFill>
                <a:latin typeface="+mn-lt"/>
              </a:rPr>
              <a:t>Ελισσάβετ</a:t>
            </a:r>
            <a:r>
              <a:rPr lang="el-GR" sz="1200" b="1" u="sng" dirty="0" smtClean="0">
                <a:solidFill>
                  <a:schemeClr val="bg1"/>
                </a:solidFill>
                <a:latin typeface="+mn-lt"/>
              </a:rPr>
              <a:t> </a:t>
            </a:r>
            <a:r>
              <a:rPr lang="el-GR" sz="1200" b="1" u="sng" baseline="30000" dirty="0" smtClean="0">
                <a:solidFill>
                  <a:schemeClr val="bg1"/>
                </a:solidFill>
                <a:latin typeface="+mn-lt"/>
              </a:rPr>
              <a:t>1</a:t>
            </a:r>
            <a:r>
              <a:rPr lang="el-GR" sz="1200" b="1" dirty="0" smtClean="0">
                <a:solidFill>
                  <a:schemeClr val="bg1"/>
                </a:solidFill>
                <a:latin typeface="+mn-lt"/>
              </a:rPr>
              <a:t>, Νοταρά Βενετία</a:t>
            </a:r>
            <a:r>
              <a:rPr lang="el-GR" sz="1200" b="1" baseline="30000" dirty="0" smtClean="0">
                <a:solidFill>
                  <a:schemeClr val="bg1"/>
                </a:solidFill>
                <a:latin typeface="+mn-lt"/>
              </a:rPr>
              <a:t>1</a:t>
            </a:r>
            <a:r>
              <a:rPr lang="el-GR" sz="1200" b="1" dirty="0" smtClean="0">
                <a:solidFill>
                  <a:schemeClr val="bg1"/>
                </a:solidFill>
                <a:latin typeface="+mn-lt"/>
              </a:rPr>
              <a:t>, </a:t>
            </a:r>
            <a:r>
              <a:rPr lang="el-GR" sz="1200" b="1" dirty="0" err="1" smtClean="0">
                <a:solidFill>
                  <a:schemeClr val="bg1"/>
                </a:solidFill>
                <a:latin typeface="+mn-lt"/>
              </a:rPr>
              <a:t>Γναρδέλλης</a:t>
            </a:r>
            <a:r>
              <a:rPr lang="el-GR" sz="1200" b="1" dirty="0" smtClean="0">
                <a:solidFill>
                  <a:schemeClr val="bg1"/>
                </a:solidFill>
                <a:latin typeface="+mn-lt"/>
              </a:rPr>
              <a:t> Χαράλαμπος</a:t>
            </a:r>
            <a:r>
              <a:rPr lang="el-GR" sz="1200" b="1" baseline="30000" dirty="0" smtClean="0">
                <a:solidFill>
                  <a:schemeClr val="bg1"/>
                </a:solidFill>
                <a:latin typeface="+mn-lt"/>
              </a:rPr>
              <a:t>2</a:t>
            </a:r>
            <a:r>
              <a:rPr lang="el-GR" sz="1200" b="1" dirty="0" smtClean="0">
                <a:solidFill>
                  <a:schemeClr val="bg1"/>
                </a:solidFill>
                <a:latin typeface="+mn-lt"/>
              </a:rPr>
              <a:t>, </a:t>
            </a:r>
            <a:r>
              <a:rPr lang="el-GR" sz="1200" b="1" dirty="0" err="1" smtClean="0">
                <a:solidFill>
                  <a:schemeClr val="bg1"/>
                </a:solidFill>
                <a:latin typeface="+mn-lt"/>
              </a:rPr>
              <a:t>Λάγιου</a:t>
            </a:r>
            <a:r>
              <a:rPr lang="el-GR" sz="1200" b="1" dirty="0" smtClean="0">
                <a:solidFill>
                  <a:schemeClr val="bg1"/>
                </a:solidFill>
                <a:latin typeface="+mn-lt"/>
              </a:rPr>
              <a:t> Αρετή</a:t>
            </a:r>
            <a:r>
              <a:rPr lang="el-GR" sz="1200" b="1" baseline="30000" dirty="0" smtClean="0">
                <a:solidFill>
                  <a:schemeClr val="bg1"/>
                </a:solidFill>
                <a:latin typeface="+mn-lt"/>
              </a:rPr>
              <a:t>1</a:t>
            </a:r>
            <a:r>
              <a:rPr lang="en-US" sz="1200" baseline="30000" dirty="0" smtClean="0">
                <a:solidFill>
                  <a:schemeClr val="bg1"/>
                </a:solidFill>
                <a:latin typeface="+mn-lt"/>
              </a:rPr>
              <a:t/>
            </a:r>
            <a:br>
              <a:rPr lang="en-US" sz="1200" baseline="30000" dirty="0" smtClean="0">
                <a:solidFill>
                  <a:schemeClr val="bg1"/>
                </a:solidFill>
                <a:latin typeface="+mn-lt"/>
              </a:rPr>
            </a:br>
            <a:r>
              <a:rPr lang="en-US" sz="800" baseline="30000" dirty="0" smtClean="0">
                <a:solidFill>
                  <a:schemeClr val="bg1"/>
                </a:solidFill>
                <a:latin typeface="+mn-lt"/>
              </a:rPr>
              <a:t/>
            </a:r>
            <a:br>
              <a:rPr lang="en-US" sz="800" baseline="30000" dirty="0" smtClean="0">
                <a:solidFill>
                  <a:schemeClr val="bg1"/>
                </a:solidFill>
                <a:latin typeface="+mn-lt"/>
              </a:rPr>
            </a:br>
            <a:r>
              <a:rPr lang="en-US" sz="800" i="1" dirty="0" smtClean="0">
                <a:solidFill>
                  <a:schemeClr val="bg1"/>
                </a:solidFill>
                <a:latin typeface="+mn-lt"/>
              </a:rPr>
              <a:t>1.</a:t>
            </a:r>
            <a:r>
              <a:rPr lang="el-GR" sz="800" i="1" dirty="0" smtClean="0">
                <a:solidFill>
                  <a:schemeClr val="bg1"/>
                </a:solidFill>
                <a:latin typeface="+mn-lt"/>
              </a:rPr>
              <a:t>Τμήμα Δημόσιας και Κοινοτικής Υγείας, Σχολή Δημόσιας Υγείας, Πανεπιστήμιο Δυτικής Αττικής, Αθήνα </a:t>
            </a:r>
            <a:r>
              <a:rPr lang="en-US" sz="800" i="1" dirty="0" smtClean="0">
                <a:solidFill>
                  <a:schemeClr val="bg1"/>
                </a:solidFill>
                <a:latin typeface="+mn-lt"/>
              </a:rPr>
              <a:t/>
            </a:r>
            <a:br>
              <a:rPr lang="en-US" sz="800" i="1" dirty="0" smtClean="0">
                <a:solidFill>
                  <a:schemeClr val="bg1"/>
                </a:solidFill>
                <a:latin typeface="+mn-lt"/>
              </a:rPr>
            </a:br>
            <a:r>
              <a:rPr lang="en-US" sz="800" i="1" dirty="0" smtClean="0">
                <a:solidFill>
                  <a:schemeClr val="bg1"/>
                </a:solidFill>
                <a:latin typeface="+mn-lt"/>
              </a:rPr>
              <a:t>2.</a:t>
            </a:r>
            <a:r>
              <a:rPr lang="el-GR" sz="800" i="1" dirty="0" smtClean="0">
                <a:solidFill>
                  <a:schemeClr val="bg1"/>
                </a:solidFill>
                <a:latin typeface="+mn-lt"/>
              </a:rPr>
              <a:t>Τμήμα Ζωικής Παραγωγής, Αλιείας και Υδατοκαλλιεργειών, Σχολή Γεωπονικών Επιστημών Πανεπιστήμιο Πατρών, Πάτρα</a:t>
            </a:r>
            <a:r>
              <a:rPr lang="el-GR" sz="800" i="1" dirty="0" smtClean="0">
                <a:solidFill>
                  <a:schemeClr val="bg1"/>
                </a:solidFill>
                <a:latin typeface="Segoe Script" panose="030B0504020000000003" pitchFamily="66" charset="0"/>
              </a:rPr>
              <a:t/>
            </a:r>
            <a:br>
              <a:rPr lang="el-GR" sz="800" i="1" dirty="0" smtClean="0">
                <a:solidFill>
                  <a:schemeClr val="bg1"/>
                </a:solidFill>
                <a:latin typeface="Segoe Script" panose="030B0504020000000003" pitchFamily="66" charset="0"/>
              </a:rPr>
            </a:br>
            <a:r>
              <a:rPr lang="el-GR" sz="1800" baseline="30000" dirty="0" smtClean="0">
                <a:solidFill>
                  <a:schemeClr val="bg1"/>
                </a:solidFill>
                <a:latin typeface="Segoe Script" panose="030B0504020000000003" pitchFamily="66" charset="0"/>
              </a:rPr>
              <a:t> </a:t>
            </a:r>
            <a:r>
              <a:rPr lang="el-GR" sz="1800" dirty="0" smtClean="0">
                <a:solidFill>
                  <a:schemeClr val="bg1"/>
                </a:solidFill>
                <a:latin typeface="Segoe Script" panose="030B0504020000000003" pitchFamily="66" charset="0"/>
              </a:rPr>
              <a:t/>
            </a:r>
            <a:br>
              <a:rPr lang="el-GR" sz="1800" dirty="0" smtClean="0">
                <a:solidFill>
                  <a:schemeClr val="bg1"/>
                </a:solidFill>
                <a:latin typeface="Segoe Script" panose="030B0504020000000003" pitchFamily="66" charset="0"/>
              </a:rPr>
            </a:br>
            <a:r>
              <a:rPr lang="el-GR" sz="1800" b="1" dirty="0" smtClean="0">
                <a:solidFill>
                  <a:srgbClr val="C00000"/>
                </a:solidFill>
                <a:latin typeface="Segoe Script" panose="030B0504020000000003" pitchFamily="66" charset="0"/>
              </a:rPr>
              <a:t> </a:t>
            </a:r>
            <a:r>
              <a:rPr lang="el-GR" sz="1800" dirty="0" smtClean="0">
                <a:solidFill>
                  <a:srgbClr val="C00000"/>
                </a:solidFill>
                <a:latin typeface="Segoe Script" panose="030B0504020000000003" pitchFamily="66" charset="0"/>
              </a:rPr>
              <a:t/>
            </a:r>
            <a:br>
              <a:rPr lang="el-GR" sz="1800" dirty="0" smtClean="0">
                <a:solidFill>
                  <a:srgbClr val="C00000"/>
                </a:solidFill>
                <a:latin typeface="Segoe Script" panose="030B0504020000000003" pitchFamily="66" charset="0"/>
              </a:rPr>
            </a:br>
            <a:endParaRPr lang="el-GR" sz="1800" dirty="0">
              <a:solidFill>
                <a:srgbClr val="C00000"/>
              </a:solidFill>
              <a:latin typeface="Segoe Script" panose="030B0504020000000003" pitchFamily="66" charset="0"/>
            </a:endParaRPr>
          </a:p>
        </p:txBody>
      </p:sp>
      <p:sp>
        <p:nvSpPr>
          <p:cNvPr id="8" name="2 - Υπότιτλος"/>
          <p:cNvSpPr txBox="1">
            <a:spLocks/>
          </p:cNvSpPr>
          <p:nvPr/>
        </p:nvSpPr>
        <p:spPr>
          <a:xfrm>
            <a:off x="107504" y="3147814"/>
            <a:ext cx="8856984" cy="136815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endParaRPr lang="el-GR" sz="2800" dirty="0">
              <a:solidFill>
                <a:srgbClr val="C00000"/>
              </a:solidFill>
            </a:endParaRPr>
          </a:p>
        </p:txBody>
      </p:sp>
      <p:sp>
        <p:nvSpPr>
          <p:cNvPr id="10" name="3 - Θέση περιεχομένου"/>
          <p:cNvSpPr>
            <a:spLocks noGrp="1"/>
          </p:cNvSpPr>
          <p:nvPr>
            <p:ph sz="quarter" idx="4"/>
          </p:nvPr>
        </p:nvSpPr>
        <p:spPr>
          <a:xfrm>
            <a:off x="1835696" y="1095586"/>
            <a:ext cx="1872208" cy="2736304"/>
          </a:xfrm>
        </p:spPr>
        <p:txBody>
          <a:bodyPr>
            <a:normAutofit fontScale="92500" lnSpcReduction="10000"/>
          </a:bodyPr>
          <a:lstStyle/>
          <a:p>
            <a:pPr>
              <a:lnSpc>
                <a:spcPct val="120000"/>
              </a:lnSpc>
              <a:buNone/>
            </a:pPr>
            <a:r>
              <a:rPr lang="en-US" sz="1500" b="1" dirty="0" smtClean="0"/>
              <a:t>             </a:t>
            </a:r>
            <a:r>
              <a:rPr lang="el-GR" sz="1500" b="1" dirty="0" smtClean="0">
                <a:solidFill>
                  <a:schemeClr val="bg1"/>
                </a:solidFill>
              </a:rPr>
              <a:t>Σκοπός</a:t>
            </a:r>
          </a:p>
          <a:p>
            <a:pPr algn="just">
              <a:lnSpc>
                <a:spcPct val="120000"/>
              </a:lnSpc>
              <a:buNone/>
            </a:pPr>
            <a:r>
              <a:rPr lang="en-US" sz="1200" dirty="0" smtClean="0">
                <a:solidFill>
                  <a:schemeClr val="bg1"/>
                </a:solidFill>
              </a:rPr>
              <a:t>           </a:t>
            </a:r>
            <a:r>
              <a:rPr lang="el-GR" sz="1200" dirty="0" smtClean="0">
                <a:solidFill>
                  <a:schemeClr val="bg1"/>
                </a:solidFill>
              </a:rPr>
              <a:t>Σκοπός </a:t>
            </a:r>
            <a:r>
              <a:rPr lang="el-GR" sz="1200" dirty="0">
                <a:solidFill>
                  <a:schemeClr val="bg1"/>
                </a:solidFill>
              </a:rPr>
              <a:t>της παρούσας μελέτης ήταν </a:t>
            </a:r>
            <a:r>
              <a:rPr lang="el-GR" sz="1200" dirty="0" smtClean="0">
                <a:solidFill>
                  <a:schemeClr val="bg1"/>
                </a:solidFill>
              </a:rPr>
              <a:t>να</a:t>
            </a:r>
            <a:r>
              <a:rPr lang="en-US" sz="1200" dirty="0" smtClean="0">
                <a:solidFill>
                  <a:schemeClr val="bg1"/>
                </a:solidFill>
              </a:rPr>
              <a:t> </a:t>
            </a:r>
            <a:r>
              <a:rPr lang="el-GR" sz="1200" dirty="0" smtClean="0">
                <a:solidFill>
                  <a:schemeClr val="bg1"/>
                </a:solidFill>
              </a:rPr>
              <a:t>διερευνήσει </a:t>
            </a:r>
            <a:r>
              <a:rPr lang="el-GR" sz="1200" dirty="0">
                <a:solidFill>
                  <a:schemeClr val="bg1"/>
                </a:solidFill>
              </a:rPr>
              <a:t>την επίδραση των περιορισμών που επιβλήθηκαν λόγω της πανδημίας COVID-19 στα επίπεδα νομοφοβίας σε σχέση με τις ώρες χρήσης του έξυπνου κινητού τηλεφώνου.</a:t>
            </a:r>
            <a:endParaRPr lang="el-GR" sz="1200" dirty="0" smtClean="0">
              <a:solidFill>
                <a:schemeClr val="bg1"/>
              </a:solidFill>
            </a:endParaRPr>
          </a:p>
          <a:p>
            <a:endParaRPr lang="el-GR" sz="1100" dirty="0">
              <a:solidFill>
                <a:schemeClr val="bg1"/>
              </a:solidFill>
            </a:endParaRPr>
          </a:p>
        </p:txBody>
      </p:sp>
      <p:sp>
        <p:nvSpPr>
          <p:cNvPr id="11" name="4 - Θέση κειμένου"/>
          <p:cNvSpPr>
            <a:spLocks noGrp="1"/>
          </p:cNvSpPr>
          <p:nvPr>
            <p:ph type="body" sz="quarter" idx="3"/>
          </p:nvPr>
        </p:nvSpPr>
        <p:spPr>
          <a:xfrm>
            <a:off x="3923928" y="843558"/>
            <a:ext cx="1368152" cy="2160240"/>
          </a:xfrm>
        </p:spPr>
        <p:txBody>
          <a:bodyPr>
            <a:normAutofit/>
          </a:bodyPr>
          <a:lstStyle/>
          <a:p>
            <a:endParaRPr lang="en-US" dirty="0" smtClean="0"/>
          </a:p>
          <a:p>
            <a:pPr algn="just"/>
            <a:r>
              <a:rPr lang="el-GR" sz="1400" dirty="0">
                <a:solidFill>
                  <a:schemeClr val="bg1"/>
                </a:solidFill>
              </a:rPr>
              <a:t>Υλικό</a:t>
            </a:r>
          </a:p>
          <a:p>
            <a:pPr algn="just"/>
            <a:r>
              <a:rPr lang="el-GR" sz="1100" b="0" dirty="0">
                <a:solidFill>
                  <a:schemeClr val="bg1"/>
                </a:solidFill>
              </a:rPr>
              <a:t>Το υλικό της μελέτης αποτέλεσαν 1408 νέοι ενήλικες (1060 φοιτητές του ΠΑ.Δ.Α. και 348 σπουδαστές Δ.Ι.Ε.Κ.)  με μέση ηλικία τα 20,7 έτη. </a:t>
            </a:r>
          </a:p>
          <a:p>
            <a:endParaRPr lang="el-GR" sz="1100" dirty="0">
              <a:solidFill>
                <a:schemeClr val="bg1"/>
              </a:solidFill>
            </a:endParaRPr>
          </a:p>
        </p:txBody>
      </p:sp>
      <p:sp>
        <p:nvSpPr>
          <p:cNvPr id="12" name="5 - Θέση περιεχομένου"/>
          <p:cNvSpPr txBox="1">
            <a:spLocks/>
          </p:cNvSpPr>
          <p:nvPr/>
        </p:nvSpPr>
        <p:spPr>
          <a:xfrm>
            <a:off x="4932040" y="1059582"/>
            <a:ext cx="2016224" cy="252028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a:buFont typeface="Arial" panose="020B0604020202020204" pitchFamily="34" charset="0"/>
              <a:buNone/>
            </a:pPr>
            <a:r>
              <a:rPr lang="en-US" sz="2100" b="1" dirty="0" smtClean="0"/>
              <a:t>      </a:t>
            </a:r>
            <a:r>
              <a:rPr lang="el-GR" sz="1500" b="1" dirty="0">
                <a:solidFill>
                  <a:schemeClr val="bg1"/>
                </a:solidFill>
              </a:rPr>
              <a:t>Μέθοδος</a:t>
            </a:r>
          </a:p>
          <a:p>
            <a:pPr algn="just">
              <a:buFont typeface="Arial" panose="020B0604020202020204" pitchFamily="34" charset="0"/>
              <a:buNone/>
            </a:pPr>
            <a:r>
              <a:rPr lang="en-US" sz="1200" dirty="0">
                <a:solidFill>
                  <a:schemeClr val="bg1"/>
                </a:solidFill>
              </a:rPr>
              <a:t>      </a:t>
            </a:r>
            <a:r>
              <a:rPr lang="en-US" sz="1200" dirty="0" smtClean="0">
                <a:solidFill>
                  <a:schemeClr val="bg1"/>
                </a:solidFill>
              </a:rPr>
              <a:t>     </a:t>
            </a:r>
            <a:r>
              <a:rPr lang="el-GR" sz="1200" dirty="0" smtClean="0">
                <a:solidFill>
                  <a:schemeClr val="bg1"/>
                </a:solidFill>
              </a:rPr>
              <a:t>Χρησιμοποιήθηκε </a:t>
            </a:r>
            <a:r>
              <a:rPr lang="el-GR" sz="1200" dirty="0">
                <a:solidFill>
                  <a:schemeClr val="bg1"/>
                </a:solidFill>
              </a:rPr>
              <a:t>το</a:t>
            </a:r>
            <a:r>
              <a:rPr lang="en-US" sz="1200" dirty="0">
                <a:solidFill>
                  <a:schemeClr val="bg1"/>
                </a:solidFill>
              </a:rPr>
              <a:t> </a:t>
            </a:r>
            <a:r>
              <a:rPr lang="el-GR" sz="1200" dirty="0">
                <a:solidFill>
                  <a:schemeClr val="bg1"/>
                </a:solidFill>
              </a:rPr>
              <a:t>ερωτηματολόγιο της </a:t>
            </a:r>
            <a:r>
              <a:rPr lang="el-GR" sz="1200" dirty="0" err="1">
                <a:solidFill>
                  <a:schemeClr val="bg1"/>
                </a:solidFill>
              </a:rPr>
              <a:t>Νομοφοβίας</a:t>
            </a:r>
            <a:r>
              <a:rPr lang="el-GR" sz="1200" dirty="0">
                <a:solidFill>
                  <a:schemeClr val="bg1"/>
                </a:solidFill>
              </a:rPr>
              <a:t>, </a:t>
            </a:r>
            <a:r>
              <a:rPr lang="el-GR" sz="1200" dirty="0" err="1">
                <a:solidFill>
                  <a:schemeClr val="bg1"/>
                </a:solidFill>
              </a:rPr>
              <a:t>κοινωνικοδημογραφικά</a:t>
            </a:r>
            <a:r>
              <a:rPr lang="el-GR" sz="1200" dirty="0">
                <a:solidFill>
                  <a:schemeClr val="bg1"/>
                </a:solidFill>
              </a:rPr>
              <a:t> στοιχεία, καθώς και ερωτήσεις για τις ώρες χρήσης του έξυπνου κινητού τηλεφώνου. Για την ανάλυση χρησιμοποιήθηκε το στατιστικό πρόγραμμα SPSS 22.0. </a:t>
            </a:r>
          </a:p>
          <a:p>
            <a:endParaRPr lang="el-GR" dirty="0"/>
          </a:p>
        </p:txBody>
      </p:sp>
      <p:sp>
        <p:nvSpPr>
          <p:cNvPr id="13" name="2 - Θέση περιεχομένου"/>
          <p:cNvSpPr txBox="1">
            <a:spLocks/>
          </p:cNvSpPr>
          <p:nvPr/>
        </p:nvSpPr>
        <p:spPr>
          <a:xfrm>
            <a:off x="6966635" y="915566"/>
            <a:ext cx="2175892" cy="4032448"/>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pPr algn="just"/>
            <a:r>
              <a:rPr lang="en-US" sz="1200" b="0" dirty="0">
                <a:solidFill>
                  <a:schemeClr val="bg1"/>
                </a:solidFill>
              </a:rPr>
              <a:t>      </a:t>
            </a:r>
            <a:r>
              <a:rPr lang="el-GR" sz="1400" dirty="0">
                <a:solidFill>
                  <a:schemeClr val="bg1"/>
                </a:solidFill>
              </a:rPr>
              <a:t>Αποτελέσματα</a:t>
            </a:r>
          </a:p>
          <a:p>
            <a:pPr algn="just"/>
            <a:r>
              <a:rPr lang="el-GR" sz="1100" b="0" dirty="0" smtClean="0">
                <a:solidFill>
                  <a:schemeClr val="bg1"/>
                </a:solidFill>
              </a:rPr>
              <a:t>Οι </a:t>
            </a:r>
            <a:r>
              <a:rPr lang="el-GR" sz="1100" b="0" dirty="0">
                <a:solidFill>
                  <a:schemeClr val="bg1"/>
                </a:solidFill>
              </a:rPr>
              <a:t>συμμετέχοντες σε ποσοστό 29% παρουσίασαν ήπια </a:t>
            </a:r>
            <a:r>
              <a:rPr lang="el-GR" sz="1100" b="0" dirty="0" err="1">
                <a:solidFill>
                  <a:schemeClr val="bg1"/>
                </a:solidFill>
              </a:rPr>
              <a:t>νομοφοβία</a:t>
            </a:r>
            <a:r>
              <a:rPr lang="el-GR" sz="1100" b="0" dirty="0">
                <a:solidFill>
                  <a:schemeClr val="bg1"/>
                </a:solidFill>
              </a:rPr>
              <a:t> και σε ποσοστό 69,1% μέτρια </a:t>
            </a:r>
            <a:r>
              <a:rPr lang="el-GR" sz="1100" b="0" dirty="0" err="1">
                <a:solidFill>
                  <a:schemeClr val="bg1"/>
                </a:solidFill>
              </a:rPr>
              <a:t>νομοφοβία</a:t>
            </a:r>
            <a:r>
              <a:rPr lang="el-GR" sz="1100" b="0" dirty="0">
                <a:solidFill>
                  <a:schemeClr val="bg1"/>
                </a:solidFill>
              </a:rPr>
              <a:t>. Ο μέσος ημερήσιος χρόνος χρήσης του έξυπνου κινητού πριν την καραντίνα ήταν 5 ώρες, κατά την διάρκεια της καραντίνας ήταν 8 ώρες, ενώ τη χρονική περίοδο μετά την άρση των περιοριστικών μέτρων διαμορφώθηκε σε 7 ώρες. Βρέθηκε ότι υπάρχει σημαντική θετική συσχέτιση της </a:t>
            </a:r>
            <a:r>
              <a:rPr lang="el-GR" sz="1100" b="0" dirty="0" err="1">
                <a:solidFill>
                  <a:schemeClr val="bg1"/>
                </a:solidFill>
              </a:rPr>
              <a:t>νομοφοβίας</a:t>
            </a:r>
            <a:r>
              <a:rPr lang="el-GR" sz="1100" b="0" dirty="0">
                <a:solidFill>
                  <a:schemeClr val="bg1"/>
                </a:solidFill>
              </a:rPr>
              <a:t> με τις ώρες που χρησιμοποιούν ημερησίως το κινητό τους (</a:t>
            </a:r>
            <a:r>
              <a:rPr lang="en-US" sz="1100" b="0" dirty="0">
                <a:solidFill>
                  <a:schemeClr val="bg1"/>
                </a:solidFill>
              </a:rPr>
              <a:t>p</a:t>
            </a:r>
            <a:r>
              <a:rPr lang="el-GR" sz="1100" b="0" dirty="0">
                <a:solidFill>
                  <a:schemeClr val="bg1"/>
                </a:solidFill>
              </a:rPr>
              <a:t>&lt;0.001). Όσο αυξάνονται οι ώρες καθημερινής ενασχόλησης των χρηστών με το έξυπνο κινητό τηλέφωνο, τόσο αυξάνονται και τα επίπεδα της </a:t>
            </a:r>
            <a:r>
              <a:rPr lang="el-GR" sz="1100" b="0" dirty="0" err="1">
                <a:solidFill>
                  <a:schemeClr val="bg1"/>
                </a:solidFill>
              </a:rPr>
              <a:t>νομοφοβίας</a:t>
            </a:r>
            <a:r>
              <a:rPr lang="el-GR" sz="1100" b="0" dirty="0">
                <a:solidFill>
                  <a:schemeClr val="bg1"/>
                </a:solidFill>
              </a:rPr>
              <a:t>. </a:t>
            </a:r>
          </a:p>
          <a:p>
            <a:endParaRPr lang="el-GR" sz="1100" dirty="0">
              <a:solidFill>
                <a:schemeClr val="bg1"/>
              </a:solidFill>
            </a:endParaRPr>
          </a:p>
        </p:txBody>
      </p:sp>
      <p:sp>
        <p:nvSpPr>
          <p:cNvPr id="14" name="3 - Θέση περιεχομένου"/>
          <p:cNvSpPr txBox="1">
            <a:spLocks/>
          </p:cNvSpPr>
          <p:nvPr/>
        </p:nvSpPr>
        <p:spPr>
          <a:xfrm>
            <a:off x="1403648" y="2931789"/>
            <a:ext cx="3960440" cy="23638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algn="just">
              <a:buFont typeface="Arial" panose="020B0604020202020204" pitchFamily="34" charset="0"/>
              <a:buNone/>
            </a:pPr>
            <a:r>
              <a:rPr lang="en-US" sz="3500" b="1" dirty="0" smtClean="0"/>
              <a:t>       </a:t>
            </a:r>
          </a:p>
          <a:p>
            <a:pPr algn="just">
              <a:buFont typeface="Arial" panose="020B0604020202020204" pitchFamily="34" charset="0"/>
              <a:buNone/>
            </a:pPr>
            <a:r>
              <a:rPr lang="en-US" sz="3500" b="1" dirty="0">
                <a:solidFill>
                  <a:schemeClr val="bg1"/>
                </a:solidFill>
              </a:rPr>
              <a:t> </a:t>
            </a:r>
            <a:r>
              <a:rPr lang="en-US" sz="3500" b="1" dirty="0" smtClean="0">
                <a:solidFill>
                  <a:schemeClr val="bg1"/>
                </a:solidFill>
              </a:rPr>
              <a:t>   </a:t>
            </a:r>
            <a:r>
              <a:rPr lang="el-GR" sz="1400" b="1" dirty="0" smtClean="0">
                <a:solidFill>
                  <a:schemeClr val="bg1"/>
                </a:solidFill>
              </a:rPr>
              <a:t>Συμπεράσματα</a:t>
            </a:r>
            <a:endParaRPr lang="el-GR" sz="1400" b="1" dirty="0">
              <a:solidFill>
                <a:schemeClr val="bg1"/>
              </a:solidFill>
            </a:endParaRPr>
          </a:p>
          <a:p>
            <a:pPr algn="just">
              <a:buFont typeface="Arial" panose="020B0604020202020204" pitchFamily="34" charset="0"/>
              <a:buNone/>
            </a:pPr>
            <a:r>
              <a:rPr lang="en-US" sz="1100" dirty="0">
                <a:solidFill>
                  <a:schemeClr val="bg1"/>
                </a:solidFill>
              </a:rPr>
              <a:t>       </a:t>
            </a:r>
            <a:r>
              <a:rPr lang="en-US" sz="1100" dirty="0" smtClean="0">
                <a:solidFill>
                  <a:schemeClr val="bg1"/>
                </a:solidFill>
              </a:rPr>
              <a:t>    </a:t>
            </a:r>
            <a:r>
              <a:rPr lang="el-GR" sz="1100" dirty="0" smtClean="0">
                <a:solidFill>
                  <a:schemeClr val="bg1"/>
                </a:solidFill>
              </a:rPr>
              <a:t>Η </a:t>
            </a:r>
            <a:r>
              <a:rPr lang="el-GR" sz="1100" dirty="0">
                <a:solidFill>
                  <a:schemeClr val="bg1"/>
                </a:solidFill>
              </a:rPr>
              <a:t>ανάγκη περαιτέρω διερεύνησης των επιπτώσεων της </a:t>
            </a:r>
            <a:r>
              <a:rPr lang="el-GR" sz="1100" dirty="0" err="1">
                <a:solidFill>
                  <a:schemeClr val="bg1"/>
                </a:solidFill>
              </a:rPr>
              <a:t>νομοφοβίας</a:t>
            </a:r>
            <a:r>
              <a:rPr lang="el-GR" sz="1100" dirty="0">
                <a:solidFill>
                  <a:schemeClr val="bg1"/>
                </a:solidFill>
              </a:rPr>
              <a:t> κατά την διάρκεια της πανδημίας </a:t>
            </a:r>
            <a:r>
              <a:rPr lang="en-US" sz="1100" dirty="0">
                <a:solidFill>
                  <a:schemeClr val="bg1"/>
                </a:solidFill>
              </a:rPr>
              <a:t>COVID</a:t>
            </a:r>
            <a:r>
              <a:rPr lang="el-GR" sz="1100" dirty="0">
                <a:solidFill>
                  <a:schemeClr val="bg1"/>
                </a:solidFill>
              </a:rPr>
              <a:t>-19 είναι προφανής, καθώς οι συνέπειες της υπερβολικής χρήσης των έξυπνων κινητών τηλεφώνων είναι σοβαρός λόγος εμφάνισης </a:t>
            </a:r>
            <a:r>
              <a:rPr lang="el-GR" sz="1100" dirty="0" err="1">
                <a:solidFill>
                  <a:schemeClr val="bg1"/>
                </a:solidFill>
              </a:rPr>
              <a:t>νομοφοβικής</a:t>
            </a:r>
            <a:r>
              <a:rPr lang="el-GR" sz="1100" dirty="0">
                <a:solidFill>
                  <a:schemeClr val="bg1"/>
                </a:solidFill>
              </a:rPr>
              <a:t> συμπεριφοράς.</a:t>
            </a:r>
          </a:p>
          <a:p>
            <a:endParaRPr lang="el-GR" dirty="0">
              <a:solidFill>
                <a:schemeClr val="bg1"/>
              </a:solidFill>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15441" y="339502"/>
            <a:ext cx="1803028" cy="7200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08103" y="3544091"/>
            <a:ext cx="1248149" cy="1563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7504" y="309146"/>
            <a:ext cx="1584176" cy="7807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rotWithShape="1">
          <a:blip r:embed="rId5" cstate="print">
            <a:extLst>
              <a:ext uri="{28A0092B-C50C-407E-A947-70E740481C1C}">
                <a14:useLocalDpi xmlns:a14="http://schemas.microsoft.com/office/drawing/2010/main" xmlns="" val="0"/>
              </a:ext>
            </a:extLst>
          </a:blip>
          <a:srcRect b="7193"/>
          <a:stretch/>
        </p:blipFill>
        <p:spPr bwMode="auto">
          <a:xfrm>
            <a:off x="3982912" y="2882446"/>
            <a:ext cx="1011013" cy="10442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0" y="3831890"/>
            <a:ext cx="1748814" cy="131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98729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286</Words>
  <Application>Microsoft Office PowerPoint</Application>
  <PresentationFormat>Προβολή στην οθόνη (16:9)</PresentationFormat>
  <Paragraphs>15</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Θέμα του Office</vt:lpstr>
      <vt:lpstr>       ΝΟΜΟΦΟΒΙΑ ΚΑΙ ΩΡΕΣ ΧΡΗΣΗΣ ΤΟΥ ΕΞΥΠΝΟΥ ΚΙΝΗΤΟΥ ΤΗΛΕΦΩΝΟΥ ΣΤΗ ΔΙΑΡΚΕΙΑ ΤΗΣ ΠΑΝΔΗΜΙΑΣ COVID-19 Βάγκα Ελισσάβετ 1, Νοταρά Βενετία1, Γναρδέλλης Χαράλαμπος2, Λάγιου Αρετή1  1.Τμήμα Δημόσιας και Κοινοτικής Υγείας, Σχολή Δημόσιας Υγείας, Πανεπιστήμιο Δυτικής Αττικής, Αθήνα  2.Τμήμα Ζωικής Παραγωγής, Αλιείας και Υδατοκαλλιεργειών, Σχολή Γεωπονικών Επιστημών Πανεπιστήμιο Πατρών, Πάτρα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Νάντια</dc:creator>
  <cp:lastModifiedBy>USER</cp:lastModifiedBy>
  <cp:revision>7</cp:revision>
  <dcterms:created xsi:type="dcterms:W3CDTF">2022-01-28T22:35:09Z</dcterms:created>
  <dcterms:modified xsi:type="dcterms:W3CDTF">2022-02-06T15:14:10Z</dcterms:modified>
</cp:coreProperties>
</file>