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60B"/>
    <a:srgbClr val="F5C93D"/>
    <a:srgbClr val="F19F3B"/>
    <a:srgbClr val="1C3C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0" autoAdjust="0"/>
    <p:restoredTop sz="94660"/>
  </p:normalViewPr>
  <p:slideViewPr>
    <p:cSldViewPr snapToGrid="0">
      <p:cViewPr>
        <p:scale>
          <a:sx n="30" d="100"/>
          <a:sy n="30" d="100"/>
        </p:scale>
        <p:origin x="-1075" y="19"/>
      </p:cViewPr>
      <p:guideLst>
        <p:guide orient="horz" pos="907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5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7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7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2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9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0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1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9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6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www.weforum.org/agenda/2020/0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2003B8DE-9E52-40F0-8CF3-3FB2F7DF6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57" y="1088095"/>
            <a:ext cx="8820000" cy="3346500"/>
          </a:xfrm>
          <a:prstGeom prst="rect">
            <a:avLst/>
          </a:prstGeom>
        </p:spPr>
      </p:pic>
      <p:pic>
        <p:nvPicPr>
          <p:cNvPr id="22" name="Εικόνα 21">
            <a:extLst>
              <a:ext uri="{FF2B5EF4-FFF2-40B4-BE49-F238E27FC236}">
                <a16:creationId xmlns:a16="http://schemas.microsoft.com/office/drawing/2014/main" id="{E4E2299D-AA0A-4B7E-B88A-9611EEB244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27" t="21918" r="30910" b="7918"/>
          <a:stretch/>
        </p:blipFill>
        <p:spPr>
          <a:xfrm>
            <a:off x="25898085" y="5562601"/>
            <a:ext cx="23324343" cy="14760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505700" y="330198"/>
            <a:ext cx="34404300" cy="5028675"/>
          </a:xfrm>
          <a:prstGeom prst="roundRect">
            <a:avLst/>
          </a:prstGeom>
          <a:solidFill>
            <a:srgbClr val="1C3C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01000" y="584760"/>
            <a:ext cx="33375600" cy="4647426"/>
          </a:xfrm>
          <a:prstGeom prst="rect">
            <a:avLst/>
          </a:prstGeom>
          <a:solidFill>
            <a:srgbClr val="1C3C6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>
                <a:solidFill>
                  <a:schemeClr val="bg1"/>
                </a:solidFill>
              </a:rPr>
              <a:t>ΔΙΕΡΕΥΝΗΣΗ ΤΟΥ ΤΡΟΠΟΥ ΖΩΗΣ ΤΩΝ ΕΛΛΗΝΩΝ ΚΑΤΑ ΤΗΝ ΠΑΝΔΗΜΙΑ COVID-19: ΔΙΑΔΙΚΤΥΑΚΗ ΕΠΙΔΗΜΙΟΛΟΓΙΚΗ ΜΕΛΕΤΗ</a:t>
            </a:r>
          </a:p>
          <a:p>
            <a:pPr algn="ctr"/>
            <a:r>
              <a:rPr lang="el-GR" sz="3600" b="1" dirty="0">
                <a:solidFill>
                  <a:schemeClr val="bg1"/>
                </a:solidFill>
              </a:rPr>
              <a:t>Κωστή Ι. Ρένα</a:t>
            </a:r>
            <a:r>
              <a:rPr lang="el-GR" sz="3600" b="1" baseline="30000" dirty="0">
                <a:solidFill>
                  <a:schemeClr val="bg1"/>
                </a:solidFill>
              </a:rPr>
              <a:t>1</a:t>
            </a:r>
            <a:r>
              <a:rPr lang="el-GR" sz="3600" b="1" dirty="0">
                <a:solidFill>
                  <a:schemeClr val="bg1"/>
                </a:solidFill>
              </a:rPr>
              <a:t>, </a:t>
            </a:r>
            <a:r>
              <a:rPr lang="el-GR" sz="3600" b="1" u="sng" dirty="0">
                <a:solidFill>
                  <a:schemeClr val="bg1"/>
                </a:solidFill>
              </a:rPr>
              <a:t>Χρυσίνη Μαρία</a:t>
            </a:r>
            <a:r>
              <a:rPr lang="el-GR" sz="3600" b="1" u="sng" baseline="30000" dirty="0">
                <a:solidFill>
                  <a:schemeClr val="bg1"/>
                </a:solidFill>
              </a:rPr>
              <a:t>2</a:t>
            </a:r>
            <a:r>
              <a:rPr lang="el-GR" sz="3600" b="1" dirty="0">
                <a:solidFill>
                  <a:schemeClr val="bg1"/>
                </a:solidFill>
              </a:rPr>
              <a:t>, Κανελλοπούλου Αικατερίνη</a:t>
            </a:r>
            <a:r>
              <a:rPr lang="el-GR" sz="3600" b="1" baseline="30000" dirty="0">
                <a:solidFill>
                  <a:schemeClr val="bg1"/>
                </a:solidFill>
              </a:rPr>
              <a:t>2</a:t>
            </a:r>
            <a:r>
              <a:rPr lang="el-GR" sz="3600" b="1" dirty="0">
                <a:solidFill>
                  <a:schemeClr val="bg1"/>
                </a:solidFill>
              </a:rPr>
              <a:t>, Πίτσαβος Χρήστος</a:t>
            </a:r>
            <a:r>
              <a:rPr lang="el-GR" sz="3600" b="1" baseline="30000" dirty="0">
                <a:solidFill>
                  <a:schemeClr val="bg1"/>
                </a:solidFill>
              </a:rPr>
              <a:t>3,4 </a:t>
            </a:r>
            <a:r>
              <a:rPr lang="el-GR" sz="3600" b="1" dirty="0">
                <a:solidFill>
                  <a:schemeClr val="bg1"/>
                </a:solidFill>
              </a:rPr>
              <a:t>, Παναγιωτάκος Δημοσθένης</a:t>
            </a:r>
            <a:r>
              <a:rPr lang="el-GR" sz="3600" b="1" baseline="30000" dirty="0">
                <a:solidFill>
                  <a:schemeClr val="bg1"/>
                </a:solidFill>
              </a:rPr>
              <a:t>2,5</a:t>
            </a:r>
          </a:p>
          <a:p>
            <a:pPr algn="ctr"/>
            <a:r>
              <a:rPr lang="el-GR" sz="2800" baseline="30000" dirty="0">
                <a:solidFill>
                  <a:schemeClr val="bg1"/>
                </a:solidFill>
              </a:rPr>
              <a:t>1</a:t>
            </a:r>
            <a:r>
              <a:rPr lang="el-GR" sz="2800" dirty="0">
                <a:solidFill>
                  <a:schemeClr val="bg1"/>
                </a:solidFill>
              </a:rPr>
              <a:t>Τμήμα Διατροφής και Διαιτολογίας, Σχολή Φυσικής Αγωγής, Αθλητισμού και Διαιτολογίας, Πανεπιστήμιο Θεσσαλίας, Τρίκαλα</a:t>
            </a:r>
          </a:p>
          <a:p>
            <a:pPr algn="ctr"/>
            <a:r>
              <a:rPr lang="el-GR" sz="2800" baseline="30000" dirty="0">
                <a:solidFill>
                  <a:schemeClr val="bg1"/>
                </a:solidFill>
              </a:rPr>
              <a:t>2</a:t>
            </a:r>
            <a:r>
              <a:rPr lang="el-GR" sz="2800" dirty="0">
                <a:solidFill>
                  <a:schemeClr val="bg1"/>
                </a:solidFill>
              </a:rPr>
              <a:t>Τμήμα Διατροφής και Διαιτολογίας, Σχολή Επιστημών Υγείας &amp; Αγωγής, Χαροκόπειο Πανεπιστήμιο, Αθήνα,</a:t>
            </a:r>
          </a:p>
          <a:p>
            <a:pPr algn="ctr"/>
            <a:r>
              <a:rPr lang="el-GR" sz="2800" baseline="30000" dirty="0">
                <a:solidFill>
                  <a:schemeClr val="bg1"/>
                </a:solidFill>
              </a:rPr>
              <a:t>3</a:t>
            </a:r>
            <a:r>
              <a:rPr lang="el-GR" sz="2800" dirty="0">
                <a:solidFill>
                  <a:schemeClr val="bg1"/>
                </a:solidFill>
              </a:rPr>
              <a:t>Α’ Πανεπιστημιακή Καρδιολογική Κλινική, Γ.Ν. Ιπποκράτειο, Αθήνα, </a:t>
            </a:r>
          </a:p>
          <a:p>
            <a:pPr algn="ctr"/>
            <a:r>
              <a:rPr lang="el-GR" sz="2800" baseline="30000" dirty="0">
                <a:solidFill>
                  <a:schemeClr val="bg1"/>
                </a:solidFill>
              </a:rPr>
              <a:t>4</a:t>
            </a:r>
            <a:r>
              <a:rPr lang="el-GR" sz="2800" dirty="0">
                <a:solidFill>
                  <a:schemeClr val="bg1"/>
                </a:solidFill>
              </a:rPr>
              <a:t>Τμήμα Ιατρικής, Σχολή Επιστημών Υγείας, Εθνικό και Καποδιστριακό Πανεπιστήμιο Αθηνών,</a:t>
            </a:r>
          </a:p>
          <a:p>
            <a:pPr algn="ctr"/>
            <a:r>
              <a:rPr lang="el-GR" sz="2800" baseline="30000" dirty="0">
                <a:solidFill>
                  <a:schemeClr val="bg1"/>
                </a:solidFill>
              </a:rPr>
              <a:t>5</a:t>
            </a:r>
            <a:r>
              <a:rPr lang="en-US" sz="2800" dirty="0">
                <a:solidFill>
                  <a:schemeClr val="bg1"/>
                </a:solidFill>
              </a:rPr>
              <a:t>Faculty of Health, University of Canberra, ACT, Australia</a:t>
            </a:r>
            <a:endParaRPr lang="en-US" sz="9600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28800" y="5867402"/>
            <a:ext cx="11372850" cy="12072257"/>
            <a:chOff x="1828800" y="5257800"/>
            <a:chExt cx="11372850" cy="228600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1828800" y="5257800"/>
              <a:ext cx="11372850" cy="22860000"/>
            </a:xfrm>
            <a:prstGeom prst="roundRect">
              <a:avLst/>
            </a:prstGeom>
            <a:solidFill>
              <a:srgbClr val="F19F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14625" y="6115051"/>
              <a:ext cx="9601200" cy="2739184"/>
            </a:xfrm>
            <a:prstGeom prst="rect">
              <a:avLst/>
            </a:prstGeom>
            <a:solidFill>
              <a:srgbClr val="F19F3B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8800" dirty="0">
                  <a:solidFill>
                    <a:schemeClr val="accent5">
                      <a:lumMod val="50000"/>
                    </a:schemeClr>
                  </a:solidFill>
                </a:rPr>
                <a:t>Εισαγωγή - Σκοπός</a:t>
              </a:r>
              <a:endParaRPr lang="en-US" sz="8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7400" y="10674435"/>
              <a:ext cx="10887075" cy="14861528"/>
            </a:xfrm>
            <a:prstGeom prst="rect">
              <a:avLst/>
            </a:prstGeom>
            <a:solidFill>
              <a:srgbClr val="F19F3B"/>
            </a:solidFill>
          </p:spPr>
          <p:txBody>
            <a:bodyPr wrap="square" rtlCol="0">
              <a:spAutoFit/>
            </a:bodyPr>
            <a:lstStyle/>
            <a:p>
              <a:pPr marL="685800" indent="-685800" algn="just">
                <a:buFont typeface="Arial" panose="020B0604020202020204" pitchFamily="34" charset="0"/>
                <a:buChar char="•"/>
              </a:pPr>
              <a:endParaRPr lang="el-GR" sz="4200" b="1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r>
                <a:rPr lang="el-GR" sz="4200" b="1" dirty="0">
                  <a:solidFill>
                    <a:schemeClr val="accent5">
                      <a:lumMod val="50000"/>
                    </a:schemeClr>
                  </a:solidFill>
                </a:rPr>
                <a:t>Η πανδημία του κορωνοϊού SARS-CoV-2 (COVID-19) επέφερε αναμφίβολα πρωτοφανείς συνέπειες και αλλαγές στον τρόπο ζωής μας. </a:t>
              </a:r>
              <a:endParaRPr lang="en-US" sz="4200" b="1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endParaRPr lang="el-GR" sz="4200" b="1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r>
                <a:rPr lang="el-GR" sz="4200" b="1" dirty="0">
                  <a:solidFill>
                    <a:schemeClr val="accent5">
                      <a:lumMod val="50000"/>
                    </a:schemeClr>
                  </a:solidFill>
                </a:rPr>
                <a:t>Σκοπός της μελέτης ήταν να διερευνηθεί η αξιολόγηση των αλλαγών σε διατροφικές συνήθειες και συμπεριφορές του τρόπου ζωής (όπως άσκηση και κάπνισμα) κατά τη διάρκεια της πανδημίας, σε ενήλικα άτομα, που διαμένουν στην Ελλάδα.</a:t>
              </a:r>
              <a:endParaRPr lang="en-US" sz="42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3780294" y="5810252"/>
            <a:ext cx="11372850" cy="12129407"/>
            <a:chOff x="13914351" y="5200650"/>
            <a:chExt cx="11372850" cy="22860000"/>
          </a:xfrm>
          <a:solidFill>
            <a:srgbClr val="F5C93D"/>
          </a:solidFill>
        </p:grpSpPr>
        <p:sp>
          <p:nvSpPr>
            <p:cNvPr id="9" name="Rounded Rectangle 8"/>
            <p:cNvSpPr/>
            <p:nvPr/>
          </p:nvSpPr>
          <p:spPr>
            <a:xfrm>
              <a:off x="13914351" y="5200650"/>
              <a:ext cx="11372850" cy="228600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73275" y="6381124"/>
              <a:ext cx="9601200" cy="2726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8800" dirty="0">
                  <a:solidFill>
                    <a:schemeClr val="accent5">
                      <a:lumMod val="50000"/>
                    </a:schemeClr>
                  </a:solidFill>
                </a:rPr>
                <a:t>Υλικό - Μέθοδος</a:t>
              </a:r>
              <a:endParaRPr lang="en-US" sz="8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144625" y="9805733"/>
              <a:ext cx="10887075" cy="160096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685800" indent="-685800" algn="just">
                <a:buFont typeface="Arial" panose="020B0604020202020204" pitchFamily="34" charset="0"/>
                <a:buChar char="•"/>
              </a:pPr>
              <a:r>
                <a:rPr lang="el-GR" sz="4200" b="1" dirty="0">
                  <a:solidFill>
                    <a:schemeClr val="accent5">
                      <a:lumMod val="50000"/>
                    </a:schemeClr>
                  </a:solidFill>
                </a:rPr>
                <a:t>Τον Δεκέμβριο του 2020, 2.258 ενήλικες συμπλήρωσαν κατάλληλα δομημένα ερωτηματολόγια σχετικά με τα κοινωνικο-δημογραφικά χαρακτηριστικά (φύλο, ηλικία, ιατρικό ιστορικό χρόνιων παθήσεων, τυχόν νόσηση λόγω COVID-19, κ.α.), τις διατροφικές συνήθειες και τυχόν αλλαγές, τον τρόπο ζωής τους καθώς και τη συμμετοχή τους σε φυσικές δραστηριότητες.</a:t>
              </a: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endParaRPr lang="el-GR" sz="4200" b="1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r>
                <a:rPr lang="el-GR" sz="4200" b="1" dirty="0">
                  <a:solidFill>
                    <a:schemeClr val="accent5">
                      <a:lumMod val="50000"/>
                    </a:schemeClr>
                  </a:solidFill>
                </a:rPr>
                <a:t>Η πανελλαδική, επιδημιολογική μελέτη, διεξήχθη μέσω πρόσβασης σε συγκεκριμένη ιστοσελίδα του διαδικτύου.</a:t>
              </a:r>
              <a:endParaRPr lang="en-US" sz="42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28800" y="18233699"/>
            <a:ext cx="23324343" cy="10208299"/>
            <a:chOff x="25946100" y="5257800"/>
            <a:chExt cx="11372850" cy="22860000"/>
          </a:xfrm>
          <a:solidFill>
            <a:schemeClr val="bg1"/>
          </a:solidFill>
        </p:grpSpPr>
        <p:sp>
          <p:nvSpPr>
            <p:cNvPr id="10" name="Rounded Rectangle 9"/>
            <p:cNvSpPr/>
            <p:nvPr/>
          </p:nvSpPr>
          <p:spPr>
            <a:xfrm>
              <a:off x="25946100" y="5257800"/>
              <a:ext cx="11372850" cy="228600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803350" y="6438276"/>
              <a:ext cx="9601200" cy="32393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8800" dirty="0">
                  <a:solidFill>
                    <a:schemeClr val="accent5">
                      <a:lumMod val="50000"/>
                    </a:schemeClr>
                  </a:solidFill>
                </a:rPr>
                <a:t>Αποτελέσματα</a:t>
              </a:r>
              <a:endParaRPr lang="en-US" sz="8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5796083" y="20419724"/>
            <a:ext cx="23426345" cy="8022274"/>
            <a:chOff x="38004750" y="5200650"/>
            <a:chExt cx="11372850" cy="22860000"/>
          </a:xfrm>
          <a:solidFill>
            <a:schemeClr val="bg1">
              <a:lumMod val="85000"/>
            </a:schemeClr>
          </a:solidFill>
        </p:grpSpPr>
        <p:sp>
          <p:nvSpPr>
            <p:cNvPr id="11" name="Rounded Rectangle 10"/>
            <p:cNvSpPr/>
            <p:nvPr/>
          </p:nvSpPr>
          <p:spPr>
            <a:xfrm>
              <a:off x="38004750" y="5200650"/>
              <a:ext cx="11372850" cy="228600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35563" y="6545554"/>
              <a:ext cx="10238432" cy="39442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8800" dirty="0">
                  <a:solidFill>
                    <a:schemeClr val="accent5">
                      <a:lumMod val="50000"/>
                    </a:schemeClr>
                  </a:solidFill>
                </a:rPr>
                <a:t>Συμπεράσματα</a:t>
              </a:r>
              <a:endParaRPr lang="en-US" sz="8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442731" y="10071522"/>
              <a:ext cx="10727658" cy="994465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l-GR" sz="4200" b="1" dirty="0">
                  <a:solidFill>
                    <a:schemeClr val="accent5">
                      <a:lumMod val="50000"/>
                    </a:schemeClr>
                  </a:solidFill>
                </a:rPr>
                <a:t>Η πανδημία ενδεχομένως ανάγκασε κάποιους ανθρώπους να στραφούν ξανά σε συνήθειες προς έναν υγιεινότερο τρόπο ζωής. </a:t>
              </a:r>
            </a:p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l-GR" sz="4200" b="1" dirty="0">
                  <a:solidFill>
                    <a:schemeClr val="accent5">
                      <a:lumMod val="50000"/>
                    </a:schemeClr>
                  </a:solidFill>
                </a:rPr>
                <a:t>Οι μακροπρόθεσμες συνέπειες και η εξέλιξη αυτών των αλλαγών, μετά την πανδημία COVID-19 θα πρέπει να αξιολογηθούν σε σχέση με τις επιπτώσεις τους στη δημόσια υγεία.</a:t>
              </a:r>
              <a:endParaRPr lang="en-US" sz="4200" b="1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685800" lvl="0" indent="-685800">
                <a:buFont typeface="Arial" panose="020B0604020202020204" pitchFamily="34" charset="0"/>
                <a:buChar char="•"/>
              </a:pPr>
              <a:endParaRPr lang="en-US" sz="42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518097" y="18730823"/>
              <a:ext cx="10630903" cy="78055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chemeClr val="accent5">
                      <a:lumMod val="50000"/>
                    </a:schemeClr>
                  </a:solidFill>
                </a:rPr>
                <a:t>References</a:t>
              </a:r>
            </a:p>
            <a:p>
              <a:pPr marL="571500" indent="-571500" algn="just"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</a:rPr>
                <a:t>Tsitsilonis OE, Paraskevis D, Lianidou E, et al. (2020) Seroprevalence</a:t>
              </a:r>
              <a:r>
                <a:rPr lang="el-GR" sz="3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</a:rPr>
                <a:t>of antibodies against SARS-CoV-2 among the personnel</a:t>
              </a:r>
              <a:r>
                <a:rPr lang="el-GR" sz="3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</a:rPr>
                <a:t>and students of the National and Kapodistrian University of</a:t>
              </a:r>
              <a:r>
                <a:rPr lang="el-GR" sz="3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</a:rPr>
                <a:t>Athens, Greece: A preliminary report. Life (Basel) 10(9): 214.</a:t>
              </a:r>
            </a:p>
            <a:p>
              <a:pPr marL="571500" indent="-571500" algn="just"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</a:rPr>
                <a:t>World Economic Forum (2020) COVID-19: What you need to</a:t>
              </a:r>
              <a:r>
                <a:rPr lang="el-GR" sz="3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</a:rPr>
                <a:t>know about the coronavirus pandemic on 29 September.</a:t>
              </a:r>
              <a:r>
                <a:rPr lang="el-GR" sz="3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</a:rPr>
                <a:t>Available at: </a:t>
              </a: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https://www.weforum.org/agenda/2020/09/</a:t>
              </a:r>
              <a:r>
                <a:rPr lang="el-GR" sz="3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</a:rPr>
                <a:t>covid-19-coronavirus-pandemic-29-september/ (accessed</a:t>
              </a:r>
              <a:r>
                <a:rPr lang="el-GR" sz="3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</a:rPr>
                <a:t>28</a:t>
              </a:r>
              <a:r>
                <a:rPr lang="el-GR" sz="3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</a:rPr>
                <a:t>September 2020).</a:t>
              </a:r>
            </a:p>
          </p:txBody>
        </p:sp>
        <p:cxnSp>
          <p:nvCxnSpPr>
            <p:cNvPr id="36" name="Straight Connector 35"/>
            <p:cNvCxnSpPr>
              <a:cxnSpLocks/>
            </p:cNvCxnSpPr>
            <p:nvPr/>
          </p:nvCxnSpPr>
          <p:spPr>
            <a:xfrm>
              <a:off x="38299714" y="18429073"/>
              <a:ext cx="1023843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2">
            <a:extLst>
              <a:ext uri="{FF2B5EF4-FFF2-40B4-BE49-F238E27FC236}">
                <a16:creationId xmlns:a16="http://schemas.microsoft.com/office/drawing/2014/main" id="{B4B4DF93-4142-4A52-B905-6CCAA50D27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948097" y="1120658"/>
            <a:ext cx="8964000" cy="287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092036" y="20952272"/>
            <a:ext cx="22805607" cy="65556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l-GR" sz="4200" b="1" dirty="0">
                <a:solidFill>
                  <a:schemeClr val="accent5">
                    <a:lumMod val="50000"/>
                  </a:schemeClr>
                </a:solidFill>
              </a:rPr>
              <a:t>Η μελέτη έδειξε πως 89 (3,94%) συμμετέχοντες (36 άνδρες, 53 γυναίκες) είχαν διαγνωστεί θετικοί στη νόσο COVID-19.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l-GR" sz="4200" b="1" dirty="0">
                <a:solidFill>
                  <a:schemeClr val="accent5">
                    <a:lumMod val="50000"/>
                  </a:schemeClr>
                </a:solidFill>
              </a:rPr>
              <a:t>Το 36,4% των συμμετεχόντων ανέφερε αλλαγή σε υγιεινότερες διατροφικές συνήθειες κατά τη διάρκεια της πανδημίας.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l-GR" sz="4200" b="1" dirty="0">
                <a:solidFill>
                  <a:schemeClr val="accent5">
                    <a:lumMod val="50000"/>
                  </a:schemeClr>
                </a:solidFill>
              </a:rPr>
              <a:t>19% του συνόλου των συμμετεχόντων ξεκίνησαν ή αύξησαν τη συχνότητα λήψης συμπληρωμάτων διατροφής για ενίσχυση του ανοσοποιητικού συστήματος.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l-GR" sz="4200" b="1" dirty="0">
                <a:solidFill>
                  <a:schemeClr val="accent5">
                    <a:lumMod val="50000"/>
                  </a:schemeClr>
                </a:solidFill>
              </a:rPr>
              <a:t>34% ανέφερε αύξηση βάρους κατά τη διάρκεια της πανδημίας, ενώ το 19,8% ανέφερε μείωση.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l-GR" sz="4200" b="1" dirty="0">
                <a:solidFill>
                  <a:schemeClr val="accent5">
                    <a:lumMod val="50000"/>
                  </a:schemeClr>
                </a:solidFill>
              </a:rPr>
              <a:t>40% των συμμετεχόντων με παχυσαρκία ανέφεραν αύξηση του βάρους τους.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l-GR" sz="4200" b="1" dirty="0">
                <a:solidFill>
                  <a:schemeClr val="accent5">
                    <a:lumMod val="50000"/>
                  </a:schemeClr>
                </a:solidFill>
              </a:rPr>
              <a:t>37% των συμμετεχόντων ανέφεραν ότι έχουν ξεκινήσει ή αυξήσει τη συχνότητα συμμετοχής τους σε φυσικές δραστηριότητες σε σύγκριση με τον προ-πανδημικό χρόνο.</a:t>
            </a:r>
            <a:endParaRPr lang="en-US" sz="5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72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490</Words>
  <Application>Microsoft Office PowerPoint</Application>
  <PresentationFormat>Προσαρμογή</PresentationFormat>
  <Paragraphs>29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2022-02-12T13:59:21Z</dcterms:created>
  <dcterms:modified xsi:type="dcterms:W3CDTF">2022-02-12T14:05:15Z</dcterms:modified>
</cp:coreProperties>
</file>