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2DF"/>
    <a:srgbClr val="FEE3B8"/>
    <a:srgbClr val="FCC770"/>
    <a:srgbClr val="FCC05E"/>
    <a:srgbClr val="255D8F"/>
    <a:srgbClr val="5E647C"/>
    <a:srgbClr val="637A9B"/>
    <a:srgbClr val="F29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>
      <p:cViewPr>
        <p:scale>
          <a:sx n="30" d="100"/>
          <a:sy n="30" d="100"/>
        </p:scale>
        <p:origin x="19" y="312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9E6D-7472-4AB3-A4DC-0604C1B32D6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E3B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Εικόνα 29">
            <a:extLst>
              <a:ext uri="{FF2B5EF4-FFF2-40B4-BE49-F238E27FC236}">
                <a16:creationId xmlns:a16="http://schemas.microsoft.com/office/drawing/2014/main" id="{D5708DA0-ED93-4738-B101-714991E67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67" y="797147"/>
            <a:ext cx="8444429" cy="32040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D83DA2D-AE72-41BC-8ABA-A27A15BBCC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75180" y="895701"/>
            <a:ext cx="119295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Εικόνα 22">
            <a:extLst>
              <a:ext uri="{FF2B5EF4-FFF2-40B4-BE49-F238E27FC236}">
                <a16:creationId xmlns:a16="http://schemas.microsoft.com/office/drawing/2014/main" id="{241932A6-6C97-4B1A-816D-BDF4E165D7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273" t="30000" r="21818" b="22904"/>
          <a:stretch/>
        </p:blipFill>
        <p:spPr>
          <a:xfrm>
            <a:off x="26437956" y="4715561"/>
            <a:ext cx="22837593" cy="8532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7742715" y="67637"/>
            <a:ext cx="34404300" cy="4387810"/>
            <a:chOff x="8401050" y="800100"/>
            <a:chExt cx="34404300" cy="3486150"/>
          </a:xfrm>
          <a:solidFill>
            <a:srgbClr val="F29704"/>
          </a:solidFill>
        </p:grpSpPr>
        <p:sp>
          <p:nvSpPr>
            <p:cNvPr id="8" name="Rounded Rectangle 7"/>
            <p:cNvSpPr/>
            <p:nvPr/>
          </p:nvSpPr>
          <p:spPr>
            <a:xfrm>
              <a:off x="8401050" y="800100"/>
              <a:ext cx="34404300" cy="3486150"/>
            </a:xfrm>
            <a:prstGeom prst="roundRect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77351" y="1181287"/>
              <a:ext cx="32956502" cy="28854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6300" b="1" dirty="0">
                  <a:solidFill>
                    <a:schemeClr val="bg1"/>
                  </a:solidFill>
                </a:rPr>
                <a:t>ΠΑΝΔΗΜΙΑ COVID-19 ΚΑΙ ΣΩΜΑΤΙΚΗ ΔΡΑΣΤΗΡΙΟΤΗΤΑ: ΠΑΝΕΛΛΗΝΙΑ ΔΙΑΔΙΚΤΥΑΚΗ ΕΠΙΔΗΜΙΟΛΟΓΙΚΗ ΕΡΕΥΝΑ</a:t>
              </a:r>
            </a:p>
            <a:p>
              <a:pPr algn="ctr"/>
              <a:r>
                <a:rPr lang="el-GR" sz="4000" b="1" dirty="0">
                  <a:solidFill>
                    <a:schemeClr val="bg1"/>
                  </a:solidFill>
                </a:rPr>
                <a:t>Βαβίτης Αριστείδης</a:t>
              </a:r>
              <a:r>
                <a:rPr lang="el-GR" sz="4000" b="1" baseline="30000" dirty="0">
                  <a:solidFill>
                    <a:schemeClr val="bg1"/>
                  </a:solidFill>
                </a:rPr>
                <a:t>1</a:t>
              </a:r>
              <a:r>
                <a:rPr lang="el-GR" sz="4000" b="1" dirty="0">
                  <a:solidFill>
                    <a:schemeClr val="bg1"/>
                  </a:solidFill>
                </a:rPr>
                <a:t>, </a:t>
              </a:r>
              <a:r>
                <a:rPr lang="el-GR" sz="4000" b="1" u="sng" dirty="0" err="1">
                  <a:solidFill>
                    <a:schemeClr val="bg1"/>
                  </a:solidFill>
                </a:rPr>
                <a:t>Χρυσίνη</a:t>
              </a:r>
              <a:r>
                <a:rPr lang="el-GR" sz="4000" b="1" u="sng" dirty="0">
                  <a:solidFill>
                    <a:schemeClr val="bg1"/>
                  </a:solidFill>
                </a:rPr>
                <a:t> Μαρία</a:t>
              </a:r>
              <a:r>
                <a:rPr lang="el-GR" sz="4000" b="1" u="sng" baseline="30000" dirty="0">
                  <a:solidFill>
                    <a:schemeClr val="bg1"/>
                  </a:solidFill>
                </a:rPr>
                <a:t>1</a:t>
              </a:r>
              <a:r>
                <a:rPr lang="el-GR" sz="4000" b="1" dirty="0">
                  <a:solidFill>
                    <a:schemeClr val="bg1"/>
                  </a:solidFill>
                </a:rPr>
                <a:t>, Κανελλοπούλου Αικατερίνη</a:t>
              </a:r>
              <a:r>
                <a:rPr lang="el-GR" sz="4000" b="1" baseline="30000" dirty="0">
                  <a:solidFill>
                    <a:schemeClr val="bg1"/>
                  </a:solidFill>
                </a:rPr>
                <a:t>1</a:t>
              </a:r>
              <a:r>
                <a:rPr lang="el-GR" sz="4000" b="1" dirty="0">
                  <a:solidFill>
                    <a:schemeClr val="bg1"/>
                  </a:solidFill>
                </a:rPr>
                <a:t>, Παναγιωτάκος Δημοσθένης</a:t>
              </a:r>
              <a:r>
                <a:rPr lang="el-GR" sz="4000" b="1" baseline="30000" dirty="0">
                  <a:solidFill>
                    <a:schemeClr val="bg1"/>
                  </a:solidFill>
                </a:rPr>
                <a:t>1,2</a:t>
              </a:r>
            </a:p>
            <a:p>
              <a:pPr algn="ctr"/>
              <a:r>
                <a:rPr lang="el-GR" sz="3200" baseline="30000" dirty="0">
                  <a:solidFill>
                    <a:schemeClr val="bg1"/>
                  </a:solidFill>
                </a:rPr>
                <a:t>1</a:t>
              </a:r>
              <a:r>
                <a:rPr lang="el-GR" sz="3200" dirty="0">
                  <a:solidFill>
                    <a:schemeClr val="bg1"/>
                  </a:solidFill>
                </a:rPr>
                <a:t>Τμήμα Διατροφής και Διαιτολογίας, Σχολή Επιστημών Υγείας &amp; Αγωγής, Χαροκόπειο Πανεπιστήμιο, Αθήνα, </a:t>
              </a:r>
            </a:p>
            <a:p>
              <a:pPr algn="ctr"/>
              <a:r>
                <a:rPr lang="el-GR" sz="3200" baseline="30000" dirty="0">
                  <a:solidFill>
                    <a:schemeClr val="bg1"/>
                  </a:solidFill>
                </a:rPr>
                <a:t>2</a:t>
              </a:r>
              <a:r>
                <a:rPr lang="en-US" sz="3200" dirty="0">
                  <a:solidFill>
                    <a:schemeClr val="bg1"/>
                  </a:solidFill>
                </a:rPr>
                <a:t>Faculty of Health, University of Canberra, ACT, Australia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45026" y="5257800"/>
            <a:ext cx="11372850" cy="13797728"/>
            <a:chOff x="1828800" y="5257800"/>
            <a:chExt cx="11372850" cy="2286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1828800" y="5257800"/>
              <a:ext cx="11372850" cy="22860000"/>
            </a:xfrm>
            <a:prstGeom prst="roundRect">
              <a:avLst/>
            </a:prstGeom>
            <a:solidFill>
              <a:srgbClr val="255D8F"/>
            </a:solidFill>
            <a:ln w="539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85975" y="9111234"/>
              <a:ext cx="10887075" cy="17286373"/>
            </a:xfrm>
            <a:prstGeom prst="rect">
              <a:avLst/>
            </a:prstGeom>
            <a:solidFill>
              <a:srgbClr val="255D8F"/>
            </a:solidFill>
            <a:ln w="53975">
              <a:noFill/>
            </a:ln>
          </p:spPr>
          <p:txBody>
            <a:bodyPr wrap="square" rtlCol="0">
              <a:spAutoFit/>
            </a:bodyPr>
            <a:lstStyle/>
            <a:p>
              <a:endParaRPr lang="el-GR" sz="4200" dirty="0"/>
            </a:p>
            <a:p>
              <a:pPr marL="1143000" lvl="1" indent="-685800" algn="just">
                <a:buFont typeface="Arial" panose="020B0604020202020204" pitchFamily="34" charset="0"/>
                <a:buChar char="•"/>
              </a:pPr>
              <a:r>
                <a:rPr lang="el-GR" sz="4200" dirty="0">
                  <a:solidFill>
                    <a:schemeClr val="bg1"/>
                  </a:solidFill>
                </a:rPr>
                <a:t>Η ταχεία εξάπλωση της πανδημίας COVID-19, που εμφανίστηκε τον Ιανουάριο του 2020 στην Ευρώπη και στην Ελλάδα, επέφερε μια νέα πραγματικότητα στις ζωές των ανθρώπων. </a:t>
              </a:r>
            </a:p>
            <a:p>
              <a:pPr marL="1143000" lvl="1" indent="-685800" algn="just">
                <a:buFont typeface="Arial" panose="020B0604020202020204" pitchFamily="34" charset="0"/>
                <a:buChar char="•"/>
              </a:pPr>
              <a:r>
                <a:rPr lang="el-GR" sz="4200" dirty="0">
                  <a:solidFill>
                    <a:schemeClr val="bg1"/>
                  </a:solidFill>
                </a:rPr>
                <a:t>Η λήψη μιας σειράς μέτρων, ο φόβος της διασποράς του ιού καθώς και των δυνητικών επιπλοκών του στην υγεία, επέβαλαν κοινωνική αποστασιοποίηση αλλά και περιορισμό στις διαπροσωπικές επαφές. </a:t>
              </a:r>
            </a:p>
            <a:p>
              <a:pPr marL="1143000" lvl="1" indent="-685800" algn="just">
                <a:buFont typeface="Arial" panose="020B0604020202020204" pitchFamily="34" charset="0"/>
                <a:buChar char="•"/>
              </a:pPr>
              <a:r>
                <a:rPr lang="el-GR" sz="4200" dirty="0">
                  <a:solidFill>
                    <a:schemeClr val="bg1"/>
                  </a:solidFill>
                </a:rPr>
                <a:t>Σκοπός της μελέτης ήταν να διερευνηθεί η επίδραση της πανδημίας COVID-19 στη σωματική δραστηριότητα των ενηλίκων στην Ελλάδα. </a:t>
              </a:r>
              <a:endParaRPr lang="en-US" sz="42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4625" y="6905235"/>
              <a:ext cx="9601200" cy="2396636"/>
            </a:xfrm>
            <a:prstGeom prst="rect">
              <a:avLst/>
            </a:prstGeom>
            <a:solidFill>
              <a:srgbClr val="255D8F"/>
            </a:solidFill>
            <a:ln w="539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>
                  <a:solidFill>
                    <a:schemeClr val="bg1"/>
                  </a:solidFill>
                </a:rPr>
                <a:t>Εισαγωγή - Σκοπός</a:t>
              </a:r>
              <a:endParaRPr lang="en-US" sz="8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45026" y="19565594"/>
            <a:ext cx="11372850" cy="8737268"/>
            <a:chOff x="13914351" y="5200650"/>
            <a:chExt cx="11372850" cy="2286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13914351" y="5200650"/>
              <a:ext cx="11372850" cy="22860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73275" y="6950751"/>
              <a:ext cx="9601200" cy="37847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/>
                <a:t>Υλικό - Μέθοδος</a:t>
              </a:r>
              <a:endParaRPr lang="en-US" sz="8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147786" y="9987542"/>
              <a:ext cx="10887075" cy="158191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lvl="1" algn="just"/>
              <a:endParaRPr lang="el-GR" sz="4800" dirty="0"/>
            </a:p>
            <a:p>
              <a:pPr lvl="1" algn="just"/>
              <a:r>
                <a:rPr lang="el-GR" sz="4200" dirty="0"/>
                <a:t>Μέσω κατάλληλα δομημένων ερωτηματολογίων καταγράφηκαν τα κοινωνικο-δημογραφικά χαρακτηριστικά, το σωματικό βάρος, το ύψος, η σωματική δραστηριότητα και ο χρόνος καθιστικής ζωής ατόμων για το χρονικό διάστημα από την έναρξη του κοινωνικού περιορισμού (Μάρτιος 2021) έως και τη λήξη του (Μάιος 2021). </a:t>
              </a:r>
              <a:endParaRPr lang="en-US" sz="4200" dirty="0"/>
            </a:p>
            <a:p>
              <a:pPr marL="685800" indent="-685800">
                <a:buFont typeface="Arial" panose="020B0604020202020204" pitchFamily="34" charset="0"/>
                <a:buChar char="•"/>
              </a:pPr>
              <a:endParaRPr lang="en-US" sz="5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3167426" y="5257801"/>
            <a:ext cx="12056558" cy="13797728"/>
            <a:chOff x="25946100" y="5257800"/>
            <a:chExt cx="11372850" cy="22860000"/>
          </a:xfrm>
          <a:solidFill>
            <a:srgbClr val="81B2DF"/>
          </a:solidFill>
        </p:grpSpPr>
        <p:sp>
          <p:nvSpPr>
            <p:cNvPr id="10" name="Rounded Rectangle 9"/>
            <p:cNvSpPr/>
            <p:nvPr/>
          </p:nvSpPr>
          <p:spPr>
            <a:xfrm>
              <a:off x="25946100" y="5257800"/>
              <a:ext cx="11372850" cy="22860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27686" y="6524416"/>
              <a:ext cx="9601200" cy="14465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/>
                <a:t>Αποτελέσματα</a:t>
              </a:r>
              <a:endParaRPr lang="en-US" sz="88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158440" y="19565592"/>
            <a:ext cx="12065544" cy="8737269"/>
            <a:chOff x="38004750" y="5200650"/>
            <a:chExt cx="11372850" cy="228600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1" name="Rounded Rectangle 10"/>
            <p:cNvSpPr/>
            <p:nvPr/>
          </p:nvSpPr>
          <p:spPr>
            <a:xfrm>
              <a:off x="38004750" y="5200650"/>
              <a:ext cx="11372850" cy="22860000"/>
            </a:xfrm>
            <a:prstGeom prst="roundRect">
              <a:avLst/>
            </a:prstGeom>
            <a:solidFill>
              <a:srgbClr val="FCC0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21341" y="6806886"/>
              <a:ext cx="10574927" cy="3784722"/>
            </a:xfrm>
            <a:prstGeom prst="rect">
              <a:avLst/>
            </a:prstGeom>
            <a:solidFill>
              <a:srgbClr val="FCC05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8800" dirty="0"/>
                <a:t>Συμπεράσματα</a:t>
              </a:r>
              <a:endParaRPr lang="en-US" sz="88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421343" y="10840297"/>
              <a:ext cx="10727658" cy="13424936"/>
            </a:xfrm>
            <a:prstGeom prst="rect">
              <a:avLst/>
            </a:prstGeom>
            <a:solidFill>
              <a:srgbClr val="FCC05E"/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el-GR" sz="4200" dirty="0">
                  <a:solidFill>
                    <a:prstClr val="black"/>
                  </a:solidFill>
                </a:rPr>
                <a:t>Η αλλαγή του τρόπου ζωής κατά τη διάρκεια του κοινωνικού περιορισμού λόγω της πανδημίας ενδεχομένως οδήγησε στην υιοθέτηση μιας λιγότερο δραστήριας, σωματικά, καθημερινότητας,</a:t>
              </a:r>
              <a:r>
                <a:rPr lang="en-US" sz="4200" dirty="0">
                  <a:solidFill>
                    <a:prstClr val="black"/>
                  </a:solidFill>
                </a:rPr>
                <a:t> </a:t>
              </a:r>
              <a:r>
                <a:rPr lang="el-GR" sz="4200" dirty="0">
                  <a:solidFill>
                    <a:prstClr val="black"/>
                  </a:solidFill>
                </a:rPr>
                <a:t>με τις απαγορεύσεις και τα μέτρα αποστασιοποίησης να φέρουν τη μεγαλύτερη ευθύνη, σημείο το οποίο εγείρει σοβαρούς προβληματισμούς.</a:t>
              </a:r>
              <a:endParaRPr lang="en-US" sz="4200" dirty="0">
                <a:solidFill>
                  <a:prstClr val="black"/>
                </a:solidFill>
              </a:endParaRPr>
            </a:p>
            <a:p>
              <a:pPr lvl="0" algn="just"/>
              <a:r>
                <a:rPr lang="el-GR" sz="4800" dirty="0">
                  <a:solidFill>
                    <a:prstClr val="black"/>
                  </a:solidFill>
                </a:rPr>
                <a:t> </a:t>
              </a:r>
              <a:endParaRPr lang="en-US" sz="48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24" name="Εικόνα 23">
            <a:extLst>
              <a:ext uri="{FF2B5EF4-FFF2-40B4-BE49-F238E27FC236}">
                <a16:creationId xmlns:a16="http://schemas.microsoft.com/office/drawing/2014/main" id="{F18B638A-6C6A-4873-9F14-DD3CEFC5724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500" t="27898" r="20682" b="21838"/>
          <a:stretch/>
        </p:blipFill>
        <p:spPr>
          <a:xfrm>
            <a:off x="26437956" y="12653395"/>
            <a:ext cx="22864494" cy="8532000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530E79C8-8E7A-425C-AD6E-9753D0CDEC2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409" t="20664" r="24318" b="6565"/>
          <a:stretch/>
        </p:blipFill>
        <p:spPr>
          <a:xfrm>
            <a:off x="26414815" y="20939668"/>
            <a:ext cx="12838752" cy="7812000"/>
          </a:xfrm>
          <a:prstGeom prst="rect">
            <a:avLst/>
          </a:prstGeom>
        </p:spPr>
      </p:pic>
      <p:grpSp>
        <p:nvGrpSpPr>
          <p:cNvPr id="31" name="Group 5">
            <a:extLst>
              <a:ext uri="{FF2B5EF4-FFF2-40B4-BE49-F238E27FC236}">
                <a16:creationId xmlns:a16="http://schemas.microsoft.com/office/drawing/2014/main" id="{EB514069-DCF8-4130-B745-48914950DC98}"/>
              </a:ext>
            </a:extLst>
          </p:cNvPr>
          <p:cNvGrpSpPr/>
          <p:nvPr/>
        </p:nvGrpSpPr>
        <p:grpSpPr>
          <a:xfrm>
            <a:off x="39353424" y="21374633"/>
            <a:ext cx="9966765" cy="7127594"/>
            <a:chOff x="38004750" y="5200650"/>
            <a:chExt cx="11372850" cy="22860000"/>
          </a:xfrm>
          <a:solidFill>
            <a:srgbClr val="FCC770"/>
          </a:solidFill>
        </p:grpSpPr>
        <p:sp>
          <p:nvSpPr>
            <p:cNvPr id="32" name="Rounded Rectangle 10">
              <a:extLst>
                <a:ext uri="{FF2B5EF4-FFF2-40B4-BE49-F238E27FC236}">
                  <a16:creationId xmlns:a16="http://schemas.microsoft.com/office/drawing/2014/main" id="{186AD5CE-0375-4F37-8A9F-6E380F977C3D}"/>
                </a:ext>
              </a:extLst>
            </p:cNvPr>
            <p:cNvSpPr/>
            <p:nvPr/>
          </p:nvSpPr>
          <p:spPr>
            <a:xfrm>
              <a:off x="38004750" y="5200650"/>
              <a:ext cx="11372850" cy="22860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C19470C-0A8B-433E-AFED-8EC8D836D297}"/>
                </a:ext>
              </a:extLst>
            </p:cNvPr>
            <p:cNvSpPr txBox="1"/>
            <p:nvPr/>
          </p:nvSpPr>
          <p:spPr>
            <a:xfrm>
              <a:off x="38225886" y="7855534"/>
              <a:ext cx="10972800" cy="56273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/>
                <a:t>References</a:t>
              </a: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3E8D333F-D647-408B-A9F5-312B9C3FEF2E}"/>
                </a:ext>
              </a:extLst>
            </p:cNvPr>
            <p:cNvSpPr/>
            <p:nvPr/>
          </p:nvSpPr>
          <p:spPr>
            <a:xfrm>
              <a:off x="38492280" y="15453151"/>
              <a:ext cx="10585784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/>
            <a:p>
              <a:pPr lvl="0"/>
              <a:endParaRPr lang="en-US" sz="4800" dirty="0">
                <a:solidFill>
                  <a:prstClr val="black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B07840-0BAD-4C7C-A19D-55FA5246C8A2}"/>
                </a:ext>
              </a:extLst>
            </p:cNvPr>
            <p:cNvSpPr txBox="1"/>
            <p:nvPr/>
          </p:nvSpPr>
          <p:spPr>
            <a:xfrm>
              <a:off x="38424535" y="11552125"/>
              <a:ext cx="10440403" cy="127746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3200" dirty="0"/>
                <a:t>Sypsa V, Roussos S, Paraskevis D, Lytras T, Tsiodras S, Hatzakis A. Effects of social distancing measures during the first</a:t>
              </a:r>
              <a:r>
                <a:rPr lang="el-GR" sz="3200" dirty="0"/>
                <a:t> </a:t>
              </a:r>
              <a:r>
                <a:rPr lang="en-US" sz="3200" dirty="0"/>
                <a:t>epidemic wave of severe acute respiratory syndrome infection,</a:t>
              </a:r>
              <a:r>
                <a:rPr lang="el-GR" sz="3200" dirty="0"/>
                <a:t> </a:t>
              </a:r>
              <a:r>
                <a:rPr lang="en-US" sz="3200" dirty="0"/>
                <a:t>Greece. Emerg Infect Dis 2021, 27:452–462</a:t>
              </a:r>
              <a:endParaRPr lang="el-GR" sz="3200" dirty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200" dirty="0"/>
                <a:t>Tanasescu M, Leitzmann MF, Rimm EB, Willett WC, Stampfer</a:t>
              </a:r>
              <a:r>
                <a:rPr lang="el-GR" sz="3200" dirty="0"/>
                <a:t> </a:t>
              </a:r>
              <a:r>
                <a:rPr lang="en-US" sz="3200" dirty="0"/>
                <a:t>MJ, Hu FB. Exercise type and intensity in relation to coronary</a:t>
              </a:r>
              <a:r>
                <a:rPr lang="el-GR" sz="3200" dirty="0"/>
                <a:t> </a:t>
              </a:r>
              <a:r>
                <a:rPr lang="en-US" sz="3200" dirty="0"/>
                <a:t>heart disease in men. JAMA 2002, 288:1994–2000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3865895" y="7633910"/>
            <a:ext cx="10953531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Συμμετείχαν 336 άτομα, (61,9% γυναίκες, 38,1% άνδρες) 17–66 ετών. Ο επιπολασμός υπερβαρότητας / παχυσαρκίας ήταν υψηλότερος στους άνδρες (6% έναντι 5%).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Η αύξηση του επιπολασμού συσχετίστηκε ισχυρά με τη μείωση στα επίπεδα σωματικής δραστηριότητας των ανδρών (p&lt;0,001).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Κατά τη διάρκεια του κοινωνικού περιορισμού η καθιστική ζωή αυξήθηκε κατά 29%, ενώ η επαρκής σωματική δραστηριότητα μειώθηκε κατά περίπου 50% (p&lt;0,001).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l-GR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Επίσης τα ποσοστά των ατόμων που δήλωσαν μέτρια ή έντονης έντασης δραστηριότητα, πριν την επιβολή των μέτρων, κατά τη διάρκεια αυτών, μειώθηκαν σημαντικά.</a:t>
            </a:r>
            <a:endParaRPr lang="en-US" sz="4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7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415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2022-02-12T13:59:52Z</dcterms:created>
  <dcterms:modified xsi:type="dcterms:W3CDTF">2022-02-12T14:07:52Z</dcterms:modified>
</cp:coreProperties>
</file>